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715000" type="screen16x1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mi Campbell" initials="M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78151" autoAdjust="0"/>
  </p:normalViewPr>
  <p:slideViewPr>
    <p:cSldViewPr>
      <p:cViewPr varScale="1">
        <p:scale>
          <a:sx n="160" d="100"/>
          <a:sy n="160" d="100"/>
        </p:scale>
        <p:origin x="1476" y="144"/>
      </p:cViewPr>
      <p:guideLst>
        <p:guide orient="horz" pos="2160"/>
        <p:guide pos="2880"/>
        <p:guide orient="horz" pos="1800"/>
      </p:guideLst>
    </p:cSldViewPr>
  </p:slideViewPr>
  <p:notesTextViewPr>
    <p:cViewPr>
      <p:scale>
        <a:sx n="1" d="1"/>
        <a:sy n="1" d="1"/>
      </p:scale>
      <p:origin x="0" y="0"/>
    </p:cViewPr>
  </p:notesTextViewPr>
  <p:notesViewPr>
    <p:cSldViewPr>
      <p:cViewPr varScale="1">
        <p:scale>
          <a:sx n="56" d="100"/>
          <a:sy n="56" d="100"/>
        </p:scale>
        <p:origin x="-24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64E60-2384-4BE8-9C1B-394588B599FC}" type="datetimeFigureOut">
              <a:rPr lang="en-US" smtClean="0"/>
              <a:t>1/25/2017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7E1BD-9871-4F1A-9586-93E06F5982C0}" type="slidenum">
              <a:rPr lang="en-US" smtClean="0"/>
              <a:t>‹#›</a:t>
            </a:fld>
            <a:endParaRPr lang="en-US"/>
          </a:p>
        </p:txBody>
      </p:sp>
    </p:spTree>
    <p:extLst>
      <p:ext uri="{BB962C8B-B14F-4D97-AF65-F5344CB8AC3E}">
        <p14:creationId xmlns:p14="http://schemas.microsoft.com/office/powerpoint/2010/main" val="40782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presentation provides early intervention and preschool special education staff with an introduction to the Child Outcomes Summary process. This information sets the stage for understanding the type of child outcomes data programs collect and how those data can support the overall goal of improving outcomes for children and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a:t>
            </a:fld>
            <a:endParaRPr lang="en-US"/>
          </a:p>
        </p:txBody>
      </p:sp>
    </p:spTree>
    <p:extLst>
      <p:ext uri="{BB962C8B-B14F-4D97-AF65-F5344CB8AC3E}">
        <p14:creationId xmlns:p14="http://schemas.microsoft.com/office/powerpoint/2010/main" val="184441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9359F-842E-49C4-8CDA-06696DA74020}" type="slidenum">
              <a:rPr lang="en-US"/>
              <a:pPr/>
              <a:t>10</a:t>
            </a:fld>
            <a:endParaRPr lang="en-US"/>
          </a:p>
        </p:txBody>
      </p:sp>
      <p:sp>
        <p:nvSpPr>
          <p:cNvPr id="472066" name="Rectangle 2"/>
          <p:cNvSpPr>
            <a:spLocks noGrp="1" noRot="1" noChangeAspect="1" noChangeArrowheads="1" noTextEdit="1"/>
          </p:cNvSpPr>
          <p:nvPr>
            <p:ph type="sldImg"/>
          </p:nvPr>
        </p:nvSpPr>
        <p:spPr>
          <a:xfrm>
            <a:off x="685800" y="685800"/>
            <a:ext cx="5486400" cy="3429000"/>
          </a:xfrm>
          <a:ln/>
        </p:spPr>
      </p:sp>
      <p:sp>
        <p:nvSpPr>
          <p:cNvPr id="472067"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The three outcomes are broad. They reflect how the child functions throughout the day at home and wherever the child spends time.  The outcomes cross developmental domains to capture how children integrate the skills and behaviors needed to participate in everyday activities. For example, we may observe a child who uses three-word phrases to engage another child in play.  This tells us how he integrates language with social functioning. Think about a child who can point to juice to indicate that she would like a drink. This tells us the child can point and shows that child can point to communicate.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Mapping assessment domains to each outcome never captures the full extent of the outcome, although there are aspects of some assessment domains that are more closely connected to a particular outcome than others. For example, communication skills are needed for each of the outcomes. Similarly, motor skills cut across all the outcomes. They enable children to build with blocks with friends, pour water at the water table, and walk across the room to get a toy.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important to keep in mind that there are many different ways children demonstrate each outcome, and how a child demonstrates an outcome is different for children of different ages.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341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a:xfrm>
            <a:off x="685800" y="4343402"/>
            <a:ext cx="5486400" cy="388619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might wonder how these three outcomes differ from the outcomes that appear on an IFSP or IEP. The three outcomes can be described as </a:t>
            </a:r>
            <a:r>
              <a:rPr lang="en-US" sz="1200" b="1" kern="1200" dirty="0" smtClean="0">
                <a:solidFill>
                  <a:schemeClr val="tx1"/>
                </a:solidFill>
                <a:effectLst/>
                <a:latin typeface="+mn-lt"/>
                <a:ea typeface="+mn-ea"/>
                <a:cs typeface="+mn-cs"/>
              </a:rPr>
              <a:t>global outcomes </a:t>
            </a:r>
            <a:r>
              <a:rPr lang="en-US" sz="1200" kern="1200" dirty="0" smtClean="0">
                <a:solidFill>
                  <a:schemeClr val="tx1"/>
                </a:solidFill>
                <a:effectLst/>
                <a:latin typeface="+mn-lt"/>
                <a:ea typeface="+mn-ea"/>
                <a:cs typeface="+mn-cs"/>
              </a:rPr>
              <a:t>reflecting the benefits that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children served by a program are expected to experience as a result of participating in that program. Measuring progress on the three global outcomes does not change the need for or the importance of individualized outcomes.  Helping children achieve the functional, individualized outcomes outlined in their IFSPs or IEPs enables them to make progress in the three global outcomes and to achieve the ultimate goal of full participation. The child’s individualized outcomes should support progress in the three global outcomes.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11</a:t>
            </a:fld>
            <a:endParaRPr lang="en-US" dirty="0"/>
          </a:p>
        </p:txBody>
      </p:sp>
    </p:spTree>
    <p:extLst>
      <p:ext uri="{BB962C8B-B14F-4D97-AF65-F5344CB8AC3E}">
        <p14:creationId xmlns:p14="http://schemas.microsoft.com/office/powerpoint/2010/main" val="370702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a federal reporting requirement the only reason to collect data on child outcomes? Although the federal government is the driving force behind the child outcomes data requirement, the data serve other important purposes as well.  Local programs and state agencies need data on how children are doing to know how well programs are serving children and families and how to help programs improve.  Families and other community members also need to know how programs are doing.  We need to have the same information on all children in a program to form an overall picture of how all programs are doing. Thoughtful analyses of data on child outcomes are the key to making good decisions about how to improve services for children and families.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12</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happens to the data? Local programs report data to the state agency for early intervention or early childhood special education. Annually, the state agency analyzes the data and provides summary reports to the federal government. The federal government analyzes the data from all the states and provides a national picture to Congress. At the local, state, and federal levels, the data also provide information to improve services.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13</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for several years practitioners like you all over the country have been providing outcomes data, there is state-by-state and national information on children’s progress in early intervention and early childhood special education. We know what percentage of these children are performing like same-age peers and what percentage show greater than expected growth by the time they leave a program. And we know this for each of the three outcomes.  Furthermore, because these data exist, the US Department of Education can provide Congress with evidence that the investment in these programs is money well spent.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14</a:t>
            </a:fld>
            <a:endParaRPr lang="en-US"/>
          </a:p>
        </p:txBody>
      </p:sp>
    </p:spTree>
    <p:extLst>
      <p:ext uri="{BB962C8B-B14F-4D97-AF65-F5344CB8AC3E}">
        <p14:creationId xmlns:p14="http://schemas.microsoft.com/office/powerpoint/2010/main" val="181615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summary, helping children improve in the three outcomes supports their full participation in their homes, schools, and communities. Data on the three child outcomes help us know whether early intervention and early childhood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special education are making a difference for young children with delays and disabilities.  Child outcomes data are an important tool for helping all programs become stronger.  The data reveal what is needed for programs to keep improving. That’s why data are collected and why having good data is so important. The information supports good decision-making and program planning.  It helps identify what works and what might work even better. It helps make a difference.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15</a:t>
            </a:fld>
            <a:endParaRPr lang="en-US"/>
          </a:p>
        </p:txBody>
      </p:sp>
    </p:spTree>
    <p:extLst>
      <p:ext uri="{BB962C8B-B14F-4D97-AF65-F5344CB8AC3E}">
        <p14:creationId xmlns:p14="http://schemas.microsoft.com/office/powerpoint/2010/main" val="309700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16</a:t>
            </a:fld>
            <a:endParaRPr lang="en-US"/>
          </a:p>
        </p:txBody>
      </p:sp>
    </p:spTree>
    <p:extLst>
      <p:ext uri="{BB962C8B-B14F-4D97-AF65-F5344CB8AC3E}">
        <p14:creationId xmlns:p14="http://schemas.microsoft.com/office/powerpoint/2010/main" val="348828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429000"/>
          </a:xfrm>
        </p:spPr>
      </p:sp>
      <p:sp>
        <p:nvSpPr>
          <p:cNvPr id="3" name="Notes Placeholder 2"/>
          <p:cNvSpPr>
            <a:spLocks noGrp="1"/>
          </p:cNvSpPr>
          <p:nvPr>
            <p:ph type="body" idx="1"/>
          </p:nvPr>
        </p:nvSpPr>
        <p:spPr>
          <a:xfrm>
            <a:off x="685800" y="3886200"/>
            <a:ext cx="5867400" cy="3352800"/>
          </a:xfrm>
        </p:spPr>
        <p:txBody>
          <a:bodyPr/>
          <a:lstStyle/>
          <a:p>
            <a:r>
              <a:rPr lang="en-US" sz="1200" kern="1200" dirty="0" smtClean="0">
                <a:solidFill>
                  <a:schemeClr val="tx1"/>
                </a:solidFill>
                <a:effectLst/>
                <a:latin typeface="+mn-lt"/>
                <a:ea typeface="+mn-ea"/>
                <a:cs typeface="+mn-cs"/>
              </a:rPr>
              <a:t>Let’s begin with a background on the origin of child outcomes.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Office of Special Education Programs, or OSEP, in the US Department of Education provides states with substantial funding for the provision of early intervention and preschool special education.  In 2014, states received more than $438 million for early intervention and $350 million for preschool special education services from the federal IDEA funding.  Congress requires that the Department of Education provide information on whether these funds are making a difference for young children with disabilities and their families.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that end, OSEP supported a stakeholder process to identify what outcomes should be measured for early intervention and preschool special education and what should be reported about those outcomes. Stakeholders, such as early intervention and preschool special education staff and administrators, families of children with disabilities, researchers, advocates, and others, provided input for over a year, between 2004 and 2005.  After considering many alternatives, the stakeholders recommended that data be collected on three child outcomes.  They also recommended that data be reported on five categories of progress that children make in these outcomes.</a:t>
            </a:r>
          </a:p>
          <a:p>
            <a:endParaRPr lang="en-US" baseline="0" dirty="0" smtClean="0"/>
          </a:p>
        </p:txBody>
      </p:sp>
      <p:sp>
        <p:nvSpPr>
          <p:cNvPr id="4" name="Slide Number Placeholder 3"/>
          <p:cNvSpPr>
            <a:spLocks noGrp="1"/>
          </p:cNvSpPr>
          <p:nvPr>
            <p:ph type="sldNum" sz="quarter" idx="10"/>
          </p:nvPr>
        </p:nvSpPr>
        <p:spPr/>
        <p:txBody>
          <a:bodyPr/>
          <a:lstStyle/>
          <a:p>
            <a:fld id="{A44E543C-FACC-428E-A2C6-1CDB46571BAD}" type="slidenum">
              <a:rPr lang="en-US" smtClean="0"/>
              <a:t>2</a:t>
            </a:fld>
            <a:endParaRPr lang="en-US"/>
          </a:p>
        </p:txBody>
      </p:sp>
    </p:spTree>
    <p:extLst>
      <p:ext uri="{BB962C8B-B14F-4D97-AF65-F5344CB8AC3E}">
        <p14:creationId xmlns:p14="http://schemas.microsoft.com/office/powerpoint/2010/main" val="261105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requirement for data on child outcomes is part of a major shift in accountability for public programs.  For many years, public programs, including early intervention and preschool special education, reported data to funders and taxpayers on things like how many children received services or how many hours of service they received.  These data are important, but they don’t show whether programs are making a difference.  For that, we need outcomes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outcome is defined as an end result.  For early intervention and preschool special education, an outcome would be how a child or family is doing at the beginning, during, and at the end of participation in a program. Because children continually acquire new skills, they experience a series of outcomes over time. An outcome is not the number or type of services children receive, but what children can do after receiving those services. </a:t>
            </a:r>
          </a:p>
          <a:p>
            <a:r>
              <a:rPr lang="en-US" sz="1200" kern="1200" dirty="0" smtClean="0">
                <a:solidFill>
                  <a:schemeClr val="tx1"/>
                </a:solidFill>
                <a:effectLst/>
                <a:latin typeface="+mn-lt"/>
                <a:ea typeface="+mn-ea"/>
                <a:cs typeface="+mn-cs"/>
              </a:rPr>
              <a:t>No one had ever articulated what outcomes early intervention and preschool special education were trying to achieve, so stakeholders were convened to develop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3</a:t>
            </a:fld>
            <a:endParaRPr lang="en-US"/>
          </a:p>
        </p:txBody>
      </p:sp>
    </p:spTree>
    <p:extLst>
      <p:ext uri="{BB962C8B-B14F-4D97-AF65-F5344CB8AC3E}">
        <p14:creationId xmlns:p14="http://schemas.microsoft.com/office/powerpoint/2010/main" val="11677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critical theme emerged from the stakeholders’ discussions about what outcomes early intervention and preschool special education try to achieve.  The theme was an overarching and extremely important goal for both early intervention and preschool special education programs—“to enable young children to be active and successful participants during the early childhood years and in the future in a variety of settings—in their homes with their families, in child care, in preschool or school programs, and in the community.”  This goal encompasses a vision for what </a:t>
            </a:r>
            <a:r>
              <a:rPr lang="en-US" sz="1200" b="1"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families would want for their children. Achieving specific outcomes is important because this enables young children with disabilities to be full participants, which is the ultimate measure of success for early intervention and preschool special education.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4</a:t>
            </a:fld>
            <a:endParaRPr lang="en-US" dirty="0"/>
          </a:p>
        </p:txBody>
      </p:sp>
    </p:spTree>
    <p:extLst>
      <p:ext uri="{BB962C8B-B14F-4D97-AF65-F5344CB8AC3E}">
        <p14:creationId xmlns:p14="http://schemas.microsoft.com/office/powerpoint/2010/main" val="309700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5</a:t>
            </a:fld>
            <a:endParaRPr lang="en-US"/>
          </a:p>
        </p:txBody>
      </p:sp>
      <p:sp>
        <p:nvSpPr>
          <p:cNvPr id="453634" name="Rectangle 2"/>
          <p:cNvSpPr>
            <a:spLocks noGrp="1" noRot="1" noChangeAspect="1" noChangeArrowheads="1" noTextEdit="1"/>
          </p:cNvSpPr>
          <p:nvPr>
            <p:ph type="sldImg"/>
          </p:nvPr>
        </p:nvSpPr>
        <p:spPr>
          <a:xfrm>
            <a:off x="685800" y="685800"/>
            <a:ext cx="5486400" cy="3429000"/>
          </a:xfrm>
          <a:ln/>
        </p:spPr>
      </p:sp>
      <p:sp>
        <p:nvSpPr>
          <p:cNvPr id="453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On the basis of the stakeholders’ input, OSEP required all state early intervention and preschool special education agencies to report data on three child outcomes: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have positive social-emotional skills (including social relationships).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acquire and use knowledge and skills (including early language/ communication and early literacy).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use appropriate behaviors to meet their needs.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1545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099D1-EA6F-417E-B55E-566802F6F9A4}" type="slidenum">
              <a:rPr lang="en-US"/>
              <a:pPr/>
              <a:t>6</a:t>
            </a:fld>
            <a:endParaRPr lang="en-US"/>
          </a:p>
        </p:txBody>
      </p:sp>
      <p:sp>
        <p:nvSpPr>
          <p:cNvPr id="465922" name="Rectangle 2"/>
          <p:cNvSpPr>
            <a:spLocks noGrp="1" noRot="1" noChangeAspect="1" noChangeArrowheads="1" noTextEdit="1"/>
          </p:cNvSpPr>
          <p:nvPr>
            <p:ph type="sldImg"/>
          </p:nvPr>
        </p:nvSpPr>
        <p:spPr>
          <a:xfrm>
            <a:off x="685800" y="685800"/>
            <a:ext cx="5486400" cy="3429000"/>
          </a:xfrm>
          <a:ln/>
        </p:spPr>
      </p:sp>
      <p:sp>
        <p:nvSpPr>
          <p:cNvPr id="4659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take a closer look at each outcome. The first outcome focuses on children having positive social relationships.  This means having good relationships with adults and playing well with other children.  It also includes being able to separate from an adult when dropped off at child care, expressing emotions and feelings appropriately, following rules and expectations in different settings, and sharing and taking turns.  </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88922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63409-79BC-4749-A3B4-76FBA439D5FF}" type="slidenum">
              <a:rPr lang="en-US"/>
              <a:pPr/>
              <a:t>7</a:t>
            </a:fld>
            <a:endParaRPr lang="en-US"/>
          </a:p>
        </p:txBody>
      </p:sp>
      <p:sp>
        <p:nvSpPr>
          <p:cNvPr id="467970" name="Rectangle 1026"/>
          <p:cNvSpPr>
            <a:spLocks noGrp="1" noRot="1" noChangeAspect="1" noChangeArrowheads="1" noTextEdit="1"/>
          </p:cNvSpPr>
          <p:nvPr>
            <p:ph type="sldImg"/>
          </p:nvPr>
        </p:nvSpPr>
        <p:spPr>
          <a:xfrm>
            <a:off x="685800" y="685800"/>
            <a:ext cx="5486400" cy="3429000"/>
          </a:xfrm>
          <a:ln/>
        </p:spPr>
      </p:sp>
      <p:sp>
        <p:nvSpPr>
          <p:cNvPr id="467971"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outcome is that children acquire and use knowledge and skills.  This outcome involves many skills that provide the foundation for later success in school such as thinking, reasoning, remembering, problem solving, understanding symbols, and learning new words.  This outcome includes understanding the concepts of more and less and understanding the physical world, such as knowing that a ball will roll and ice will melt.  The outcome also includes being able to repeat sounds, gestures, and words; expressive language and other communication skills; and, for older children, early literacy and numeracy.</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222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3943-FE93-4B85-A631-2B3249E2A576}" type="slidenum">
              <a:rPr lang="en-US"/>
              <a:pPr/>
              <a:t>8</a:t>
            </a:fld>
            <a:endParaRPr lang="en-US"/>
          </a:p>
        </p:txBody>
      </p:sp>
      <p:sp>
        <p:nvSpPr>
          <p:cNvPr id="470018" name="Rectangle 2"/>
          <p:cNvSpPr>
            <a:spLocks noGrp="1" noRot="1" noChangeAspect="1" noChangeArrowheads="1" noTextEdit="1"/>
          </p:cNvSpPr>
          <p:nvPr>
            <p:ph type="sldImg"/>
          </p:nvPr>
        </p:nvSpPr>
        <p:spPr>
          <a:xfrm>
            <a:off x="685800" y="685800"/>
            <a:ext cx="5486400" cy="3429000"/>
          </a:xfrm>
          <a:ln/>
        </p:spPr>
      </p:sp>
      <p:sp>
        <p:nvSpPr>
          <p:cNvPr id="47001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outcome is that children take appropriate action to meet their needs.  Over the early childhood years, children become increasingly independent.  This outcome includes taking care of basic needs like hand washing and going to the bathroom, getting from place to place, using tools like a fork or a toothbrush, and knowing not to run into the street.  It also includes using motor skills to get something the child wants such a pulling up a stool, using words or gestures to request more crackers, and other appropriate ways to get what the child needs or wants.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719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2D1B4-C51C-4EF5-A5FE-CF66981FCF86}" type="slidenum">
              <a:rPr lang="en-US"/>
              <a:pPr/>
              <a:t>9</a:t>
            </a:fld>
            <a:endParaRPr lang="en-US"/>
          </a:p>
        </p:txBody>
      </p:sp>
      <p:sp>
        <p:nvSpPr>
          <p:cNvPr id="455682" name="Rectangle 2"/>
          <p:cNvSpPr>
            <a:spLocks noGrp="1" noRot="1" noChangeAspect="1" noChangeArrowheads="1" noTextEdit="1"/>
          </p:cNvSpPr>
          <p:nvPr>
            <p:ph type="sldImg"/>
          </p:nvPr>
        </p:nvSpPr>
        <p:spPr>
          <a:xfrm>
            <a:off x="793750" y="762000"/>
            <a:ext cx="5118100" cy="3200400"/>
          </a:xfrm>
          <a:ln/>
        </p:spPr>
      </p:sp>
      <p:sp>
        <p:nvSpPr>
          <p:cNvPr id="455683" name="Rectangle 3"/>
          <p:cNvSpPr>
            <a:spLocks noGrp="1" noChangeArrowheads="1"/>
          </p:cNvSpPr>
          <p:nvPr>
            <p:ph type="body" idx="1"/>
          </p:nvPr>
        </p:nvSpPr>
        <p:spPr>
          <a:xfrm>
            <a:off x="304800" y="4572000"/>
            <a:ext cx="6400800" cy="4267200"/>
          </a:xfrm>
        </p:spPr>
        <p:txBody>
          <a:bodyPr/>
          <a:lstStyle/>
          <a:p>
            <a:r>
              <a:rPr lang="en-US" sz="1200" kern="1200" dirty="0" smtClean="0">
                <a:solidFill>
                  <a:schemeClr val="tx1"/>
                </a:solidFill>
                <a:effectLst/>
                <a:latin typeface="+mn-lt"/>
                <a:ea typeface="+mn-ea"/>
                <a:cs typeface="+mn-cs"/>
              </a:rPr>
              <a:t>A critical characteristic of the three child outcomes is that they are functional.  Functional outcomes refer to skills and behaviors that are meaningful to the child in the context of everyday living.  Recommended practice for many years in early intervention and preschool special education has been to write functional outcomes on Individualized Family Service Plans (which are referred to as IFSPs) and Individual Education Programs (or IEPs).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Nonfunctional outcomes are discrete behaviors taken out of context. Some assessment measures look at skills in isolation rather than context, such as how many rings a child can place on a stacking toy.  Observing the child do this may provide valuable information for a skilled clinician, but it is not a functional, or meaningful, outcome for a young child. Similarly, compare a young child smiling to a child smiling back at her mom in interactive social play. Smiling in the context of social interaction represents a meaningful, functional outcome. Note the focus on the child’s ability to engage in activities that are meaningful to the child’s daily life. The three child outcomes reflect this emphasis on functioning, which is consistent with recommended practice for identifying individualized outcomes.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8523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rmAutofit/>
          </a:bodyPr>
          <a:lstStyle>
            <a:lvl1pPr>
              <a:defRPr sz="4000">
                <a:solidFill>
                  <a:srgbClr val="072543"/>
                </a:solidFill>
                <a:latin typeface="Century Gothic" panose="020B0502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831475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5269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22641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4000">
                <a:latin typeface="Century Gothic" panose="020B0502020202020204" pitchFamily="34" charset="0"/>
              </a:defRPr>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noAutofit/>
          </a:bodyPr>
          <a:lstStyle>
            <a:lvl1pPr>
              <a:defRPr>
                <a:solidFill>
                  <a:srgbClr val="072543"/>
                </a:solidFill>
              </a:defRPr>
            </a:lvl1pPr>
            <a:lvl2pPr marL="742950" indent="-285750">
              <a:buClr>
                <a:srgbClr val="6699CC"/>
              </a:buClr>
              <a:buSzPct val="75000"/>
              <a:buFont typeface="Wingdings" panose="05000000000000000000" pitchFamily="2" charset="2"/>
              <a:buChar char="§"/>
              <a:defRPr>
                <a:solidFill>
                  <a:srgbClr val="072543"/>
                </a:solidFill>
              </a:defRPr>
            </a:lvl2pPr>
            <a:lvl3pPr>
              <a:defRPr>
                <a:solidFill>
                  <a:srgbClr val="072543"/>
                </a:solidFill>
              </a:defRPr>
            </a:lvl3pPr>
            <a:lvl4pPr>
              <a:defRPr>
                <a:solidFill>
                  <a:srgbClr val="072543"/>
                </a:solidFill>
              </a:defRPr>
            </a:lvl4pPr>
            <a:lvl5pPr>
              <a:defRPr>
                <a:solidFill>
                  <a:srgbClr val="0725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3704CCA4-AEB8-42CF-85FB-D5C0DE8B70C5}" type="datetimeFigureOut">
              <a:rPr lang="en-US" smtClean="0"/>
              <a:t>1/25/2017</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EC4CB7A-25B5-498D-9602-EA1D5A2FB3E1}" type="slidenum">
              <a:rPr lang="en-US" smtClean="0"/>
              <a:t>‹#›</a:t>
            </a:fld>
            <a:endParaRPr lang="en-US" dirty="0"/>
          </a:p>
        </p:txBody>
      </p:sp>
    </p:spTree>
    <p:extLst>
      <p:ext uri="{BB962C8B-B14F-4D97-AF65-F5344CB8AC3E}">
        <p14:creationId xmlns:p14="http://schemas.microsoft.com/office/powerpoint/2010/main" val="321958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4CCA4-AEB8-42CF-85FB-D5C0DE8B70C5}"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94568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4CCA4-AEB8-42CF-85FB-D5C0DE8B70C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99330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4CCA4-AEB8-42CF-85FB-D5C0DE8B70C5}"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1965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3704CCA4-AEB8-42CF-85FB-D5C0DE8B70C5}" type="datetimeFigureOut">
              <a:rPr lang="en-US" smtClean="0"/>
              <a:t>1/25/2017</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2108142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CCA4-AEB8-42CF-85FB-D5C0DE8B70C5}"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507665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185002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CB7A-25B5-498D-9602-EA1D5A2FB3E1}" type="slidenum">
              <a:rPr lang="en-US" smtClean="0"/>
              <a:t>‹#›</a:t>
            </a:fld>
            <a:endParaRPr lang="en-US"/>
          </a:p>
        </p:txBody>
      </p:sp>
    </p:spTree>
    <p:extLst>
      <p:ext uri="{BB962C8B-B14F-4D97-AF65-F5344CB8AC3E}">
        <p14:creationId xmlns:p14="http://schemas.microsoft.com/office/powerpoint/2010/main" val="350058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04CCA4-AEB8-42CF-85FB-D5C0DE8B70C5}" type="datetimeFigureOut">
              <a:rPr lang="en-US" smtClean="0"/>
              <a:t>1/25/2017</a:t>
            </a:fld>
            <a:endParaRPr lang="en-US"/>
          </a:p>
        </p:txBody>
      </p:sp>
      <p:sp>
        <p:nvSpPr>
          <p:cNvPr id="5" name="Footer Placeholder 4"/>
          <p:cNvSpPr>
            <a:spLocks noGrp="1"/>
          </p:cNvSpPr>
          <p:nvPr>
            <p:ph type="ftr" sz="quarter" idx="3"/>
            <p:custDataLst>
              <p:tags r:id="rId16"/>
            </p:custDataLst>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EC4CB7A-25B5-498D-9602-EA1D5A2FB3E1}" type="slidenum">
              <a:rPr lang="en-US" smtClean="0"/>
              <a:t>‹#›</a:t>
            </a:fld>
            <a:endParaRPr lang="en-US"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91400" y="5067300"/>
            <a:ext cx="1371600" cy="548640"/>
          </a:xfrm>
          <a:prstGeom prst="rect">
            <a:avLst/>
          </a:prstGeom>
        </p:spPr>
      </p:pic>
    </p:spTree>
    <p:extLst>
      <p:ext uri="{BB962C8B-B14F-4D97-AF65-F5344CB8AC3E}">
        <p14:creationId xmlns:p14="http://schemas.microsoft.com/office/powerpoint/2010/main" val="222419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0" i="0" u="none" kern="1200">
          <a:solidFill>
            <a:srgbClr val="07254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0.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notesSlide" Target="../notesSlides/notesSlide13.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2.xml"/><Relationship Id="rId7" Type="http://schemas.openxmlformats.org/officeDocument/2006/relationships/image" Target="../media/image1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hyperlink" Target="http://ectacenter.org/eco/assets/pdfs/childoutcomeshighlights.pdf"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4.JP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notesSlide" Target="../notesSlides/notesSlide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tags" Target="../tags/tag24.xml"/><Relationship Id="rId4"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http://www.fpg.unc.edu/~eco/assets/pdfs/eco_outcomes_4-13-05.pdf"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JP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8.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4114800" y="2486890"/>
            <a:ext cx="4504765" cy="1077218"/>
          </a:xfrm>
          <a:prstGeom prst="rect">
            <a:avLst/>
          </a:prstGeom>
        </p:spPr>
        <p:txBody>
          <a:bodyPr wrap="square">
            <a:spAutoFit/>
          </a:bodyPr>
          <a:lstStyle/>
          <a:p>
            <a:pPr marL="1892300" indent="-1892300" defTabSz="849312">
              <a:defRPr sz="1800"/>
            </a:pPr>
            <a:r>
              <a:rPr lang="en-US" sz="3200" dirty="0" smtClean="0">
                <a:solidFill>
                  <a:srgbClr val="072543"/>
                </a:solidFill>
                <a:ea typeface="Calibri"/>
                <a:cs typeface="Arial" panose="020B0604020202020204" pitchFamily="34" charset="0"/>
                <a:sym typeface="Calibri"/>
              </a:rPr>
              <a:t>Session </a:t>
            </a:r>
            <a:r>
              <a:rPr lang="en-US" sz="3200" dirty="0">
                <a:solidFill>
                  <a:srgbClr val="072543"/>
                </a:solidFill>
                <a:ea typeface="Calibri"/>
                <a:cs typeface="Arial" panose="020B0604020202020204" pitchFamily="34" charset="0"/>
                <a:sym typeface="Calibri"/>
              </a:rPr>
              <a:t>1: </a:t>
            </a:r>
            <a:endParaRPr lang="en-US" sz="3200" dirty="0" smtClean="0">
              <a:solidFill>
                <a:srgbClr val="072543"/>
              </a:solidFill>
              <a:ea typeface="Calibri"/>
              <a:cs typeface="Arial" panose="020B0604020202020204" pitchFamily="34" charset="0"/>
              <a:sym typeface="Calibri"/>
            </a:endParaRPr>
          </a:p>
          <a:p>
            <a:pPr marL="1892300" indent="-1892300" defTabSz="849312">
              <a:defRPr sz="1800"/>
            </a:pPr>
            <a:r>
              <a:rPr lang="en-US" sz="3200" dirty="0" smtClean="0">
                <a:solidFill>
                  <a:srgbClr val="072543"/>
                </a:solidFill>
                <a:cs typeface="Arial" panose="020B0604020202020204" pitchFamily="34" charset="0"/>
              </a:rPr>
              <a:t>So What’s </a:t>
            </a:r>
            <a:r>
              <a:rPr lang="en-US" sz="3200" dirty="0">
                <a:solidFill>
                  <a:srgbClr val="072543"/>
                </a:solidFill>
                <a:cs typeface="Arial" panose="020B0604020202020204" pitchFamily="34" charset="0"/>
              </a:rPr>
              <a:t>This All About?</a:t>
            </a:r>
          </a:p>
        </p:txBody>
      </p:sp>
      <p:pic>
        <p:nvPicPr>
          <p:cNvPr id="6" name="Picture 5" descr="Image of an African American mother holding a smiling baby girl with a blue bow in her hair" title="Mother and child"/>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l="6719"/>
          <a:stretch/>
        </p:blipFill>
        <p:spPr>
          <a:xfrm>
            <a:off x="0" y="1966837"/>
            <a:ext cx="3657600" cy="261860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custDataLst>
              <p:tags r:id="rId4"/>
            </p:custDataLst>
          </p:nvPr>
        </p:nvSpPr>
        <p:spPr>
          <a:xfrm>
            <a:off x="457200" y="228864"/>
            <a:ext cx="8229600" cy="1104635"/>
          </a:xfrm>
        </p:spPr>
        <p:txBody>
          <a:bodyPr>
            <a:noAutofit/>
          </a:bodyPr>
          <a:lstStyle/>
          <a:p>
            <a:r>
              <a:rPr lang="en-US" dirty="0">
                <a:latin typeface="Century Gothic" panose="020B0502020202020204" pitchFamily="34" charset="0"/>
                <a:ea typeface="Calibri"/>
                <a:sym typeface="Calibri"/>
              </a:rPr>
              <a:t>Child Outcomes Summary (COS) Process </a:t>
            </a:r>
            <a:r>
              <a:rPr lang="en-US" dirty="0" smtClean="0">
                <a:latin typeface="Century Gothic" panose="020B0502020202020204" pitchFamily="34" charset="0"/>
                <a:ea typeface="Calibri"/>
                <a:sym typeface="Calibri"/>
              </a:rPr>
              <a:t>Module</a:t>
            </a:r>
            <a:endParaRPr lang="en-US" dirty="0"/>
          </a:p>
        </p:txBody>
      </p:sp>
    </p:spTree>
    <p:custDataLst>
      <p:tags r:id="rId1"/>
    </p:custDataLst>
    <p:extLst>
      <p:ext uri="{BB962C8B-B14F-4D97-AF65-F5344CB8AC3E}">
        <p14:creationId xmlns:p14="http://schemas.microsoft.com/office/powerpoint/2010/main" val="32634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8" name="Rectangle 8"/>
          <p:cNvSpPr>
            <a:spLocks noGrp="1" noChangeArrowheads="1"/>
          </p:cNvSpPr>
          <p:nvPr>
            <p:ph type="title"/>
            <p:custDataLst>
              <p:tags r:id="rId2"/>
            </p:custDataLst>
          </p:nvPr>
        </p:nvSpPr>
        <p:spPr>
          <a:xfrm>
            <a:off x="76200" y="76200"/>
            <a:ext cx="8686800" cy="952500"/>
          </a:xfrm>
        </p:spPr>
        <p:txBody>
          <a:bodyPr>
            <a:noAutofit/>
          </a:bodyPr>
          <a:lstStyle/>
          <a:p>
            <a:pPr algn="l"/>
            <a:r>
              <a:rPr lang="en-US" sz="3600" dirty="0"/>
              <a:t>Outcomes Reflect Global Functioning</a:t>
            </a:r>
          </a:p>
        </p:txBody>
      </p:sp>
      <p:pic>
        <p:nvPicPr>
          <p:cNvPr id="3" name="Picture 2" descr="Image of a young boy and girl laying on the floor writing with blue and green markers. A jar of colored pencils and markers are in the forefront of the image in a glass pitcher." title="A young boy and girl writing with markers"/>
          <p:cNvPicPr>
            <a:picLocks noChangeAspect="1"/>
          </p:cNvPicPr>
          <p:nvPr/>
        </p:nvPicPr>
        <p:blipFill rotWithShape="1">
          <a:blip r:embed="rId7" cstate="print">
            <a:extLst>
              <a:ext uri="{28A0092B-C50C-407E-A947-70E740481C1C}">
                <a14:useLocalDpi xmlns:a14="http://schemas.microsoft.com/office/drawing/2010/main" val="0"/>
              </a:ext>
            </a:extLst>
          </a:blip>
          <a:srcRect b="12000"/>
          <a:stretch/>
        </p:blipFill>
        <p:spPr>
          <a:xfrm>
            <a:off x="285750" y="3521017"/>
            <a:ext cx="3749040" cy="2199426"/>
          </a:xfrm>
          <a:prstGeom prst="rect">
            <a:avLst/>
          </a:prstGeom>
        </p:spPr>
      </p:pic>
      <p:sp>
        <p:nvSpPr>
          <p:cNvPr id="471050" name="Rectangle 10"/>
          <p:cNvSpPr>
            <a:spLocks noGrp="1" noChangeArrowheads="1"/>
          </p:cNvSpPr>
          <p:nvPr>
            <p:ph idx="1"/>
            <p:custDataLst>
              <p:tags r:id="rId3"/>
            </p:custDataLst>
          </p:nvPr>
        </p:nvSpPr>
        <p:spPr>
          <a:xfrm>
            <a:off x="4034790" y="2933700"/>
            <a:ext cx="4114800" cy="1828800"/>
          </a:xfrm>
          <a:ln>
            <a:noFill/>
          </a:ln>
        </p:spPr>
        <p:txBody>
          <a:bodyPr/>
          <a:lstStyle/>
          <a:p>
            <a:pPr marL="0" indent="0">
              <a:spcBef>
                <a:spcPts val="0"/>
              </a:spcBef>
              <a:spcAft>
                <a:spcPts val="300"/>
              </a:spcAft>
              <a:buNone/>
            </a:pPr>
            <a:r>
              <a:rPr lang="en-US" sz="2800" dirty="0" smtClean="0"/>
              <a:t>Rather than</a:t>
            </a:r>
            <a:endParaRPr lang="en-US" sz="2800" dirty="0"/>
          </a:p>
          <a:p>
            <a:pPr lvl="1">
              <a:spcBef>
                <a:spcPts val="0"/>
              </a:spcBef>
            </a:pPr>
            <a:r>
              <a:rPr lang="en-US" sz="2400" dirty="0"/>
              <a:t>Skill by skill</a:t>
            </a:r>
          </a:p>
          <a:p>
            <a:pPr lvl="1">
              <a:spcBef>
                <a:spcPts val="0"/>
              </a:spcBef>
            </a:pPr>
            <a:r>
              <a:rPr lang="en-US" sz="2400" dirty="0" smtClean="0"/>
              <a:t>A </a:t>
            </a:r>
            <a:r>
              <a:rPr lang="en-US" sz="2400" dirty="0"/>
              <a:t>standardized way</a:t>
            </a:r>
          </a:p>
          <a:p>
            <a:pPr lvl="1">
              <a:spcBef>
                <a:spcPts val="0"/>
              </a:spcBef>
            </a:pPr>
            <a:r>
              <a:rPr lang="en-US" sz="2400" dirty="0"/>
              <a:t>Split by domains</a:t>
            </a:r>
          </a:p>
        </p:txBody>
      </p:sp>
      <p:sp>
        <p:nvSpPr>
          <p:cNvPr id="6" name="Rectangle 10"/>
          <p:cNvSpPr txBox="1">
            <a:spLocks noChangeArrowheads="1"/>
          </p:cNvSpPr>
          <p:nvPr>
            <p:custDataLst>
              <p:tags r:id="rId4"/>
            </p:custDataLst>
          </p:nvPr>
        </p:nvSpPr>
        <p:spPr>
          <a:xfrm>
            <a:off x="228600" y="1295400"/>
            <a:ext cx="6248400" cy="14859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2543"/>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rgbClr val="07254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254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00"/>
              </a:spcAft>
              <a:buFont typeface="Arial" panose="020B0604020202020204" pitchFamily="34" charset="0"/>
              <a:buNone/>
            </a:pPr>
            <a:r>
              <a:rPr lang="en-US" sz="2800" dirty="0" smtClean="0"/>
              <a:t>The three outcomes reflect</a:t>
            </a:r>
          </a:p>
          <a:p>
            <a:pPr lvl="1">
              <a:spcBef>
                <a:spcPts val="0"/>
              </a:spcBef>
            </a:pPr>
            <a:r>
              <a:rPr lang="en-US" sz="2400" dirty="0" smtClean="0"/>
              <a:t>The integration of multiple skills</a:t>
            </a:r>
          </a:p>
          <a:p>
            <a:pPr lvl="1">
              <a:spcBef>
                <a:spcPts val="0"/>
              </a:spcBef>
              <a:spcAft>
                <a:spcPts val="2400"/>
              </a:spcAft>
            </a:pPr>
            <a:r>
              <a:rPr lang="en-US" sz="2400" dirty="0" smtClean="0"/>
              <a:t>Functioning across settings and situations</a:t>
            </a:r>
          </a:p>
        </p:txBody>
      </p:sp>
    </p:spTree>
    <p:custDataLst>
      <p:tags r:id="rId1"/>
    </p:custDataLst>
    <p:extLst>
      <p:ext uri="{BB962C8B-B14F-4D97-AF65-F5344CB8AC3E}">
        <p14:creationId xmlns:p14="http://schemas.microsoft.com/office/powerpoint/2010/main" val="412493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50">
                                            <p:txEl>
                                              <p:pRg st="0" end="0"/>
                                            </p:txEl>
                                          </p:spTgt>
                                        </p:tgtEl>
                                        <p:attrNameLst>
                                          <p:attrName>style.visibility</p:attrName>
                                        </p:attrNameLst>
                                      </p:cBhvr>
                                      <p:to>
                                        <p:strVal val="visible"/>
                                      </p:to>
                                    </p:set>
                                    <p:animEffect transition="in" filter="fade">
                                      <p:cBhvr>
                                        <p:cTn id="11" dur="1000"/>
                                        <p:tgtEl>
                                          <p:spTgt spid="471050">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1050">
                                            <p:txEl>
                                              <p:pRg st="1" end="1"/>
                                            </p:txEl>
                                          </p:spTgt>
                                        </p:tgtEl>
                                        <p:attrNameLst>
                                          <p:attrName>style.visibility</p:attrName>
                                        </p:attrNameLst>
                                      </p:cBhvr>
                                      <p:to>
                                        <p:strVal val="visible"/>
                                      </p:to>
                                    </p:set>
                                    <p:animEffect transition="in" filter="fade">
                                      <p:cBhvr>
                                        <p:cTn id="15" dur="1000"/>
                                        <p:tgtEl>
                                          <p:spTgt spid="471050">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1050">
                                            <p:txEl>
                                              <p:pRg st="2" end="2"/>
                                            </p:txEl>
                                          </p:spTgt>
                                        </p:tgtEl>
                                        <p:attrNameLst>
                                          <p:attrName>style.visibility</p:attrName>
                                        </p:attrNameLst>
                                      </p:cBhvr>
                                      <p:to>
                                        <p:strVal val="visible"/>
                                      </p:to>
                                    </p:set>
                                    <p:animEffect transition="in" filter="fade">
                                      <p:cBhvr>
                                        <p:cTn id="19" dur="1000"/>
                                        <p:tgtEl>
                                          <p:spTgt spid="471050">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1050">
                                            <p:txEl>
                                              <p:pRg st="3" end="3"/>
                                            </p:txEl>
                                          </p:spTgt>
                                        </p:tgtEl>
                                        <p:attrNameLst>
                                          <p:attrName>style.visibility</p:attrName>
                                        </p:attrNameLst>
                                      </p:cBhvr>
                                      <p:to>
                                        <p:strVal val="visible"/>
                                      </p:to>
                                    </p:set>
                                    <p:animEffect transition="in" filter="fade">
                                      <p:cBhvr>
                                        <p:cTn id="23" dur="1000"/>
                                        <p:tgtEl>
                                          <p:spTgt spid="471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266700"/>
            <a:ext cx="8686800" cy="952500"/>
          </a:xfrm>
        </p:spPr>
        <p:txBody>
          <a:bodyPr>
            <a:noAutofit/>
          </a:bodyPr>
          <a:lstStyle/>
          <a:p>
            <a:pPr marL="1654175" indent="-1654175" algn="l"/>
            <a:r>
              <a:rPr lang="en-US" sz="3600" dirty="0" smtClean="0"/>
              <a:t>Child Outcomes: </a:t>
            </a:r>
            <a:br>
              <a:rPr lang="en-US" sz="3600" dirty="0" smtClean="0"/>
            </a:br>
            <a:r>
              <a:rPr lang="en-US" sz="3600" dirty="0" smtClean="0"/>
              <a:t>Global vs. Individualized</a:t>
            </a:r>
            <a:endParaRPr lang="en-US" sz="3600" dirty="0"/>
          </a:p>
        </p:txBody>
      </p:sp>
      <p:sp>
        <p:nvSpPr>
          <p:cNvPr id="3" name="Content Placeholder 2"/>
          <p:cNvSpPr>
            <a:spLocks noGrp="1"/>
          </p:cNvSpPr>
          <p:nvPr>
            <p:ph idx="1"/>
            <p:custDataLst>
              <p:tags r:id="rId3"/>
            </p:custDataLst>
          </p:nvPr>
        </p:nvSpPr>
        <p:spPr>
          <a:xfrm>
            <a:off x="533400" y="2171700"/>
            <a:ext cx="8229600" cy="1524000"/>
          </a:xfrm>
        </p:spPr>
        <p:txBody>
          <a:bodyPr/>
          <a:lstStyle/>
          <a:p>
            <a:pPr marL="0" indent="0">
              <a:buNone/>
            </a:pPr>
            <a:r>
              <a:rPr lang="en-US" sz="2800" dirty="0" smtClean="0"/>
              <a:t>Measuring </a:t>
            </a:r>
            <a:r>
              <a:rPr lang="en-US" sz="2800" dirty="0"/>
              <a:t>progress on </a:t>
            </a:r>
            <a:r>
              <a:rPr lang="en-US" sz="2800" i="1" dirty="0"/>
              <a:t>global</a:t>
            </a:r>
            <a:r>
              <a:rPr lang="en-US" sz="2800" dirty="0"/>
              <a:t> </a:t>
            </a:r>
            <a:r>
              <a:rPr lang="en-US" sz="2800" dirty="0" smtClean="0"/>
              <a:t>child outcomes </a:t>
            </a:r>
            <a:r>
              <a:rPr lang="en-US" sz="2800" b="1" dirty="0"/>
              <a:t>does </a:t>
            </a:r>
            <a:r>
              <a:rPr lang="en-US" sz="2800" b="1" dirty="0" smtClean="0"/>
              <a:t>not</a:t>
            </a:r>
          </a:p>
          <a:p>
            <a:pPr marL="0" indent="0">
              <a:buNone/>
            </a:pPr>
            <a:r>
              <a:rPr lang="en-US" sz="2800" b="1" dirty="0" smtClean="0"/>
              <a:t> </a:t>
            </a:r>
            <a:r>
              <a:rPr lang="en-US" sz="2800" dirty="0"/>
              <a:t>replace </a:t>
            </a:r>
            <a:r>
              <a:rPr lang="en-US" sz="2800" dirty="0" smtClean="0"/>
              <a:t>developing and monitoring progress on </a:t>
            </a:r>
          </a:p>
          <a:p>
            <a:pPr marL="0" indent="0">
              <a:buNone/>
            </a:pPr>
            <a:r>
              <a:rPr lang="en-US" sz="2800" i="1" dirty="0" smtClean="0"/>
              <a:t>individualized</a:t>
            </a:r>
            <a:r>
              <a:rPr lang="en-US" sz="2800" dirty="0" smtClean="0"/>
              <a:t> child outcomes or </a:t>
            </a:r>
            <a:r>
              <a:rPr lang="en-US" sz="2800" dirty="0"/>
              <a:t>goals. </a:t>
            </a:r>
          </a:p>
        </p:txBody>
      </p:sp>
    </p:spTree>
    <p:custDataLst>
      <p:tags r:id="rId1"/>
    </p:custDataLst>
    <p:extLst>
      <p:ext uri="{BB962C8B-B14F-4D97-AF65-F5344CB8AC3E}">
        <p14:creationId xmlns:p14="http://schemas.microsoft.com/office/powerpoint/2010/main" val="1979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28865"/>
            <a:ext cx="8229600" cy="952500"/>
          </a:xfrm>
        </p:spPr>
        <p:txBody>
          <a:bodyPr>
            <a:noAutofit/>
          </a:bodyPr>
          <a:lstStyle/>
          <a:p>
            <a:pPr algn="l"/>
            <a:r>
              <a:rPr lang="en-US" sz="3600" dirty="0" smtClean="0"/>
              <a:t>Why Gather </a:t>
            </a:r>
            <a:r>
              <a:rPr lang="en-US" sz="3600" dirty="0"/>
              <a:t>C</a:t>
            </a:r>
            <a:r>
              <a:rPr lang="en-US" sz="3600" dirty="0" smtClean="0"/>
              <a:t>hild </a:t>
            </a:r>
            <a:r>
              <a:rPr lang="en-US" sz="3600" dirty="0"/>
              <a:t>O</a:t>
            </a:r>
            <a:r>
              <a:rPr lang="en-US" sz="3600" dirty="0" smtClean="0"/>
              <a:t>utcomes </a:t>
            </a:r>
            <a:r>
              <a:rPr lang="en-US" sz="3600" dirty="0"/>
              <a:t>D</a:t>
            </a:r>
            <a:r>
              <a:rPr lang="en-US" sz="3600" dirty="0" smtClean="0"/>
              <a:t>ata?</a:t>
            </a:r>
            <a:endParaRPr lang="en-US" sz="3600" dirty="0"/>
          </a:p>
        </p:txBody>
      </p:sp>
      <p:sp>
        <p:nvSpPr>
          <p:cNvPr id="4" name="Shape 254"/>
          <p:cNvSpPr>
            <a:spLocks noChangeArrowheads="1"/>
          </p:cNvSpPr>
          <p:nvPr>
            <p:custDataLst>
              <p:tags r:id="rId3"/>
            </p:custDataLst>
          </p:nvPr>
        </p:nvSpPr>
        <p:spPr bwMode="auto">
          <a:xfrm>
            <a:off x="955873" y="1562100"/>
            <a:ext cx="7326832"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marL="342900" indent="-342900" defTabSz="866775">
              <a:defRPr>
                <a:solidFill>
                  <a:schemeClr val="tx1"/>
                </a:solidFill>
                <a:latin typeface="Calibri" pitchFamily="34" charset="0"/>
              </a:defRPr>
            </a:lvl1pPr>
            <a:lvl2pPr marL="742950" indent="-285750" defTabSz="866775">
              <a:defRPr>
                <a:solidFill>
                  <a:schemeClr val="tx1"/>
                </a:solidFill>
                <a:latin typeface="Calibri" pitchFamily="34" charset="0"/>
              </a:defRPr>
            </a:lvl2pPr>
            <a:lvl3pPr marL="1143000" indent="-228600" defTabSz="866775">
              <a:defRPr>
                <a:solidFill>
                  <a:schemeClr val="tx1"/>
                </a:solidFill>
                <a:latin typeface="Calibri" pitchFamily="34" charset="0"/>
              </a:defRPr>
            </a:lvl3pPr>
            <a:lvl4pPr marL="1600200" indent="-228600" defTabSz="866775">
              <a:defRPr>
                <a:solidFill>
                  <a:schemeClr val="tx1"/>
                </a:solidFill>
                <a:latin typeface="Calibri" pitchFamily="34" charset="0"/>
              </a:defRPr>
            </a:lvl4pPr>
            <a:lvl5pPr marL="2057400" indent="-228600" defTabSz="866775">
              <a:defRPr>
                <a:solidFill>
                  <a:schemeClr val="tx1"/>
                </a:solidFill>
                <a:latin typeface="Calibri" pitchFamily="34" charset="0"/>
              </a:defRPr>
            </a:lvl5pPr>
            <a:lvl6pPr marL="2514600" indent="-228600" defTabSz="866775" fontAlgn="base">
              <a:spcBef>
                <a:spcPct val="0"/>
              </a:spcBef>
              <a:spcAft>
                <a:spcPct val="0"/>
              </a:spcAft>
              <a:defRPr>
                <a:solidFill>
                  <a:schemeClr val="tx1"/>
                </a:solidFill>
                <a:latin typeface="Calibri" pitchFamily="34" charset="0"/>
              </a:defRPr>
            </a:lvl6pPr>
            <a:lvl7pPr marL="2971800" indent="-228600" defTabSz="866775" fontAlgn="base">
              <a:spcBef>
                <a:spcPct val="0"/>
              </a:spcBef>
              <a:spcAft>
                <a:spcPct val="0"/>
              </a:spcAft>
              <a:defRPr>
                <a:solidFill>
                  <a:schemeClr val="tx1"/>
                </a:solidFill>
                <a:latin typeface="Calibri" pitchFamily="34" charset="0"/>
              </a:defRPr>
            </a:lvl7pPr>
            <a:lvl8pPr marL="3429000" indent="-228600" defTabSz="866775" fontAlgn="base">
              <a:spcBef>
                <a:spcPct val="0"/>
              </a:spcBef>
              <a:spcAft>
                <a:spcPct val="0"/>
              </a:spcAft>
              <a:defRPr>
                <a:solidFill>
                  <a:schemeClr val="tx1"/>
                </a:solidFill>
                <a:latin typeface="Calibri" pitchFamily="34" charset="0"/>
              </a:defRPr>
            </a:lvl8pPr>
            <a:lvl9pPr marL="3886200" indent="-228600" defTabSz="866775" fontAlgn="base">
              <a:spcBef>
                <a:spcPct val="0"/>
              </a:spcBef>
              <a:spcAft>
                <a:spcPct val="0"/>
              </a:spcAft>
              <a:defRPr>
                <a:solidFill>
                  <a:schemeClr val="tx1"/>
                </a:solidFill>
                <a:latin typeface="Calibri" pitchFamily="34" charset="0"/>
              </a:defRPr>
            </a:lvl9pPr>
          </a:lstStyle>
          <a:p>
            <a:pPr>
              <a:spcAft>
                <a:spcPts val="1800"/>
              </a:spcAft>
              <a:buClr>
                <a:srgbClr val="56A0D2"/>
              </a:buClr>
              <a:buSzPct val="75000"/>
              <a:buFont typeface="Arial" panose="020B0604020202020204" pitchFamily="34" charset="0"/>
              <a:buChar char="•"/>
            </a:pPr>
            <a:r>
              <a:rPr lang="en-US" altLang="en-US" sz="2400" b="1" dirty="0" smtClean="0">
                <a:solidFill>
                  <a:srgbClr val="072543"/>
                </a:solidFill>
                <a:sym typeface="Calibri" pitchFamily="34" charset="0"/>
              </a:rPr>
              <a:t>Identify</a:t>
            </a:r>
            <a:r>
              <a:rPr lang="en-US" altLang="en-US" sz="2400" dirty="0" smtClean="0">
                <a:solidFill>
                  <a:srgbClr val="072543"/>
                </a:solidFill>
                <a:sym typeface="Calibri" pitchFamily="34" charset="0"/>
              </a:rPr>
              <a:t> program strengths and weaknesses for improving program services and delivery</a:t>
            </a:r>
          </a:p>
          <a:p>
            <a:pPr>
              <a:spcAft>
                <a:spcPts val="18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Inform</a:t>
            </a:r>
            <a:r>
              <a:rPr lang="en-US" altLang="en-US" sz="2400" dirty="0">
                <a:solidFill>
                  <a:srgbClr val="072543"/>
                </a:solidFill>
                <a:sym typeface="Calibri" pitchFamily="34" charset="0"/>
              </a:rPr>
              <a:t> stakeholders, including families, about the effectiveness of the </a:t>
            </a:r>
            <a:r>
              <a:rPr lang="en-US" altLang="en-US" sz="2400" dirty="0" smtClean="0">
                <a:solidFill>
                  <a:srgbClr val="072543"/>
                </a:solidFill>
                <a:sym typeface="Calibri" pitchFamily="34" charset="0"/>
              </a:rPr>
              <a:t>program</a:t>
            </a:r>
          </a:p>
          <a:p>
            <a:pPr>
              <a:spcAft>
                <a:spcPts val="18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P</a:t>
            </a:r>
            <a:r>
              <a:rPr lang="en-US" altLang="en-US" sz="2400" b="1" dirty="0" smtClean="0">
                <a:solidFill>
                  <a:srgbClr val="072543"/>
                </a:solidFill>
                <a:sym typeface="Calibri" pitchFamily="34" charset="0"/>
              </a:rPr>
              <a:t>rovide</a:t>
            </a:r>
            <a:r>
              <a:rPr lang="en-US" altLang="en-US" sz="2400" dirty="0" smtClean="0">
                <a:solidFill>
                  <a:srgbClr val="072543"/>
                </a:solidFill>
                <a:sym typeface="Calibri" pitchFamily="34" charset="0"/>
              </a:rPr>
              <a:t> information for policymakers to justify future funding of programs</a:t>
            </a:r>
          </a:p>
          <a:p>
            <a:pPr>
              <a:spcAft>
                <a:spcPts val="1200"/>
              </a:spcAft>
              <a:buClr>
                <a:srgbClr val="56A0D2"/>
              </a:buClr>
              <a:buSzPct val="75000"/>
              <a:buFont typeface="Arial" panose="020B0604020202020204" pitchFamily="34" charset="0"/>
              <a:buChar char="•"/>
            </a:pPr>
            <a:r>
              <a:rPr lang="en-US" altLang="en-US" sz="2400" b="1" dirty="0">
                <a:solidFill>
                  <a:srgbClr val="072543"/>
                </a:solidFill>
                <a:sym typeface="Calibri" pitchFamily="34" charset="0"/>
              </a:rPr>
              <a:t>M</a:t>
            </a:r>
            <a:r>
              <a:rPr lang="en-US" altLang="en-US" sz="2400" b="1" dirty="0" smtClean="0">
                <a:solidFill>
                  <a:srgbClr val="072543"/>
                </a:solidFill>
                <a:sym typeface="Calibri" pitchFamily="34" charset="0"/>
              </a:rPr>
              <a:t>eet</a:t>
            </a:r>
            <a:r>
              <a:rPr lang="en-US" altLang="en-US" sz="2400" dirty="0" smtClean="0">
                <a:solidFill>
                  <a:srgbClr val="072543"/>
                </a:solidFill>
                <a:sym typeface="Calibri" pitchFamily="34" charset="0"/>
              </a:rPr>
              <a:t> federal government requirements</a:t>
            </a:r>
            <a:endParaRPr lang="en-US" altLang="en-US" sz="2400" dirty="0">
              <a:solidFill>
                <a:srgbClr val="072543"/>
              </a:solidFill>
              <a:sym typeface="Calibri" pitchFamily="34" charset="0"/>
            </a:endParaRPr>
          </a:p>
        </p:txBody>
      </p:sp>
    </p:spTree>
    <p:custDataLst>
      <p:tags r:id="rId1"/>
    </p:custDataLst>
    <p:extLst>
      <p:ext uri="{BB962C8B-B14F-4D97-AF65-F5344CB8AC3E}">
        <p14:creationId xmlns:p14="http://schemas.microsoft.com/office/powerpoint/2010/main" val="960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116114"/>
            <a:ext cx="8229600" cy="952500"/>
          </a:xfrm>
        </p:spPr>
        <p:txBody>
          <a:bodyPr>
            <a:noAutofit/>
          </a:bodyPr>
          <a:lstStyle/>
          <a:p>
            <a:pPr algn="l"/>
            <a:r>
              <a:rPr lang="en-US" sz="3600" dirty="0" smtClean="0"/>
              <a:t>What Happens to the Data?</a:t>
            </a:r>
            <a:endParaRPr lang="en-US" sz="3600" dirty="0">
              <a:solidFill>
                <a:srgbClr val="39B510"/>
              </a:solidFill>
            </a:endParaRPr>
          </a:p>
        </p:txBody>
      </p:sp>
      <p:sp>
        <p:nvSpPr>
          <p:cNvPr id="9" name="Circular Arrow 8" title="Blue circular arrow pointing left"/>
          <p:cNvSpPr/>
          <p:nvPr>
            <p:custDataLst>
              <p:tags r:id="rId3"/>
            </p:custDataLst>
          </p:nvPr>
        </p:nvSpPr>
        <p:spPr>
          <a:xfrm>
            <a:off x="3377392" y="876845"/>
            <a:ext cx="2286000" cy="2286000"/>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en-US"/>
          </a:p>
        </p:txBody>
      </p:sp>
      <p:sp>
        <p:nvSpPr>
          <p:cNvPr id="10" name="Freeform 9"/>
          <p:cNvSpPr/>
          <p:nvPr>
            <p:custDataLst>
              <p:tags r:id="rId4"/>
            </p:custDataLst>
          </p:nvPr>
        </p:nvSpPr>
        <p:spPr>
          <a:xfrm>
            <a:off x="3886200" y="15574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Programs</a:t>
            </a:r>
            <a:endParaRPr lang="en-US" sz="1900" kern="1200" dirty="0"/>
          </a:p>
        </p:txBody>
      </p:sp>
      <p:sp>
        <p:nvSpPr>
          <p:cNvPr id="11" name="Shape 10" title="Green arrow in a circular shape"/>
          <p:cNvSpPr/>
          <p:nvPr>
            <p:custDataLst>
              <p:tags r:id="rId5"/>
            </p:custDataLst>
          </p:nvPr>
        </p:nvSpPr>
        <p:spPr>
          <a:xfrm>
            <a:off x="2731192" y="1991008"/>
            <a:ext cx="2286000" cy="2286000"/>
          </a:xfrm>
          <a:prstGeom prst="leftCircularArrow">
            <a:avLst>
              <a:gd name="adj1" fmla="val 10980"/>
              <a:gd name="adj2" fmla="val 1142322"/>
              <a:gd name="adj3" fmla="val 6300000"/>
              <a:gd name="adj4" fmla="val 18900000"/>
              <a:gd name="adj5" fmla="val 12500"/>
            </a:avLst>
          </a:prstGeom>
        </p:spPr>
        <p:style>
          <a:lnRef idx="0">
            <a:schemeClr val="lt1">
              <a:hueOff val="0"/>
              <a:satOff val="0"/>
              <a:lumOff val="0"/>
              <a:alphaOff val="0"/>
            </a:schemeClr>
          </a:lnRef>
          <a:fillRef idx="3">
            <a:schemeClr val="accent5">
              <a:hueOff val="-4966938"/>
              <a:satOff val="19906"/>
              <a:lumOff val="4314"/>
              <a:alphaOff val="0"/>
            </a:schemeClr>
          </a:fillRef>
          <a:effectRef idx="3">
            <a:schemeClr val="accent5">
              <a:hueOff val="-4966938"/>
              <a:satOff val="19906"/>
              <a:lumOff val="4314"/>
              <a:alphaOff val="0"/>
            </a:schemeClr>
          </a:effectRef>
          <a:fontRef idx="minor">
            <a:schemeClr val="lt1"/>
          </a:fontRef>
        </p:style>
        <p:txBody>
          <a:bodyPr/>
          <a:lstStyle/>
          <a:p>
            <a:endParaRPr lang="en-US"/>
          </a:p>
        </p:txBody>
      </p:sp>
      <p:sp>
        <p:nvSpPr>
          <p:cNvPr id="12" name="Freeform 11"/>
          <p:cNvSpPr/>
          <p:nvPr>
            <p:custDataLst>
              <p:tags r:id="rId6"/>
            </p:custDataLst>
          </p:nvPr>
        </p:nvSpPr>
        <p:spPr>
          <a:xfrm>
            <a:off x="3048000" y="27766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States</a:t>
            </a:r>
            <a:endParaRPr lang="en-US" sz="1900" kern="1200" dirty="0"/>
          </a:p>
        </p:txBody>
      </p:sp>
      <p:sp>
        <p:nvSpPr>
          <p:cNvPr id="13" name="Block Arc 12" title="Orange almost closed circle"/>
          <p:cNvSpPr/>
          <p:nvPr>
            <p:custDataLst>
              <p:tags r:id="rId7"/>
            </p:custDataLst>
          </p:nvPr>
        </p:nvSpPr>
        <p:spPr>
          <a:xfrm>
            <a:off x="3542982" y="3238500"/>
            <a:ext cx="2286000" cy="2286000"/>
          </a:xfrm>
          <a:prstGeom prst="blockArc">
            <a:avLst>
              <a:gd name="adj1" fmla="val 13500000"/>
              <a:gd name="adj2" fmla="val 10800000"/>
              <a:gd name="adj3" fmla="val 12740"/>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a:lstStyle/>
          <a:p>
            <a:endParaRPr lang="en-US"/>
          </a:p>
        </p:txBody>
      </p:sp>
      <p:sp>
        <p:nvSpPr>
          <p:cNvPr id="14" name="Freeform 13"/>
          <p:cNvSpPr/>
          <p:nvPr>
            <p:custDataLst>
              <p:tags r:id="rId8"/>
            </p:custDataLst>
          </p:nvPr>
        </p:nvSpPr>
        <p:spPr>
          <a:xfrm>
            <a:off x="4117365" y="4153445"/>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Federal Government</a:t>
            </a:r>
            <a:endParaRPr lang="en-US" sz="1900" kern="1200" dirty="0"/>
          </a:p>
        </p:txBody>
      </p:sp>
      <p:sp>
        <p:nvSpPr>
          <p:cNvPr id="7" name="TextBox 6" title="Blue outlined text box"/>
          <p:cNvSpPr txBox="1"/>
          <p:nvPr>
            <p:custDataLst>
              <p:tags r:id="rId9"/>
            </p:custDataLst>
          </p:nvPr>
        </p:nvSpPr>
        <p:spPr>
          <a:xfrm>
            <a:off x="5715000" y="1104409"/>
            <a:ext cx="3276600" cy="1677382"/>
          </a:xfrm>
          <a:prstGeom prst="rect">
            <a:avLst/>
          </a:prstGeom>
          <a:noFill/>
          <a:ln>
            <a:solidFill>
              <a:srgbClr val="56A0D3"/>
            </a:solidFill>
          </a:ln>
        </p:spPr>
        <p:txBody>
          <a:bodyPr wrap="square" rtlCol="0">
            <a:spAutoFit/>
          </a:bodyPr>
          <a:lstStyle/>
          <a:p>
            <a:r>
              <a:rPr lang="en-US" b="1" dirty="0" smtClean="0"/>
              <a:t>Programs</a:t>
            </a:r>
          </a:p>
          <a:p>
            <a:pPr marL="233363" indent="-182880">
              <a:spcAft>
                <a:spcPts val="300"/>
              </a:spcAft>
              <a:buFont typeface="Arial" panose="020B0604020202020204" pitchFamily="34" charset="0"/>
              <a:buChar char="•"/>
            </a:pPr>
            <a:r>
              <a:rPr lang="en-US" sz="1600" dirty="0" smtClean="0"/>
              <a:t>Collect data in common format on</a:t>
            </a:r>
            <a:r>
              <a:rPr lang="en-US" sz="1600" dirty="0" smtClean="0">
                <a:solidFill>
                  <a:srgbClr val="FF0000"/>
                </a:solidFill>
              </a:rPr>
              <a:t> </a:t>
            </a:r>
            <a:r>
              <a:rPr lang="en-US" sz="1600" dirty="0" smtClean="0"/>
              <a:t>three outcomes</a:t>
            </a:r>
          </a:p>
          <a:p>
            <a:pPr marL="233363" indent="-182880">
              <a:spcAft>
                <a:spcPts val="300"/>
              </a:spcAft>
              <a:buFont typeface="Arial" panose="020B0604020202020204" pitchFamily="34" charset="0"/>
              <a:buChar char="•"/>
            </a:pPr>
            <a:r>
              <a:rPr lang="en-US" sz="1600" dirty="0" smtClean="0"/>
              <a:t>Report data to the state</a:t>
            </a:r>
          </a:p>
          <a:p>
            <a:pPr marL="233363" indent="-182880">
              <a:spcAft>
                <a:spcPts val="300"/>
              </a:spcAft>
              <a:buFont typeface="Arial" panose="020B0604020202020204" pitchFamily="34" charset="0"/>
              <a:buChar char="•"/>
            </a:pPr>
            <a:r>
              <a:rPr lang="en-US" sz="1600" dirty="0" smtClean="0"/>
              <a:t>Use data </a:t>
            </a:r>
            <a:r>
              <a:rPr lang="en-US" sz="1600" dirty="0"/>
              <a:t>for program </a:t>
            </a:r>
            <a:r>
              <a:rPr lang="en-US" sz="1600" dirty="0" smtClean="0"/>
              <a:t>improvement</a:t>
            </a:r>
            <a:endParaRPr lang="en-US" sz="1600" dirty="0"/>
          </a:p>
        </p:txBody>
      </p:sp>
      <p:sp>
        <p:nvSpPr>
          <p:cNvPr id="8" name="TextBox 7" title="Green outlined text box"/>
          <p:cNvSpPr txBox="1"/>
          <p:nvPr>
            <p:custDataLst>
              <p:tags r:id="rId10"/>
            </p:custDataLst>
          </p:nvPr>
        </p:nvSpPr>
        <p:spPr>
          <a:xfrm>
            <a:off x="216592" y="2313555"/>
            <a:ext cx="2514600" cy="1392689"/>
          </a:xfrm>
          <a:prstGeom prst="rect">
            <a:avLst/>
          </a:prstGeom>
          <a:noFill/>
          <a:ln>
            <a:solidFill>
              <a:srgbClr val="57CC54"/>
            </a:solidFill>
          </a:ln>
        </p:spPr>
        <p:txBody>
          <a:bodyPr wrap="square" rtlCol="0">
            <a:spAutoFit/>
          </a:bodyPr>
          <a:lstStyle/>
          <a:p>
            <a:r>
              <a:rPr lang="en-US" b="1" dirty="0" smtClean="0"/>
              <a:t>State Agency</a:t>
            </a:r>
          </a:p>
          <a:p>
            <a:pPr marL="233363" indent="-182880">
              <a:spcAft>
                <a:spcPts val="300"/>
              </a:spcAft>
              <a:buFont typeface="Arial" panose="020B0604020202020204" pitchFamily="34" charset="0"/>
              <a:buChar char="•"/>
            </a:pPr>
            <a:r>
              <a:rPr lang="en-US" sz="1600" dirty="0" smtClean="0"/>
              <a:t>Generates reports for federal reporting</a:t>
            </a:r>
          </a:p>
          <a:p>
            <a:pPr marL="233363" indent="-182880">
              <a:spcAft>
                <a:spcPts val="300"/>
              </a:spcAft>
              <a:buFont typeface="Arial" panose="020B0604020202020204" pitchFamily="34" charset="0"/>
              <a:buChar char="•"/>
            </a:pPr>
            <a:r>
              <a:rPr lang="en-US" sz="1600" dirty="0" smtClean="0"/>
              <a:t>Uses data for program improvement</a:t>
            </a:r>
            <a:endParaRPr lang="en-US" sz="1600" dirty="0"/>
          </a:p>
        </p:txBody>
      </p:sp>
      <p:sp>
        <p:nvSpPr>
          <p:cNvPr id="16" name="TextBox 15" title="Orange outlined text box"/>
          <p:cNvSpPr txBox="1"/>
          <p:nvPr>
            <p:custDataLst>
              <p:tags r:id="rId11"/>
            </p:custDataLst>
          </p:nvPr>
        </p:nvSpPr>
        <p:spPr>
          <a:xfrm>
            <a:off x="5943600" y="3581097"/>
            <a:ext cx="3048000" cy="1423467"/>
          </a:xfrm>
          <a:prstGeom prst="rect">
            <a:avLst/>
          </a:prstGeom>
          <a:noFill/>
          <a:ln>
            <a:solidFill>
              <a:srgbClr val="F5770F"/>
            </a:solidFill>
          </a:ln>
        </p:spPr>
        <p:txBody>
          <a:bodyPr wrap="square" rtlCol="0">
            <a:spAutoFit/>
          </a:bodyPr>
          <a:lstStyle/>
          <a:p>
            <a:r>
              <a:rPr lang="en-US" b="1" dirty="0" smtClean="0"/>
              <a:t>US Department of Education</a:t>
            </a:r>
          </a:p>
          <a:p>
            <a:r>
              <a:rPr lang="en-US" b="1" dirty="0" smtClean="0"/>
              <a:t>Office of Special Education</a:t>
            </a:r>
          </a:p>
          <a:p>
            <a:pPr marL="233363" indent="-182880">
              <a:spcAft>
                <a:spcPts val="300"/>
              </a:spcAft>
              <a:buFont typeface="Arial" panose="020B0604020202020204" pitchFamily="34" charset="0"/>
              <a:buChar char="•"/>
            </a:pPr>
            <a:r>
              <a:rPr lang="en-US" sz="1600" dirty="0" smtClean="0"/>
              <a:t>Summarizes data to produce a national picture</a:t>
            </a:r>
          </a:p>
          <a:p>
            <a:pPr marL="233363" indent="-182880">
              <a:spcAft>
                <a:spcPts val="300"/>
              </a:spcAft>
              <a:buFont typeface="Arial" panose="020B0604020202020204" pitchFamily="34" charset="0"/>
              <a:buChar char="•"/>
            </a:pPr>
            <a:r>
              <a:rPr lang="en-US" sz="1600" dirty="0" smtClean="0"/>
              <a:t>Reports data to Congress</a:t>
            </a:r>
            <a:endParaRPr lang="en-US" sz="1600" dirty="0"/>
          </a:p>
        </p:txBody>
      </p:sp>
    </p:spTree>
    <p:custDataLst>
      <p:tags r:id="rId1"/>
    </p:custDataLst>
    <p:extLst>
      <p:ext uri="{BB962C8B-B14F-4D97-AF65-F5344CB8AC3E}">
        <p14:creationId xmlns:p14="http://schemas.microsoft.com/office/powerpoint/2010/main" val="23152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rot="16200000">
            <a:off x="-1421130" y="2054737"/>
            <a:ext cx="3794760" cy="952500"/>
          </a:xfrm>
        </p:spPr>
        <p:txBody>
          <a:bodyPr>
            <a:normAutofit/>
          </a:bodyPr>
          <a:lstStyle/>
          <a:p>
            <a:pPr algn="l"/>
            <a:r>
              <a:rPr lang="en-US" sz="3000" dirty="0" smtClean="0"/>
              <a:t>Most Recent Data</a:t>
            </a:r>
            <a:endParaRPr lang="en-US" sz="3000" dirty="0"/>
          </a:p>
        </p:txBody>
      </p:sp>
      <p:sp>
        <p:nvSpPr>
          <p:cNvPr id="4" name="TextBox 3"/>
          <p:cNvSpPr txBox="1"/>
          <p:nvPr>
            <p:custDataLst>
              <p:tags r:id="rId3"/>
            </p:custDataLst>
          </p:nvPr>
        </p:nvSpPr>
        <p:spPr>
          <a:xfrm>
            <a:off x="609600" y="4914781"/>
            <a:ext cx="6451168" cy="800219"/>
          </a:xfrm>
          <a:prstGeom prst="rect">
            <a:avLst/>
          </a:prstGeom>
          <a:noFill/>
        </p:spPr>
        <p:txBody>
          <a:bodyPr wrap="square" rtlCol="0">
            <a:spAutoFit/>
          </a:bodyPr>
          <a:lstStyle/>
          <a:p>
            <a:r>
              <a:rPr lang="en-US" sz="1600" i="1" dirty="0" smtClean="0"/>
              <a:t>To access the most recent national  summary  of child outcomes data, visit: </a:t>
            </a:r>
            <a:r>
              <a:rPr lang="en-US" sz="1600" i="1" dirty="0" smtClean="0">
                <a:hlinkClick r:id="rId6"/>
              </a:rPr>
              <a:t>http</a:t>
            </a:r>
            <a:r>
              <a:rPr lang="en-US" sz="1600" i="1" dirty="0">
                <a:hlinkClick r:id="rId6"/>
              </a:rPr>
              <a:t>://</a:t>
            </a:r>
            <a:r>
              <a:rPr lang="en-US" sz="1600" i="1" dirty="0" smtClean="0">
                <a:hlinkClick r:id="rId6"/>
              </a:rPr>
              <a:t>ectacenter.org/eco/assets/pdfs/childoutcomeshighlights.pdf</a:t>
            </a:r>
            <a:endParaRPr lang="en-US" sz="1600" i="1" dirty="0" smtClean="0"/>
          </a:p>
          <a:p>
            <a:endParaRPr lang="en-US" sz="1400" i="1" dirty="0"/>
          </a:p>
        </p:txBody>
      </p:sp>
      <p:pic>
        <p:nvPicPr>
          <p:cNvPr id="1026" name="Picture 2" descr="Image of the Early Childhood Technical Assistance Center Child Outcomes Highlights for FFY2012 newsletter." title="ECTA Center - The Early Childhood Technincal Assistance Ce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77039">
            <a:off x="1364790" y="452625"/>
            <a:ext cx="2974401" cy="41567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 name="Picture 4" descr="Table graph snapshot of Part C Early Intervention: Data Across Years showing Children Showing Greater Than Expected Growth in percentages." title="Part C - Early Intervention: Data Across Yea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59264"/>
            <a:ext cx="2249723" cy="324413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5" descr="Table graph snapshot of Part B - Preschool Data Across Years showing Children Showing Greater Than Expected Growth in percentages." title="Part B - Preschool: Data Across Yea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79340">
            <a:off x="6504691" y="1344856"/>
            <a:ext cx="2226655" cy="324413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71957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28865"/>
            <a:ext cx="8229600" cy="952500"/>
          </a:xfrm>
        </p:spPr>
        <p:txBody>
          <a:bodyPr>
            <a:noAutofit/>
          </a:bodyPr>
          <a:lstStyle/>
          <a:p>
            <a:pPr marL="1828800" indent="-1828800" algn="l"/>
            <a:r>
              <a:rPr lang="en-US" sz="3600" dirty="0" smtClean="0"/>
              <a:t>Child Outcomes:</a:t>
            </a:r>
            <a:br>
              <a:rPr lang="en-US" sz="3600" dirty="0" smtClean="0"/>
            </a:br>
            <a:r>
              <a:rPr lang="en-US" sz="3600" dirty="0" smtClean="0"/>
              <a:t>Making a Difference</a:t>
            </a:r>
            <a:endParaRPr lang="en-US" sz="3600" dirty="0"/>
          </a:p>
        </p:txBody>
      </p:sp>
      <p:sp>
        <p:nvSpPr>
          <p:cNvPr id="3" name="Content Placeholder 2"/>
          <p:cNvSpPr>
            <a:spLocks noGrp="1"/>
          </p:cNvSpPr>
          <p:nvPr>
            <p:ph idx="1"/>
            <p:custDataLst>
              <p:tags r:id="rId3"/>
            </p:custDataLst>
          </p:nvPr>
        </p:nvSpPr>
        <p:spPr>
          <a:xfrm>
            <a:off x="381000" y="1714500"/>
            <a:ext cx="8229600" cy="2895600"/>
          </a:xfrm>
        </p:spPr>
        <p:txBody>
          <a:bodyPr/>
          <a:lstStyle/>
          <a:p>
            <a:pPr marL="0" indent="0">
              <a:spcBef>
                <a:spcPts val="0"/>
              </a:spcBef>
              <a:spcAft>
                <a:spcPts val="1200"/>
              </a:spcAft>
              <a:buNone/>
            </a:pPr>
            <a:r>
              <a:rPr lang="en-US" sz="2800" dirty="0" smtClean="0"/>
              <a:t>Early </a:t>
            </a:r>
            <a:r>
              <a:rPr lang="en-US" sz="2800" dirty="0"/>
              <a:t>intervention and preschool special education strive to achieve </a:t>
            </a:r>
            <a:r>
              <a:rPr lang="en-US" sz="2800" dirty="0" smtClean="0"/>
              <a:t>the </a:t>
            </a:r>
            <a:r>
              <a:rPr lang="en-US" sz="2800" dirty="0"/>
              <a:t>three </a:t>
            </a:r>
            <a:r>
              <a:rPr lang="en-US" sz="2800" dirty="0" smtClean="0"/>
              <a:t>outcomes </a:t>
            </a:r>
            <a:r>
              <a:rPr lang="en-US" sz="2800" dirty="0"/>
              <a:t>for </a:t>
            </a:r>
            <a:r>
              <a:rPr lang="en-US" sz="2800" b="1" i="1" dirty="0"/>
              <a:t>all</a:t>
            </a:r>
            <a:r>
              <a:rPr lang="en-US" sz="2800" dirty="0"/>
              <a:t> </a:t>
            </a:r>
            <a:r>
              <a:rPr lang="en-US" sz="2800" dirty="0" smtClean="0"/>
              <a:t>children </a:t>
            </a:r>
            <a:r>
              <a:rPr lang="en-US" sz="2800" dirty="0"/>
              <a:t>receiving services</a:t>
            </a:r>
            <a:r>
              <a:rPr lang="en-US" sz="2800" dirty="0" smtClean="0"/>
              <a:t>.</a:t>
            </a:r>
            <a:endParaRPr lang="en-US" sz="2800" dirty="0"/>
          </a:p>
          <a:p>
            <a:pPr marL="0" indent="0">
              <a:buNone/>
            </a:pPr>
            <a:r>
              <a:rPr lang="en-US" sz="2800" dirty="0" smtClean="0"/>
              <a:t>Gathering </a:t>
            </a:r>
            <a:r>
              <a:rPr lang="en-US" sz="2800" dirty="0"/>
              <a:t>child outcomes data is an important part of the process that shows how a program can make more of a difference through </a:t>
            </a:r>
            <a:r>
              <a:rPr lang="en-US" sz="2800" dirty="0" smtClean="0"/>
              <a:t>continuous improvement</a:t>
            </a:r>
            <a:r>
              <a:rPr lang="en-US" sz="2800" dirty="0"/>
              <a:t>. </a:t>
            </a:r>
          </a:p>
        </p:txBody>
      </p:sp>
    </p:spTree>
    <p:custDataLst>
      <p:tags r:id="rId1"/>
    </p:custDataLst>
    <p:extLst>
      <p:ext uri="{BB962C8B-B14F-4D97-AF65-F5344CB8AC3E}">
        <p14:creationId xmlns:p14="http://schemas.microsoft.com/office/powerpoint/2010/main" val="9353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28865"/>
            <a:ext cx="8229600" cy="952500"/>
          </a:xfrm>
        </p:spPr>
        <p:txBody>
          <a:bodyPr/>
          <a:lstStyle/>
          <a:p>
            <a:r>
              <a:rPr lang="en-US" dirty="0" smtClean="0">
                <a:solidFill>
                  <a:schemeClr val="bg1"/>
                </a:solidFill>
              </a:rPr>
              <a:t>Closing</a:t>
            </a:r>
            <a:endParaRPr lang="en-US" dirty="0">
              <a:solidFill>
                <a:schemeClr val="bg1"/>
              </a:solidFill>
            </a:endParaRPr>
          </a:p>
        </p:txBody>
      </p:sp>
      <p:pic>
        <p:nvPicPr>
          <p:cNvPr id="11" name="Content Placeholder 10" descr="Image of a young special needs boy with a smile. He is wearing a green and white jumper with light and dark green frogs on it." title="Young special needs boy "/>
          <p:cNvPicPr>
            <a:picLocks noGrp="1" noChangeAspect="1"/>
          </p:cNvPicPr>
          <p:nvPr>
            <p:ph idx="4294967295"/>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971800" y="742950"/>
            <a:ext cx="2840038"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p:cNvSpPr txBox="1">
            <a:spLocks/>
          </p:cNvSpPr>
          <p:nvPr>
            <p:custDataLst>
              <p:tags r:id="rId4"/>
            </p:custDataLst>
          </p:nvPr>
        </p:nvSpPr>
        <p:spPr>
          <a:xfrm>
            <a:off x="6553200" y="2133600"/>
            <a:ext cx="2438400" cy="144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dirty="0" smtClean="0">
                <a:solidFill>
                  <a:srgbClr val="072543"/>
                </a:solidFill>
              </a:rPr>
              <a:t>Click the back arrow to return to the module.</a:t>
            </a:r>
          </a:p>
        </p:txBody>
      </p:sp>
    </p:spTree>
    <p:custDataLst>
      <p:tags r:id="rId1"/>
    </p:custDataLst>
    <p:extLst>
      <p:ext uri="{BB962C8B-B14F-4D97-AF65-F5344CB8AC3E}">
        <p14:creationId xmlns:p14="http://schemas.microsoft.com/office/powerpoint/2010/main" val="4982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ted States Department of Education Office of Special Education Programs  logo with a capital white E, lower case d and white graduation cap over both letters. " title="United States Department of Education Office of Special Education Programs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397" y="1535418"/>
            <a:ext cx="1095375" cy="1095375"/>
          </a:xfrm>
          <a:prstGeom prst="rect">
            <a:avLst/>
          </a:prstGeom>
        </p:spPr>
      </p:pic>
      <p:sp>
        <p:nvSpPr>
          <p:cNvPr id="5" name="Content Placeholder 2"/>
          <p:cNvSpPr txBox="1">
            <a:spLocks/>
          </p:cNvSpPr>
          <p:nvPr>
            <p:custDataLst>
              <p:tags r:id="rId2"/>
            </p:custDataLst>
          </p:nvPr>
        </p:nvSpPr>
        <p:spPr>
          <a:xfrm>
            <a:off x="1638772" y="3871693"/>
            <a:ext cx="6852869"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US" sz="2400" dirty="0" smtClean="0">
                <a:solidFill>
                  <a:srgbClr val="072543"/>
                </a:solidFill>
              </a:rPr>
              <a:t>Outcome measures help determine if federal funding through IDEA is making a difference for young children with disabilities and their families.</a:t>
            </a:r>
            <a:endParaRPr lang="en-US" sz="2400" dirty="0">
              <a:solidFill>
                <a:srgbClr val="072543"/>
              </a:solidFill>
            </a:endParaRPr>
          </a:p>
        </p:txBody>
      </p:sp>
      <p:sp>
        <p:nvSpPr>
          <p:cNvPr id="6" name="Shape 155"/>
          <p:cNvSpPr txBox="1">
            <a:spLocks/>
          </p:cNvSpPr>
          <p:nvPr>
            <p:custDataLst>
              <p:tags r:id="rId3"/>
            </p:custDataLst>
          </p:nvPr>
        </p:nvSpPr>
        <p:spPr>
          <a:xfrm>
            <a:off x="1828799" y="1732927"/>
            <a:ext cx="6852871" cy="711199"/>
          </a:xfrm>
          <a:prstGeom prst="rect">
            <a:avLst/>
          </a:prstGeom>
          <a:ln>
            <a:noFill/>
          </a:ln>
        </p:spPr>
        <p:txBody>
          <a:bodyPr vert="horz" lIns="0" tIns="0" rIns="0" bIns="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defTabSz="849312">
              <a:defRPr sz="1800"/>
            </a:pPr>
            <a:r>
              <a:rPr lang="en-US" sz="2400" dirty="0" smtClean="0">
                <a:solidFill>
                  <a:srgbClr val="072543"/>
                </a:solidFill>
                <a:latin typeface="Century Gothic" panose="020B0502020202020204" pitchFamily="34" charset="0"/>
                <a:ea typeface="Calibri"/>
                <a:cs typeface="Arial" panose="020B0604020202020204" pitchFamily="34" charset="0"/>
                <a:sym typeface="Calibri"/>
              </a:rPr>
              <a:t>U.S. Department of Education</a:t>
            </a:r>
          </a:p>
          <a:p>
            <a:pPr algn="l" defTabSz="849312">
              <a:defRPr sz="1800"/>
            </a:pPr>
            <a:r>
              <a:rPr lang="en-US" sz="2400" dirty="0" smtClean="0">
                <a:solidFill>
                  <a:srgbClr val="072543"/>
                </a:solidFill>
                <a:latin typeface="Century Gothic" panose="020B0502020202020204" pitchFamily="34" charset="0"/>
                <a:ea typeface="Calibri"/>
                <a:cs typeface="Arial" panose="020B0604020202020204" pitchFamily="34" charset="0"/>
                <a:sym typeface="Calibri"/>
              </a:rPr>
              <a:t>Office of Special Education Programs (OSEP)</a:t>
            </a:r>
            <a:endParaRPr lang="en-US" sz="2400" dirty="0">
              <a:solidFill>
                <a:srgbClr val="072543"/>
              </a:solidFill>
              <a:latin typeface="Century Gothic" panose="020B0502020202020204" pitchFamily="34" charset="0"/>
              <a:ea typeface="Calibri"/>
              <a:cs typeface="Calibri"/>
              <a:sym typeface="Calibri"/>
            </a:endParaRPr>
          </a:p>
        </p:txBody>
      </p:sp>
      <p:sp>
        <p:nvSpPr>
          <p:cNvPr id="7" name="Content Placeholder 2"/>
          <p:cNvSpPr txBox="1">
            <a:spLocks/>
          </p:cNvSpPr>
          <p:nvPr>
            <p:custDataLst>
              <p:tags r:id="rId4"/>
            </p:custDataLst>
          </p:nvPr>
        </p:nvSpPr>
        <p:spPr>
          <a:xfrm>
            <a:off x="2590800" y="2602318"/>
            <a:ext cx="6219554"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US" sz="2400" dirty="0" smtClean="0">
                <a:solidFill>
                  <a:srgbClr val="072543"/>
                </a:solidFill>
              </a:rPr>
              <a:t>$438 million – Early Intervention</a:t>
            </a:r>
          </a:p>
          <a:p>
            <a:pPr marL="0" indent="0">
              <a:lnSpc>
                <a:spcPct val="125000"/>
              </a:lnSpc>
              <a:buFont typeface="Arial" panose="020B0604020202020204" pitchFamily="34" charset="0"/>
              <a:buNone/>
            </a:pPr>
            <a:r>
              <a:rPr lang="en-US" sz="2400" dirty="0" smtClean="0">
                <a:solidFill>
                  <a:srgbClr val="072543"/>
                </a:solidFill>
              </a:rPr>
              <a:t>$350 million – Preschool Special Education (</a:t>
            </a:r>
            <a:r>
              <a:rPr lang="en-US" sz="1800" dirty="0" smtClean="0">
                <a:solidFill>
                  <a:srgbClr val="072543"/>
                </a:solidFill>
              </a:rPr>
              <a:t>2014)</a:t>
            </a:r>
            <a:endParaRPr lang="en-US" sz="1800" dirty="0">
              <a:solidFill>
                <a:srgbClr val="072543"/>
              </a:solidFill>
            </a:endParaRPr>
          </a:p>
        </p:txBody>
      </p:sp>
      <p:sp>
        <p:nvSpPr>
          <p:cNvPr id="3" name="Title 2"/>
          <p:cNvSpPr>
            <a:spLocks noGrp="1"/>
          </p:cNvSpPr>
          <p:nvPr>
            <p:ph type="title"/>
            <p:custDataLst>
              <p:tags r:id="rId5"/>
            </p:custDataLst>
          </p:nvPr>
        </p:nvSpPr>
        <p:spPr>
          <a:xfrm>
            <a:off x="543397" y="266700"/>
            <a:ext cx="8020915" cy="908051"/>
          </a:xfrm>
        </p:spPr>
        <p:txBody>
          <a:bodyPr>
            <a:normAutofit/>
          </a:bodyPr>
          <a:lstStyle/>
          <a:p>
            <a:pPr algn="l"/>
            <a:r>
              <a:rPr lang="en-US" dirty="0" smtClean="0">
                <a:latin typeface="Century Gothic" panose="020B0502020202020204" pitchFamily="34" charset="0"/>
                <a:ea typeface="Calibri"/>
                <a:sym typeface="Calibri"/>
              </a:rPr>
              <a:t>Background</a:t>
            </a:r>
            <a:endParaRPr lang="en-US" dirty="0"/>
          </a:p>
        </p:txBody>
      </p:sp>
    </p:spTree>
    <p:custDataLst>
      <p:tags r:id="rId1"/>
    </p:custDataLst>
    <p:extLst>
      <p:ext uri="{BB962C8B-B14F-4D97-AF65-F5344CB8AC3E}">
        <p14:creationId xmlns:p14="http://schemas.microsoft.com/office/powerpoint/2010/main" val="232683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28865"/>
            <a:ext cx="8229600" cy="952500"/>
          </a:xfrm>
        </p:spPr>
        <p:txBody>
          <a:bodyPr>
            <a:normAutofit/>
          </a:bodyPr>
          <a:lstStyle/>
          <a:p>
            <a:pPr algn="l"/>
            <a:r>
              <a:rPr lang="en-US" sz="3600" dirty="0" smtClean="0"/>
              <a:t>What is an </a:t>
            </a:r>
            <a:r>
              <a:rPr lang="en-US" sz="3600" i="1" dirty="0" smtClean="0"/>
              <a:t>Outcome</a:t>
            </a:r>
            <a:r>
              <a:rPr lang="en-US" sz="3600" dirty="0" smtClean="0"/>
              <a:t>?</a:t>
            </a:r>
            <a:endParaRPr lang="en-US" sz="3600" dirty="0"/>
          </a:p>
        </p:txBody>
      </p:sp>
      <p:sp>
        <p:nvSpPr>
          <p:cNvPr id="3" name="Content Placeholder 2"/>
          <p:cNvSpPr>
            <a:spLocks noGrp="1"/>
          </p:cNvSpPr>
          <p:nvPr>
            <p:ph idx="1"/>
            <p:custDataLst>
              <p:tags r:id="rId3"/>
            </p:custDataLst>
          </p:nvPr>
        </p:nvSpPr>
        <p:spPr>
          <a:xfrm>
            <a:off x="3041072" y="4457700"/>
            <a:ext cx="3470564" cy="739666"/>
          </a:xfrm>
        </p:spPr>
        <p:txBody>
          <a:bodyPr/>
          <a:lstStyle/>
          <a:p>
            <a:pPr marL="0" indent="0">
              <a:buNone/>
            </a:pPr>
            <a:r>
              <a:rPr lang="en-US" altLang="en-US" dirty="0" smtClean="0">
                <a:latin typeface="Century Gothic" panose="020B0502020202020204" pitchFamily="34" charset="0"/>
                <a:sym typeface="Calibri" pitchFamily="34" charset="0"/>
              </a:rPr>
              <a:t>an </a:t>
            </a:r>
            <a:r>
              <a:rPr lang="en-US" altLang="en-US" dirty="0">
                <a:latin typeface="Century Gothic" panose="020B0502020202020204" pitchFamily="34" charset="0"/>
                <a:sym typeface="Calibri" pitchFamily="34" charset="0"/>
              </a:rPr>
              <a:t>end </a:t>
            </a:r>
            <a:r>
              <a:rPr lang="en-US" altLang="en-US" dirty="0" smtClean="0">
                <a:latin typeface="Century Gothic" panose="020B0502020202020204" pitchFamily="34" charset="0"/>
                <a:sym typeface="Calibri" pitchFamily="34" charset="0"/>
              </a:rPr>
              <a:t>result</a:t>
            </a:r>
            <a:endParaRPr lang="en-US" altLang="en-US" dirty="0">
              <a:latin typeface="Century Gothic" panose="020B0502020202020204" pitchFamily="34" charset="0"/>
              <a:sym typeface="Calibri" pitchFamily="34" charset="0"/>
            </a:endParaRPr>
          </a:p>
          <a:p>
            <a:endParaRPr lang="en-US" dirty="0">
              <a:latin typeface="Century Gothic" panose="020B0502020202020204" pitchFamily="34" charset="0"/>
            </a:endParaRPr>
          </a:p>
        </p:txBody>
      </p:sp>
      <p:pic>
        <p:nvPicPr>
          <p:cNvPr id="4" name="Picture 3" descr="Image of a young girl with a yellow clip in her hair facing a sign langauge board." title="Young girl and sign language board"/>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2396836" y="1409700"/>
            <a:ext cx="4114800" cy="2743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269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04800"/>
            <a:ext cx="8534400" cy="952500"/>
          </a:xfrm>
          <a:ln>
            <a:noFill/>
          </a:ln>
        </p:spPr>
        <p:txBody>
          <a:bodyPr>
            <a:noAutofit/>
          </a:bodyPr>
          <a:lstStyle/>
          <a:p>
            <a:pPr marL="392113" indent="-392113" algn="l">
              <a:lnSpc>
                <a:spcPct val="114000"/>
              </a:lnSpc>
            </a:pPr>
            <a:r>
              <a:rPr lang="en-US" sz="3600" dirty="0" smtClean="0"/>
              <a:t>Goal of Early Intervention and                       Early Childhood Special Education</a:t>
            </a:r>
            <a:endParaRPr lang="en-US" sz="3600" dirty="0"/>
          </a:p>
        </p:txBody>
      </p:sp>
      <p:sp>
        <p:nvSpPr>
          <p:cNvPr id="3" name="Content Placeholder 2"/>
          <p:cNvSpPr>
            <a:spLocks noGrp="1"/>
          </p:cNvSpPr>
          <p:nvPr>
            <p:ph idx="1"/>
            <p:custDataLst>
              <p:tags r:id="rId3"/>
            </p:custDataLst>
          </p:nvPr>
        </p:nvSpPr>
        <p:spPr>
          <a:xfrm>
            <a:off x="457200" y="2019300"/>
            <a:ext cx="8229600" cy="1905000"/>
          </a:xfrm>
        </p:spPr>
        <p:txBody>
          <a:bodyPr>
            <a:noAutofit/>
          </a:bodyPr>
          <a:lstStyle/>
          <a:p>
            <a:pPr marL="166688" indent="-166688">
              <a:lnSpc>
                <a:spcPct val="125000"/>
              </a:lnSpc>
              <a:spcBef>
                <a:spcPts val="0"/>
              </a:spcBef>
              <a:buNone/>
            </a:pPr>
            <a:r>
              <a:rPr lang="en-US" sz="2200" dirty="0" smtClean="0"/>
              <a:t>“To </a:t>
            </a:r>
            <a:r>
              <a:rPr lang="en-US" sz="2200" dirty="0"/>
              <a:t>enable young children to be active and successful </a:t>
            </a:r>
            <a:r>
              <a:rPr lang="en-US" sz="2200" dirty="0" smtClean="0"/>
              <a:t>participants</a:t>
            </a:r>
          </a:p>
          <a:p>
            <a:pPr marL="166688" indent="-166688">
              <a:lnSpc>
                <a:spcPct val="125000"/>
              </a:lnSpc>
              <a:spcBef>
                <a:spcPts val="0"/>
              </a:spcBef>
              <a:buNone/>
            </a:pPr>
            <a:r>
              <a:rPr lang="en-US" sz="2200" dirty="0" smtClean="0"/>
              <a:t> </a:t>
            </a:r>
            <a:r>
              <a:rPr lang="en-US" sz="2200" dirty="0"/>
              <a:t>during the early childhood years and in the future in a variety </a:t>
            </a:r>
            <a:r>
              <a:rPr lang="en-US" sz="2200" dirty="0" smtClean="0"/>
              <a:t>of</a:t>
            </a:r>
          </a:p>
          <a:p>
            <a:pPr marL="166688" indent="-166688">
              <a:lnSpc>
                <a:spcPct val="125000"/>
              </a:lnSpc>
              <a:spcBef>
                <a:spcPts val="0"/>
              </a:spcBef>
              <a:buNone/>
            </a:pPr>
            <a:r>
              <a:rPr lang="en-US" sz="2200" dirty="0" smtClean="0"/>
              <a:t> </a:t>
            </a:r>
            <a:r>
              <a:rPr lang="en-US" sz="2200" dirty="0"/>
              <a:t>settings – in their homes with their families, in child care, in </a:t>
            </a:r>
            <a:r>
              <a:rPr lang="en-US" sz="2200" dirty="0" smtClean="0"/>
              <a:t>preschool</a:t>
            </a:r>
          </a:p>
          <a:p>
            <a:pPr marL="166688" indent="-166688">
              <a:lnSpc>
                <a:spcPct val="125000"/>
              </a:lnSpc>
              <a:spcBef>
                <a:spcPts val="0"/>
              </a:spcBef>
              <a:buNone/>
            </a:pPr>
            <a:r>
              <a:rPr lang="en-US" sz="2200" dirty="0" smtClean="0"/>
              <a:t> </a:t>
            </a:r>
            <a:r>
              <a:rPr lang="en-US" sz="2200" dirty="0"/>
              <a:t>or school programs, and in the </a:t>
            </a:r>
            <a:r>
              <a:rPr lang="en-US" sz="2200" dirty="0" smtClean="0"/>
              <a:t>community.”</a:t>
            </a:r>
          </a:p>
        </p:txBody>
      </p:sp>
      <p:sp>
        <p:nvSpPr>
          <p:cNvPr id="4" name="Rectangle 3"/>
          <p:cNvSpPr/>
          <p:nvPr>
            <p:custDataLst>
              <p:tags r:id="rId4"/>
            </p:custDataLst>
          </p:nvPr>
        </p:nvSpPr>
        <p:spPr>
          <a:xfrm>
            <a:off x="152400" y="4645923"/>
            <a:ext cx="6934200" cy="646331"/>
          </a:xfrm>
          <a:prstGeom prst="rect">
            <a:avLst/>
          </a:prstGeom>
        </p:spPr>
        <p:txBody>
          <a:bodyPr wrap="square">
            <a:spAutoFit/>
          </a:bodyPr>
          <a:lstStyle/>
          <a:p>
            <a:pPr marL="125413" lvl="1" indent="0">
              <a:buNone/>
            </a:pPr>
            <a:r>
              <a:rPr lang="en-US" sz="1200" dirty="0">
                <a:latin typeface="Century Gothic" panose="020B0502020202020204" pitchFamily="34" charset="0"/>
              </a:rPr>
              <a:t>From </a:t>
            </a:r>
            <a:r>
              <a:rPr lang="en-US" sz="1200" i="1" dirty="0">
                <a:latin typeface="Century Gothic" panose="020B0502020202020204" pitchFamily="34" charset="0"/>
              </a:rPr>
              <a:t>Family and Child Outcomes for Early Intervention and Early Childhood Special Education</a:t>
            </a:r>
            <a:r>
              <a:rPr lang="en-US" sz="1200" dirty="0">
                <a:latin typeface="Century Gothic" panose="020B0502020202020204" pitchFamily="34" charset="0"/>
              </a:rPr>
              <a:t>, Early Childhood Outcomes Center (April 2005). </a:t>
            </a:r>
            <a:r>
              <a:rPr lang="en-US" sz="1200" dirty="0">
                <a:latin typeface="Century Gothic" panose="020B0502020202020204" pitchFamily="34" charset="0"/>
                <a:hlinkClick r:id="rId7"/>
              </a:rPr>
              <a:t>http://www.fpg.unc.edu/~eco/assets/pdfs/eco_outcomes_4-13-05.pdf</a:t>
            </a:r>
            <a:endParaRPr lang="en-US" sz="1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7752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533400" y="152400"/>
            <a:ext cx="8077200" cy="952500"/>
          </a:xfrm>
        </p:spPr>
        <p:txBody>
          <a:bodyPr>
            <a:normAutofit/>
          </a:bodyPr>
          <a:lstStyle/>
          <a:p>
            <a:pPr algn="l"/>
            <a:r>
              <a:rPr lang="en-US" sz="3600" dirty="0" smtClean="0"/>
              <a:t>Three </a:t>
            </a:r>
            <a:r>
              <a:rPr lang="en-US" sz="3600" dirty="0"/>
              <a:t>Child Outcomes</a:t>
            </a:r>
          </a:p>
        </p:txBody>
      </p:sp>
      <p:sp>
        <p:nvSpPr>
          <p:cNvPr id="452627" name="Rectangle 19"/>
          <p:cNvSpPr>
            <a:spLocks noGrp="1" noChangeArrowheads="1"/>
          </p:cNvSpPr>
          <p:nvPr>
            <p:ph idx="1"/>
            <p:custDataLst>
              <p:tags r:id="rId3"/>
            </p:custDataLst>
          </p:nvPr>
        </p:nvSpPr>
        <p:spPr>
          <a:xfrm>
            <a:off x="1034143" y="1104900"/>
            <a:ext cx="8077200" cy="2590800"/>
          </a:xfrm>
        </p:spPr>
        <p:txBody>
          <a:bodyPr>
            <a:noAutofit/>
          </a:bodyPr>
          <a:lstStyle/>
          <a:p>
            <a:pPr marL="457200" indent="-331788">
              <a:spcBef>
                <a:spcPts val="0"/>
              </a:spcBef>
              <a:spcAft>
                <a:spcPts val="1800"/>
              </a:spcAft>
              <a:buClr>
                <a:srgbClr val="56A0D2"/>
              </a:buClr>
              <a:buSzPct val="80000"/>
              <a:buFont typeface="Arial" panose="020B0604020202020204" pitchFamily="34" charset="0"/>
              <a:buChar char="•"/>
            </a:pPr>
            <a:r>
              <a:rPr lang="en-US" sz="2400" dirty="0"/>
              <a:t>Children have </a:t>
            </a:r>
            <a:r>
              <a:rPr lang="en-US" sz="2400" b="1" dirty="0"/>
              <a:t>positive social-emotional skills </a:t>
            </a:r>
            <a:r>
              <a:rPr lang="en-US" sz="2400" dirty="0"/>
              <a:t>(including social relationships</a:t>
            </a:r>
            <a:r>
              <a:rPr lang="en-US" sz="2400" dirty="0" smtClean="0"/>
              <a:t>).</a:t>
            </a:r>
            <a:endParaRPr lang="en-US" sz="2400" dirty="0"/>
          </a:p>
          <a:p>
            <a:pPr marL="457200" indent="-331788">
              <a:spcBef>
                <a:spcPts val="0"/>
              </a:spcBef>
              <a:spcAft>
                <a:spcPts val="1800"/>
              </a:spcAft>
              <a:buClr>
                <a:srgbClr val="56A0D2"/>
              </a:buClr>
              <a:buSzPct val="80000"/>
              <a:buFont typeface="Arial" panose="020B0604020202020204" pitchFamily="34" charset="0"/>
              <a:buChar char="•"/>
            </a:pPr>
            <a:r>
              <a:rPr lang="en-US" sz="2400" dirty="0" smtClean="0"/>
              <a:t>Children </a:t>
            </a:r>
            <a:r>
              <a:rPr lang="en-US" sz="2400" dirty="0"/>
              <a:t>acquire and use </a:t>
            </a:r>
            <a:r>
              <a:rPr lang="en-US" sz="2400" b="1" dirty="0"/>
              <a:t>knowledge and skills </a:t>
            </a:r>
            <a:r>
              <a:rPr lang="en-US" sz="2400" dirty="0"/>
              <a:t>(including early </a:t>
            </a:r>
            <a:r>
              <a:rPr lang="en-US" sz="2400" dirty="0" smtClean="0"/>
              <a:t>language/communication and </a:t>
            </a:r>
            <a:r>
              <a:rPr lang="en-US" sz="2400" dirty="0"/>
              <a:t>early literacy</a:t>
            </a:r>
            <a:r>
              <a:rPr lang="en-US" sz="2400" dirty="0" smtClean="0"/>
              <a:t>).</a:t>
            </a:r>
            <a:endParaRPr lang="en-US" sz="2400" dirty="0"/>
          </a:p>
          <a:p>
            <a:pPr marL="457200" indent="-331788">
              <a:spcBef>
                <a:spcPts val="0"/>
              </a:spcBef>
              <a:spcAft>
                <a:spcPts val="1200"/>
              </a:spcAft>
              <a:buClr>
                <a:srgbClr val="56A0D2"/>
              </a:buClr>
              <a:buSzPct val="80000"/>
              <a:buFont typeface="Arial" panose="020B0604020202020204" pitchFamily="34" charset="0"/>
              <a:buChar char="•"/>
            </a:pPr>
            <a:r>
              <a:rPr lang="en-US" sz="2400" dirty="0" smtClean="0"/>
              <a:t>Children </a:t>
            </a:r>
            <a:r>
              <a:rPr lang="en-US" sz="2400" dirty="0"/>
              <a:t>use </a:t>
            </a:r>
            <a:r>
              <a:rPr lang="en-US" sz="2400" b="1" dirty="0"/>
              <a:t>appropriate behaviors to meet their </a:t>
            </a:r>
            <a:r>
              <a:rPr lang="en-US" sz="2400" b="1" dirty="0" smtClean="0"/>
              <a:t>needs</a:t>
            </a:r>
            <a:r>
              <a:rPr lang="en-US" sz="2400" dirty="0" smtClean="0"/>
              <a:t>.</a:t>
            </a:r>
            <a:endParaRPr lang="en-US" sz="2400" dirty="0"/>
          </a:p>
        </p:txBody>
      </p:sp>
      <p:pic>
        <p:nvPicPr>
          <p:cNvPr id="4" name="Picture 3" descr="Image of a young boy in a striped shirt with a blue toothbrush in his mouth." title="Young boy with toothbrush"/>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684558"/>
            <a:ext cx="1905000" cy="189951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64229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custDataLst>
              <p:tags r:id="rId2"/>
            </p:custDataLst>
          </p:nvPr>
        </p:nvSpPr>
        <p:spPr>
          <a:xfrm>
            <a:off x="152400" y="0"/>
            <a:ext cx="8825345" cy="952500"/>
          </a:xfrm>
        </p:spPr>
        <p:txBody>
          <a:bodyPr>
            <a:noAutofit/>
          </a:bodyPr>
          <a:lstStyle/>
          <a:p>
            <a:pPr algn="l"/>
            <a:r>
              <a:rPr lang="en-US" sz="3300" dirty="0"/>
              <a:t>Children </a:t>
            </a:r>
            <a:r>
              <a:rPr lang="en-US" sz="3300" dirty="0" smtClean="0"/>
              <a:t>Have Positive Social </a:t>
            </a:r>
            <a:r>
              <a:rPr lang="en-US" sz="3300" dirty="0"/>
              <a:t>Relationships </a:t>
            </a:r>
          </a:p>
        </p:txBody>
      </p:sp>
      <p:sp>
        <p:nvSpPr>
          <p:cNvPr id="464905" name="Rectangle 9"/>
          <p:cNvSpPr>
            <a:spLocks noGrp="1" noChangeArrowheads="1"/>
          </p:cNvSpPr>
          <p:nvPr>
            <p:ph idx="1"/>
            <p:custDataLst>
              <p:tags r:id="rId3"/>
            </p:custDataLst>
          </p:nvPr>
        </p:nvSpPr>
        <p:spPr>
          <a:xfrm>
            <a:off x="3124200" y="1028700"/>
            <a:ext cx="6172200" cy="4114800"/>
          </a:xfrm>
        </p:spPr>
        <p:txBody>
          <a:bodyPr>
            <a:noAutofit/>
          </a:bodyPr>
          <a:lstStyle/>
          <a:p>
            <a:pPr marL="0" indent="0">
              <a:spcBef>
                <a:spcPts val="0"/>
              </a:spcBef>
              <a:spcAft>
                <a:spcPts val="300"/>
              </a:spcAft>
              <a:buNone/>
            </a:pPr>
            <a:r>
              <a:rPr lang="en-US" sz="2400" dirty="0" smtClean="0"/>
              <a:t>Involves</a:t>
            </a:r>
            <a:endParaRPr lang="en-US" sz="2400" dirty="0"/>
          </a:p>
          <a:p>
            <a:pPr lvl="1">
              <a:spcBef>
                <a:spcPts val="0"/>
              </a:spcBef>
              <a:spcAft>
                <a:spcPts val="600"/>
              </a:spcAft>
            </a:pPr>
            <a:r>
              <a:rPr lang="en-US" sz="2000" dirty="0"/>
              <a:t>Relating with adults</a:t>
            </a:r>
          </a:p>
          <a:p>
            <a:pPr lvl="1">
              <a:spcBef>
                <a:spcPts val="0"/>
              </a:spcBef>
              <a:spcAft>
                <a:spcPts val="600"/>
              </a:spcAft>
            </a:pPr>
            <a:r>
              <a:rPr lang="en-US" sz="2000" dirty="0"/>
              <a:t>Relating with other children</a:t>
            </a:r>
          </a:p>
          <a:p>
            <a:pPr lvl="1">
              <a:spcBef>
                <a:spcPts val="0"/>
              </a:spcBef>
              <a:spcAft>
                <a:spcPts val="2400"/>
              </a:spcAft>
            </a:pPr>
            <a:r>
              <a:rPr lang="en-US" sz="2000" dirty="0"/>
              <a:t>For older children, following rules related to groups or interacting with others</a:t>
            </a:r>
          </a:p>
          <a:p>
            <a:pPr marL="0" indent="0">
              <a:spcBef>
                <a:spcPts val="0"/>
              </a:spcBef>
              <a:spcAft>
                <a:spcPts val="300"/>
              </a:spcAft>
              <a:buNone/>
            </a:pPr>
            <a:r>
              <a:rPr lang="en-US" sz="2400" dirty="0" smtClean="0"/>
              <a:t>Includes</a:t>
            </a:r>
          </a:p>
          <a:p>
            <a:pPr lvl="1">
              <a:spcBef>
                <a:spcPts val="0"/>
              </a:spcBef>
              <a:spcAft>
                <a:spcPts val="600"/>
              </a:spcAft>
            </a:pPr>
            <a:r>
              <a:rPr lang="en-US" sz="2000" dirty="0" smtClean="0"/>
              <a:t>Attachment/separation/autonomy</a:t>
            </a:r>
          </a:p>
          <a:p>
            <a:pPr lvl="1">
              <a:spcBef>
                <a:spcPts val="0"/>
              </a:spcBef>
              <a:spcAft>
                <a:spcPts val="600"/>
              </a:spcAft>
            </a:pPr>
            <a:r>
              <a:rPr lang="en-US" sz="2000" dirty="0" smtClean="0"/>
              <a:t>Expressing </a:t>
            </a:r>
            <a:r>
              <a:rPr lang="en-US" sz="2000" dirty="0"/>
              <a:t>emotions and feelings</a:t>
            </a:r>
          </a:p>
          <a:p>
            <a:pPr lvl="1">
              <a:spcBef>
                <a:spcPts val="0"/>
              </a:spcBef>
              <a:spcAft>
                <a:spcPts val="600"/>
              </a:spcAft>
            </a:pPr>
            <a:r>
              <a:rPr lang="en-US" sz="2000" dirty="0"/>
              <a:t>Learning rules and expectations</a:t>
            </a:r>
          </a:p>
          <a:p>
            <a:pPr lvl="1">
              <a:spcBef>
                <a:spcPts val="0"/>
              </a:spcBef>
              <a:spcAft>
                <a:spcPts val="600"/>
              </a:spcAft>
            </a:pPr>
            <a:r>
              <a:rPr lang="en-US" sz="2000" dirty="0"/>
              <a:t>Social interactions and play</a:t>
            </a:r>
          </a:p>
        </p:txBody>
      </p:sp>
      <p:pic>
        <p:nvPicPr>
          <p:cNvPr id="3" name="Picture 2" descr="Image of two young children in a grass field playing with a yellow ball." title="Two children playing"/>
          <p:cNvPicPr>
            <a:picLocks noChangeAspect="1"/>
          </p:cNvPicPr>
          <p:nvPr/>
        </p:nvPicPr>
        <p:blipFill rotWithShape="1">
          <a:blip r:embed="rId6" cstate="print">
            <a:extLst>
              <a:ext uri="{28A0092B-C50C-407E-A947-70E740481C1C}">
                <a14:useLocalDpi xmlns:a14="http://schemas.microsoft.com/office/drawing/2010/main" val="0"/>
              </a:ext>
            </a:extLst>
          </a:blip>
          <a:srcRect l="25794" t="10545" r="14659"/>
          <a:stretch/>
        </p:blipFill>
        <p:spPr>
          <a:xfrm>
            <a:off x="152400" y="1501140"/>
            <a:ext cx="2651760" cy="26517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5731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4905">
                                            <p:txEl>
                                              <p:pRg st="0" end="0"/>
                                            </p:txEl>
                                          </p:spTgt>
                                        </p:tgtEl>
                                        <p:attrNameLst>
                                          <p:attrName>style.visibility</p:attrName>
                                        </p:attrNameLst>
                                      </p:cBhvr>
                                      <p:to>
                                        <p:strVal val="visible"/>
                                      </p:to>
                                    </p:set>
                                    <p:animEffect transition="in" filter="fade">
                                      <p:cBhvr>
                                        <p:cTn id="7" dur="1000"/>
                                        <p:tgtEl>
                                          <p:spTgt spid="4649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4905">
                                            <p:txEl>
                                              <p:pRg st="1" end="1"/>
                                            </p:txEl>
                                          </p:spTgt>
                                        </p:tgtEl>
                                        <p:attrNameLst>
                                          <p:attrName>style.visibility</p:attrName>
                                        </p:attrNameLst>
                                      </p:cBhvr>
                                      <p:to>
                                        <p:strVal val="visible"/>
                                      </p:to>
                                    </p:set>
                                    <p:animEffect transition="in" filter="fade">
                                      <p:cBhvr>
                                        <p:cTn id="10" dur="1000"/>
                                        <p:tgtEl>
                                          <p:spTgt spid="46490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4905">
                                            <p:txEl>
                                              <p:pRg st="2" end="2"/>
                                            </p:txEl>
                                          </p:spTgt>
                                        </p:tgtEl>
                                        <p:attrNameLst>
                                          <p:attrName>style.visibility</p:attrName>
                                        </p:attrNameLst>
                                      </p:cBhvr>
                                      <p:to>
                                        <p:strVal val="visible"/>
                                      </p:to>
                                    </p:set>
                                    <p:animEffect transition="in" filter="fade">
                                      <p:cBhvr>
                                        <p:cTn id="13" dur="1000"/>
                                        <p:tgtEl>
                                          <p:spTgt spid="46490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4905">
                                            <p:txEl>
                                              <p:pRg st="3" end="3"/>
                                            </p:txEl>
                                          </p:spTgt>
                                        </p:tgtEl>
                                        <p:attrNameLst>
                                          <p:attrName>style.visibility</p:attrName>
                                        </p:attrNameLst>
                                      </p:cBhvr>
                                      <p:to>
                                        <p:strVal val="visible"/>
                                      </p:to>
                                    </p:set>
                                    <p:animEffect transition="in" filter="fade">
                                      <p:cBhvr>
                                        <p:cTn id="16" dur="1000"/>
                                        <p:tgtEl>
                                          <p:spTgt spid="46490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4905">
                                            <p:txEl>
                                              <p:pRg st="4" end="4"/>
                                            </p:txEl>
                                          </p:spTgt>
                                        </p:tgtEl>
                                        <p:attrNameLst>
                                          <p:attrName>style.visibility</p:attrName>
                                        </p:attrNameLst>
                                      </p:cBhvr>
                                      <p:to>
                                        <p:strVal val="visible"/>
                                      </p:to>
                                    </p:set>
                                    <p:animEffect transition="in" filter="fade">
                                      <p:cBhvr>
                                        <p:cTn id="21" dur="1000"/>
                                        <p:tgtEl>
                                          <p:spTgt spid="4649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4905">
                                            <p:txEl>
                                              <p:pRg st="5" end="5"/>
                                            </p:txEl>
                                          </p:spTgt>
                                        </p:tgtEl>
                                        <p:attrNameLst>
                                          <p:attrName>style.visibility</p:attrName>
                                        </p:attrNameLst>
                                      </p:cBhvr>
                                      <p:to>
                                        <p:strVal val="visible"/>
                                      </p:to>
                                    </p:set>
                                    <p:animEffect transition="in" filter="fade">
                                      <p:cBhvr>
                                        <p:cTn id="24" dur="1000"/>
                                        <p:tgtEl>
                                          <p:spTgt spid="46490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4905">
                                            <p:txEl>
                                              <p:pRg st="6" end="6"/>
                                            </p:txEl>
                                          </p:spTgt>
                                        </p:tgtEl>
                                        <p:attrNameLst>
                                          <p:attrName>style.visibility</p:attrName>
                                        </p:attrNameLst>
                                      </p:cBhvr>
                                      <p:to>
                                        <p:strVal val="visible"/>
                                      </p:to>
                                    </p:set>
                                    <p:animEffect transition="in" filter="fade">
                                      <p:cBhvr>
                                        <p:cTn id="27" dur="1000"/>
                                        <p:tgtEl>
                                          <p:spTgt spid="46490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4905">
                                            <p:txEl>
                                              <p:pRg st="7" end="7"/>
                                            </p:txEl>
                                          </p:spTgt>
                                        </p:tgtEl>
                                        <p:attrNameLst>
                                          <p:attrName>style.visibility</p:attrName>
                                        </p:attrNameLst>
                                      </p:cBhvr>
                                      <p:to>
                                        <p:strVal val="visible"/>
                                      </p:to>
                                    </p:set>
                                    <p:animEffect transition="in" filter="fade">
                                      <p:cBhvr>
                                        <p:cTn id="30" dur="1000"/>
                                        <p:tgtEl>
                                          <p:spTgt spid="46490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4905">
                                            <p:txEl>
                                              <p:pRg st="8" end="8"/>
                                            </p:txEl>
                                          </p:spTgt>
                                        </p:tgtEl>
                                        <p:attrNameLst>
                                          <p:attrName>style.visibility</p:attrName>
                                        </p:attrNameLst>
                                      </p:cBhvr>
                                      <p:to>
                                        <p:strVal val="visible"/>
                                      </p:to>
                                    </p:set>
                                    <p:animEffect transition="in" filter="fade">
                                      <p:cBhvr>
                                        <p:cTn id="33" dur="1000"/>
                                        <p:tgtEl>
                                          <p:spTgt spid="4649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2" name="Rectangle 8"/>
          <p:cNvSpPr>
            <a:spLocks noGrp="1" noChangeArrowheads="1"/>
          </p:cNvSpPr>
          <p:nvPr>
            <p:ph idx="1"/>
            <p:custDataLst>
              <p:tags r:id="rId2"/>
            </p:custDataLst>
          </p:nvPr>
        </p:nvSpPr>
        <p:spPr>
          <a:xfrm>
            <a:off x="381000" y="1028700"/>
            <a:ext cx="8229600" cy="4419600"/>
          </a:xfrm>
        </p:spPr>
        <p:txBody>
          <a:bodyPr>
            <a:noAutofit/>
          </a:bodyPr>
          <a:lstStyle/>
          <a:p>
            <a:pPr marL="0" indent="0">
              <a:lnSpc>
                <a:spcPct val="80000"/>
              </a:lnSpc>
              <a:buNone/>
            </a:pPr>
            <a:r>
              <a:rPr lang="en-US" sz="2400" dirty="0" smtClean="0"/>
              <a:t>Involves</a:t>
            </a:r>
            <a:endParaRPr lang="en-US" sz="2400" dirty="0"/>
          </a:p>
          <a:p>
            <a:pPr lvl="1">
              <a:spcBef>
                <a:spcPts val="0"/>
              </a:spcBef>
              <a:spcAft>
                <a:spcPts val="300"/>
              </a:spcAft>
            </a:pPr>
            <a:r>
              <a:rPr lang="en-US" sz="2000" dirty="0" smtClean="0"/>
              <a:t>Thinking and reasoning</a:t>
            </a:r>
            <a:endParaRPr lang="en-US" sz="2000" dirty="0"/>
          </a:p>
          <a:p>
            <a:pPr lvl="1">
              <a:spcBef>
                <a:spcPts val="0"/>
              </a:spcBef>
              <a:spcAft>
                <a:spcPts val="300"/>
              </a:spcAft>
            </a:pPr>
            <a:r>
              <a:rPr lang="en-US" sz="2000" dirty="0"/>
              <a:t>Remembering</a:t>
            </a:r>
          </a:p>
          <a:p>
            <a:pPr lvl="1">
              <a:spcBef>
                <a:spcPts val="0"/>
              </a:spcBef>
              <a:spcAft>
                <a:spcPts val="300"/>
              </a:spcAft>
            </a:pPr>
            <a:r>
              <a:rPr lang="en-US" sz="2000" dirty="0"/>
              <a:t>Problem solving</a:t>
            </a:r>
          </a:p>
          <a:p>
            <a:pPr lvl="1">
              <a:spcBef>
                <a:spcPts val="0"/>
              </a:spcBef>
              <a:spcAft>
                <a:spcPts val="300"/>
              </a:spcAft>
            </a:pPr>
            <a:r>
              <a:rPr lang="en-US" sz="2000" dirty="0"/>
              <a:t>Using symbols and language</a:t>
            </a:r>
          </a:p>
          <a:p>
            <a:pPr lvl="1">
              <a:spcBef>
                <a:spcPts val="0"/>
              </a:spcBef>
              <a:spcAft>
                <a:spcPts val="1800"/>
              </a:spcAft>
            </a:pPr>
            <a:r>
              <a:rPr lang="en-US" sz="2000" dirty="0"/>
              <a:t>Understanding </a:t>
            </a:r>
            <a:r>
              <a:rPr lang="en-US" sz="2000" dirty="0" smtClean="0"/>
              <a:t>the physical world</a:t>
            </a:r>
          </a:p>
          <a:p>
            <a:pPr marL="0" indent="0">
              <a:spcBef>
                <a:spcPts val="0"/>
              </a:spcBef>
              <a:buNone/>
            </a:pPr>
            <a:r>
              <a:rPr lang="en-US" sz="2400" dirty="0" smtClean="0"/>
              <a:t>Includes</a:t>
            </a:r>
          </a:p>
          <a:p>
            <a:pPr lvl="1">
              <a:spcBef>
                <a:spcPts val="0"/>
              </a:spcBef>
              <a:spcAft>
                <a:spcPts val="300"/>
              </a:spcAft>
            </a:pPr>
            <a:r>
              <a:rPr lang="en-US" sz="2000" dirty="0" smtClean="0"/>
              <a:t>Imitation</a:t>
            </a:r>
          </a:p>
          <a:p>
            <a:pPr lvl="1">
              <a:spcBef>
                <a:spcPts val="0"/>
              </a:spcBef>
              <a:spcAft>
                <a:spcPts val="300"/>
              </a:spcAft>
            </a:pPr>
            <a:r>
              <a:rPr lang="en-US" sz="2000" dirty="0" smtClean="0"/>
              <a:t>Early </a:t>
            </a:r>
            <a:r>
              <a:rPr lang="en-US" sz="2000" dirty="0"/>
              <a:t>concepts—symbols, pictures, numbers, classification, spatial relationships</a:t>
            </a:r>
          </a:p>
          <a:p>
            <a:pPr lvl="1">
              <a:spcBef>
                <a:spcPts val="0"/>
              </a:spcBef>
              <a:spcAft>
                <a:spcPts val="300"/>
              </a:spcAft>
            </a:pPr>
            <a:r>
              <a:rPr lang="en-US" sz="2000" dirty="0" smtClean="0"/>
              <a:t>Expressive </a:t>
            </a:r>
            <a:r>
              <a:rPr lang="en-US" sz="2000" dirty="0"/>
              <a:t>language and </a:t>
            </a:r>
            <a:r>
              <a:rPr lang="en-US" sz="2000" dirty="0" smtClean="0"/>
              <a:t>other communication</a:t>
            </a:r>
            <a:endParaRPr lang="en-US" sz="2000" dirty="0"/>
          </a:p>
          <a:p>
            <a:pPr lvl="1">
              <a:spcBef>
                <a:spcPts val="0"/>
              </a:spcBef>
              <a:spcAft>
                <a:spcPts val="300"/>
              </a:spcAft>
            </a:pPr>
            <a:r>
              <a:rPr lang="en-US" sz="2000" dirty="0"/>
              <a:t>Early </a:t>
            </a:r>
            <a:r>
              <a:rPr lang="en-US" sz="2000" dirty="0" smtClean="0"/>
              <a:t>literacy and numeracy</a:t>
            </a:r>
            <a:endParaRPr lang="en-US" sz="2000" dirty="0"/>
          </a:p>
        </p:txBody>
      </p:sp>
      <p:sp>
        <p:nvSpPr>
          <p:cNvPr id="5" name="Rectangle 6"/>
          <p:cNvSpPr>
            <a:spLocks noGrp="1" noChangeArrowheads="1"/>
          </p:cNvSpPr>
          <p:nvPr>
            <p:ph type="title"/>
            <p:custDataLst>
              <p:tags r:id="rId3"/>
            </p:custDataLst>
          </p:nvPr>
        </p:nvSpPr>
        <p:spPr>
          <a:xfrm>
            <a:off x="152400" y="0"/>
            <a:ext cx="8853054" cy="952500"/>
          </a:xfrm>
        </p:spPr>
        <p:txBody>
          <a:bodyPr>
            <a:noAutofit/>
          </a:bodyPr>
          <a:lstStyle/>
          <a:p>
            <a:pPr algn="l"/>
            <a:r>
              <a:rPr lang="en-US" sz="3000" dirty="0"/>
              <a:t>Children </a:t>
            </a:r>
            <a:r>
              <a:rPr lang="en-US" sz="3000" dirty="0" smtClean="0"/>
              <a:t>Acquire and Use Knowledge and Skills</a:t>
            </a:r>
            <a:endParaRPr lang="en-US" sz="3000" dirty="0"/>
          </a:p>
        </p:txBody>
      </p:sp>
      <p:pic>
        <p:nvPicPr>
          <p:cNvPr id="3" name="Picture 2" descr="Image of a young Asian-American child happily reading a book." title="Young child reading a boo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1257300"/>
            <a:ext cx="2560320" cy="20397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1694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6952">
                                            <p:txEl>
                                              <p:pRg st="0" end="0"/>
                                            </p:txEl>
                                          </p:spTgt>
                                        </p:tgtEl>
                                        <p:attrNameLst>
                                          <p:attrName>style.visibility</p:attrName>
                                        </p:attrNameLst>
                                      </p:cBhvr>
                                      <p:to>
                                        <p:strVal val="visible"/>
                                      </p:to>
                                    </p:set>
                                    <p:animEffect transition="in" filter="fade">
                                      <p:cBhvr>
                                        <p:cTn id="7" dur="1000"/>
                                        <p:tgtEl>
                                          <p:spTgt spid="46695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6952">
                                            <p:txEl>
                                              <p:pRg st="1" end="1"/>
                                            </p:txEl>
                                          </p:spTgt>
                                        </p:tgtEl>
                                        <p:attrNameLst>
                                          <p:attrName>style.visibility</p:attrName>
                                        </p:attrNameLst>
                                      </p:cBhvr>
                                      <p:to>
                                        <p:strVal val="visible"/>
                                      </p:to>
                                    </p:set>
                                    <p:animEffect transition="in" filter="fade">
                                      <p:cBhvr>
                                        <p:cTn id="10" dur="1000"/>
                                        <p:tgtEl>
                                          <p:spTgt spid="46695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6952">
                                            <p:txEl>
                                              <p:pRg st="2" end="2"/>
                                            </p:txEl>
                                          </p:spTgt>
                                        </p:tgtEl>
                                        <p:attrNameLst>
                                          <p:attrName>style.visibility</p:attrName>
                                        </p:attrNameLst>
                                      </p:cBhvr>
                                      <p:to>
                                        <p:strVal val="visible"/>
                                      </p:to>
                                    </p:set>
                                    <p:animEffect transition="in" filter="fade">
                                      <p:cBhvr>
                                        <p:cTn id="13" dur="1000"/>
                                        <p:tgtEl>
                                          <p:spTgt spid="46695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6952">
                                            <p:txEl>
                                              <p:pRg st="3" end="3"/>
                                            </p:txEl>
                                          </p:spTgt>
                                        </p:tgtEl>
                                        <p:attrNameLst>
                                          <p:attrName>style.visibility</p:attrName>
                                        </p:attrNameLst>
                                      </p:cBhvr>
                                      <p:to>
                                        <p:strVal val="visible"/>
                                      </p:to>
                                    </p:set>
                                    <p:animEffect transition="in" filter="fade">
                                      <p:cBhvr>
                                        <p:cTn id="16" dur="1000"/>
                                        <p:tgtEl>
                                          <p:spTgt spid="46695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6952">
                                            <p:txEl>
                                              <p:pRg st="4" end="4"/>
                                            </p:txEl>
                                          </p:spTgt>
                                        </p:tgtEl>
                                        <p:attrNameLst>
                                          <p:attrName>style.visibility</p:attrName>
                                        </p:attrNameLst>
                                      </p:cBhvr>
                                      <p:to>
                                        <p:strVal val="visible"/>
                                      </p:to>
                                    </p:set>
                                    <p:animEffect transition="in" filter="fade">
                                      <p:cBhvr>
                                        <p:cTn id="19" dur="1000"/>
                                        <p:tgtEl>
                                          <p:spTgt spid="46695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6952">
                                            <p:txEl>
                                              <p:pRg st="5" end="5"/>
                                            </p:txEl>
                                          </p:spTgt>
                                        </p:tgtEl>
                                        <p:attrNameLst>
                                          <p:attrName>style.visibility</p:attrName>
                                        </p:attrNameLst>
                                      </p:cBhvr>
                                      <p:to>
                                        <p:strVal val="visible"/>
                                      </p:to>
                                    </p:set>
                                    <p:animEffect transition="in" filter="fade">
                                      <p:cBhvr>
                                        <p:cTn id="22" dur="1000"/>
                                        <p:tgtEl>
                                          <p:spTgt spid="46695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6952">
                                            <p:txEl>
                                              <p:pRg st="6" end="6"/>
                                            </p:txEl>
                                          </p:spTgt>
                                        </p:tgtEl>
                                        <p:attrNameLst>
                                          <p:attrName>style.visibility</p:attrName>
                                        </p:attrNameLst>
                                      </p:cBhvr>
                                      <p:to>
                                        <p:strVal val="visible"/>
                                      </p:to>
                                    </p:set>
                                    <p:animEffect transition="in" filter="fade">
                                      <p:cBhvr>
                                        <p:cTn id="27" dur="1000"/>
                                        <p:tgtEl>
                                          <p:spTgt spid="46695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6952">
                                            <p:txEl>
                                              <p:pRg st="7" end="7"/>
                                            </p:txEl>
                                          </p:spTgt>
                                        </p:tgtEl>
                                        <p:attrNameLst>
                                          <p:attrName>style.visibility</p:attrName>
                                        </p:attrNameLst>
                                      </p:cBhvr>
                                      <p:to>
                                        <p:strVal val="visible"/>
                                      </p:to>
                                    </p:set>
                                    <p:animEffect transition="in" filter="fade">
                                      <p:cBhvr>
                                        <p:cTn id="30" dur="1000"/>
                                        <p:tgtEl>
                                          <p:spTgt spid="46695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6952">
                                            <p:txEl>
                                              <p:pRg st="8" end="8"/>
                                            </p:txEl>
                                          </p:spTgt>
                                        </p:tgtEl>
                                        <p:attrNameLst>
                                          <p:attrName>style.visibility</p:attrName>
                                        </p:attrNameLst>
                                      </p:cBhvr>
                                      <p:to>
                                        <p:strVal val="visible"/>
                                      </p:to>
                                    </p:set>
                                    <p:animEffect transition="in" filter="fade">
                                      <p:cBhvr>
                                        <p:cTn id="33" dur="1000"/>
                                        <p:tgtEl>
                                          <p:spTgt spid="46695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6952">
                                            <p:txEl>
                                              <p:pRg st="9" end="9"/>
                                            </p:txEl>
                                          </p:spTgt>
                                        </p:tgtEl>
                                        <p:attrNameLst>
                                          <p:attrName>style.visibility</p:attrName>
                                        </p:attrNameLst>
                                      </p:cBhvr>
                                      <p:to>
                                        <p:strVal val="visible"/>
                                      </p:to>
                                    </p:set>
                                    <p:animEffect transition="in" filter="fade">
                                      <p:cBhvr>
                                        <p:cTn id="36" dur="1000"/>
                                        <p:tgtEl>
                                          <p:spTgt spid="46695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6952">
                                            <p:txEl>
                                              <p:pRg st="10" end="10"/>
                                            </p:txEl>
                                          </p:spTgt>
                                        </p:tgtEl>
                                        <p:attrNameLst>
                                          <p:attrName>style.visibility</p:attrName>
                                        </p:attrNameLst>
                                      </p:cBhvr>
                                      <p:to>
                                        <p:strVal val="visible"/>
                                      </p:to>
                                    </p:set>
                                    <p:animEffect transition="in" filter="fade">
                                      <p:cBhvr>
                                        <p:cTn id="39" dur="1000"/>
                                        <p:tgtEl>
                                          <p:spTgt spid="46695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Grp="1" noChangeArrowheads="1"/>
          </p:cNvSpPr>
          <p:nvPr>
            <p:ph type="title"/>
            <p:custDataLst>
              <p:tags r:id="rId2"/>
            </p:custDataLst>
          </p:nvPr>
        </p:nvSpPr>
        <p:spPr>
          <a:xfrm>
            <a:off x="152400" y="228865"/>
            <a:ext cx="8534400" cy="952500"/>
          </a:xfrm>
        </p:spPr>
        <p:txBody>
          <a:bodyPr>
            <a:noAutofit/>
          </a:bodyPr>
          <a:lstStyle/>
          <a:p>
            <a:pPr marL="457200" indent="-457200" algn="l"/>
            <a:r>
              <a:rPr lang="en-US" sz="3000" dirty="0"/>
              <a:t>Children Take Appropriate Action to Meet Their Needs </a:t>
            </a:r>
          </a:p>
        </p:txBody>
      </p:sp>
      <p:sp>
        <p:nvSpPr>
          <p:cNvPr id="468999" name="Rectangle 7"/>
          <p:cNvSpPr>
            <a:spLocks noGrp="1" noChangeArrowheads="1"/>
          </p:cNvSpPr>
          <p:nvPr>
            <p:ph idx="1"/>
            <p:custDataLst>
              <p:tags r:id="rId3"/>
            </p:custDataLst>
          </p:nvPr>
        </p:nvSpPr>
        <p:spPr>
          <a:xfrm>
            <a:off x="228600" y="1409700"/>
            <a:ext cx="6477000" cy="2231412"/>
          </a:xfrm>
        </p:spPr>
        <p:txBody>
          <a:bodyPr>
            <a:noAutofit/>
          </a:bodyPr>
          <a:lstStyle/>
          <a:p>
            <a:pPr marL="0" indent="0">
              <a:lnSpc>
                <a:spcPct val="90000"/>
              </a:lnSpc>
              <a:buNone/>
            </a:pPr>
            <a:r>
              <a:rPr lang="en-US" sz="2400" dirty="0" smtClean="0"/>
              <a:t>Involves</a:t>
            </a:r>
            <a:endParaRPr lang="en-US" sz="2400" dirty="0"/>
          </a:p>
          <a:p>
            <a:pPr lvl="1">
              <a:spcBef>
                <a:spcPts val="0"/>
              </a:spcBef>
              <a:spcAft>
                <a:spcPts val="600"/>
              </a:spcAft>
            </a:pPr>
            <a:r>
              <a:rPr lang="en-US" sz="2000" dirty="0"/>
              <a:t>Taking care of basic needs</a:t>
            </a:r>
          </a:p>
          <a:p>
            <a:pPr lvl="1">
              <a:spcBef>
                <a:spcPts val="0"/>
              </a:spcBef>
              <a:spcAft>
                <a:spcPts val="600"/>
              </a:spcAft>
            </a:pPr>
            <a:r>
              <a:rPr lang="en-US" sz="2000" dirty="0"/>
              <a:t>Getting from place to place</a:t>
            </a:r>
          </a:p>
          <a:p>
            <a:pPr lvl="1">
              <a:spcBef>
                <a:spcPts val="0"/>
              </a:spcBef>
              <a:spcAft>
                <a:spcPts val="600"/>
              </a:spcAft>
            </a:pPr>
            <a:r>
              <a:rPr lang="en-US" sz="2000" dirty="0"/>
              <a:t>Using tools (e.g., fork, toothbrush, crayon)</a:t>
            </a:r>
          </a:p>
          <a:p>
            <a:pPr lvl="1">
              <a:spcBef>
                <a:spcPts val="0"/>
              </a:spcBef>
            </a:pPr>
            <a:r>
              <a:rPr lang="en-US" sz="2000" dirty="0"/>
              <a:t>In older children, contributing to their own health and </a:t>
            </a:r>
            <a:r>
              <a:rPr lang="en-US" sz="2000" dirty="0" smtClean="0"/>
              <a:t>safety</a:t>
            </a:r>
            <a:endParaRPr lang="en-US" sz="2000" dirty="0"/>
          </a:p>
        </p:txBody>
      </p:sp>
      <p:pic>
        <p:nvPicPr>
          <p:cNvPr id="2" name="Picture 1" descr="Image of a young girl in a high chair holding a pink toothbrush to her mouth." title="Young girl with a toothbrush"/>
          <p:cNvPicPr>
            <a:picLocks noChangeAspect="1"/>
          </p:cNvPicPr>
          <p:nvPr/>
        </p:nvPicPr>
        <p:blipFill rotWithShape="1">
          <a:blip r:embed="rId7" cstate="print">
            <a:extLst>
              <a:ext uri="{28A0092B-C50C-407E-A947-70E740481C1C}">
                <a14:useLocalDpi xmlns:a14="http://schemas.microsoft.com/office/drawing/2010/main" val="0"/>
              </a:ext>
            </a:extLst>
          </a:blip>
          <a:srcRect r="12987"/>
          <a:stretch/>
        </p:blipFill>
        <p:spPr>
          <a:xfrm>
            <a:off x="6553200" y="1714500"/>
            <a:ext cx="2514600" cy="1926612"/>
          </a:xfrm>
          <a:prstGeom prst="rect">
            <a:avLst/>
          </a:prstGeom>
          <a:ln>
            <a:noFill/>
          </a:ln>
          <a:effectLst>
            <a:outerShdw blurRad="292100" dist="139700" dir="2700000" algn="tl" rotWithShape="0">
              <a:srgbClr val="333333">
                <a:alpha val="65000"/>
              </a:srgbClr>
            </a:outerShdw>
          </a:effectLst>
        </p:spPr>
      </p:pic>
      <p:sp>
        <p:nvSpPr>
          <p:cNvPr id="3" name="Rectangle 2"/>
          <p:cNvSpPr/>
          <p:nvPr>
            <p:custDataLst>
              <p:tags r:id="rId4"/>
            </p:custDataLst>
          </p:nvPr>
        </p:nvSpPr>
        <p:spPr>
          <a:xfrm>
            <a:off x="228600" y="3668911"/>
            <a:ext cx="8382000" cy="1846659"/>
          </a:xfrm>
          <a:prstGeom prst="rect">
            <a:avLst/>
          </a:prstGeom>
        </p:spPr>
        <p:txBody>
          <a:bodyPr wrap="square">
            <a:spAutoFit/>
          </a:bodyPr>
          <a:lstStyle/>
          <a:p>
            <a:pPr>
              <a:spcBef>
                <a:spcPts val="1200"/>
              </a:spcBef>
            </a:pPr>
            <a:r>
              <a:rPr lang="en-US" sz="2400" dirty="0">
                <a:solidFill>
                  <a:srgbClr val="072543"/>
                </a:solidFill>
              </a:rPr>
              <a:t>Includes</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Integrating motor skills to complete tasks</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Self-help skills (e.g., dressing, feeding, grooming, toileting, household responsibility)</a:t>
            </a:r>
          </a:p>
          <a:p>
            <a:pPr marL="800100" lvl="1" indent="-342900">
              <a:spcBef>
                <a:spcPts val="0"/>
              </a:spcBef>
              <a:spcAft>
                <a:spcPts val="600"/>
              </a:spcAft>
              <a:buClr>
                <a:srgbClr val="56A0D2"/>
              </a:buClr>
              <a:buSzPct val="75000"/>
              <a:buFont typeface="Wingdings" panose="05000000000000000000" pitchFamily="2" charset="2"/>
              <a:buChar char="§"/>
            </a:pPr>
            <a:r>
              <a:rPr lang="en-US" sz="2000" dirty="0">
                <a:solidFill>
                  <a:srgbClr val="072543"/>
                </a:solidFill>
              </a:rPr>
              <a:t>Acting on the world to get what one wants</a:t>
            </a:r>
          </a:p>
        </p:txBody>
      </p:sp>
    </p:spTree>
    <p:custDataLst>
      <p:tags r:id="rId1"/>
    </p:custDataLst>
    <p:extLst>
      <p:ext uri="{BB962C8B-B14F-4D97-AF65-F5344CB8AC3E}">
        <p14:creationId xmlns:p14="http://schemas.microsoft.com/office/powerpoint/2010/main" val="70636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999">
                                            <p:txEl>
                                              <p:pRg st="0" end="0"/>
                                            </p:txEl>
                                          </p:spTgt>
                                        </p:tgtEl>
                                        <p:attrNameLst>
                                          <p:attrName>style.visibility</p:attrName>
                                        </p:attrNameLst>
                                      </p:cBhvr>
                                      <p:to>
                                        <p:strVal val="visible"/>
                                      </p:to>
                                    </p:set>
                                    <p:animEffect transition="in" filter="fade">
                                      <p:cBhvr>
                                        <p:cTn id="7" dur="1000"/>
                                        <p:tgtEl>
                                          <p:spTgt spid="4689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8999">
                                            <p:txEl>
                                              <p:pRg st="1" end="1"/>
                                            </p:txEl>
                                          </p:spTgt>
                                        </p:tgtEl>
                                        <p:attrNameLst>
                                          <p:attrName>style.visibility</p:attrName>
                                        </p:attrNameLst>
                                      </p:cBhvr>
                                      <p:to>
                                        <p:strVal val="visible"/>
                                      </p:to>
                                    </p:set>
                                    <p:animEffect transition="in" filter="fade">
                                      <p:cBhvr>
                                        <p:cTn id="10" dur="1000"/>
                                        <p:tgtEl>
                                          <p:spTgt spid="4689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8999">
                                            <p:txEl>
                                              <p:pRg st="2" end="2"/>
                                            </p:txEl>
                                          </p:spTgt>
                                        </p:tgtEl>
                                        <p:attrNameLst>
                                          <p:attrName>style.visibility</p:attrName>
                                        </p:attrNameLst>
                                      </p:cBhvr>
                                      <p:to>
                                        <p:strVal val="visible"/>
                                      </p:to>
                                    </p:set>
                                    <p:animEffect transition="in" filter="fade">
                                      <p:cBhvr>
                                        <p:cTn id="13" dur="1000"/>
                                        <p:tgtEl>
                                          <p:spTgt spid="4689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8999">
                                            <p:txEl>
                                              <p:pRg st="3" end="3"/>
                                            </p:txEl>
                                          </p:spTgt>
                                        </p:tgtEl>
                                        <p:attrNameLst>
                                          <p:attrName>style.visibility</p:attrName>
                                        </p:attrNameLst>
                                      </p:cBhvr>
                                      <p:to>
                                        <p:strVal val="visible"/>
                                      </p:to>
                                    </p:set>
                                    <p:animEffect transition="in" filter="fade">
                                      <p:cBhvr>
                                        <p:cTn id="16" dur="1000"/>
                                        <p:tgtEl>
                                          <p:spTgt spid="4689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8999">
                                            <p:txEl>
                                              <p:pRg st="4" end="4"/>
                                            </p:txEl>
                                          </p:spTgt>
                                        </p:tgtEl>
                                        <p:attrNameLst>
                                          <p:attrName>style.visibility</p:attrName>
                                        </p:attrNameLst>
                                      </p:cBhvr>
                                      <p:to>
                                        <p:strVal val="visible"/>
                                      </p:to>
                                    </p:set>
                                    <p:animEffect transition="in" filter="fade">
                                      <p:cBhvr>
                                        <p:cTn id="19" dur="1000"/>
                                        <p:tgtEl>
                                          <p:spTgt spid="4689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9"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4" name="Rectangle 8"/>
          <p:cNvSpPr>
            <a:spLocks noGrp="1" noChangeArrowheads="1"/>
          </p:cNvSpPr>
          <p:nvPr>
            <p:ph type="title"/>
            <p:custDataLst>
              <p:tags r:id="rId2"/>
            </p:custDataLst>
          </p:nvPr>
        </p:nvSpPr>
        <p:spPr>
          <a:xfrm>
            <a:off x="152400" y="76200"/>
            <a:ext cx="8077200" cy="952500"/>
          </a:xfrm>
        </p:spPr>
        <p:txBody>
          <a:bodyPr>
            <a:normAutofit/>
          </a:bodyPr>
          <a:lstStyle/>
          <a:p>
            <a:pPr algn="l"/>
            <a:r>
              <a:rPr lang="en-US" sz="3600" dirty="0" smtClean="0"/>
              <a:t>Child Outcomes Are Functional</a:t>
            </a:r>
            <a:endParaRPr lang="en-US" sz="3600" dirty="0"/>
          </a:p>
        </p:txBody>
      </p:sp>
      <p:sp>
        <p:nvSpPr>
          <p:cNvPr id="454666" name="Rectangle 10"/>
          <p:cNvSpPr>
            <a:spLocks noGrp="1" noChangeArrowheads="1"/>
          </p:cNvSpPr>
          <p:nvPr>
            <p:ph idx="1"/>
            <p:custDataLst>
              <p:tags r:id="rId3"/>
            </p:custDataLst>
          </p:nvPr>
        </p:nvSpPr>
        <p:spPr>
          <a:xfrm>
            <a:off x="3048000" y="1866900"/>
            <a:ext cx="5649686" cy="2362200"/>
          </a:xfrm>
        </p:spPr>
        <p:txBody>
          <a:bodyPr/>
          <a:lstStyle/>
          <a:p>
            <a:pPr>
              <a:spcBef>
                <a:spcPts val="0"/>
              </a:spcBef>
              <a:spcAft>
                <a:spcPts val="2400"/>
              </a:spcAft>
              <a:buClr>
                <a:srgbClr val="56A0D2"/>
              </a:buClr>
              <a:buSzPct val="75000"/>
              <a:buFont typeface="Wingdings" panose="05000000000000000000" pitchFamily="2" charset="2"/>
              <a:buChar char="§"/>
            </a:pPr>
            <a:r>
              <a:rPr lang="en-US" sz="2600" b="1" dirty="0" smtClean="0"/>
              <a:t>meaningful</a:t>
            </a:r>
            <a:r>
              <a:rPr lang="en-US" sz="2400" b="1" dirty="0" smtClean="0"/>
              <a:t> </a:t>
            </a:r>
            <a:r>
              <a:rPr lang="en-US" sz="2400" dirty="0"/>
              <a:t>to the child in the context of everyday living</a:t>
            </a:r>
          </a:p>
          <a:p>
            <a:pPr>
              <a:spcBef>
                <a:spcPts val="0"/>
              </a:spcBef>
              <a:spcAft>
                <a:spcPts val="1200"/>
              </a:spcAft>
              <a:buClr>
                <a:srgbClr val="56A0D2"/>
              </a:buClr>
              <a:buSzPct val="75000"/>
              <a:buFont typeface="Wingdings" panose="05000000000000000000" pitchFamily="2" charset="2"/>
              <a:buChar char="§"/>
            </a:pPr>
            <a:r>
              <a:rPr lang="en-US" sz="2400" dirty="0" smtClean="0"/>
              <a:t>an </a:t>
            </a:r>
            <a:r>
              <a:rPr lang="en-US" sz="2400" dirty="0"/>
              <a:t>integrated series of behaviors or skills that </a:t>
            </a:r>
            <a:r>
              <a:rPr lang="en-US" sz="2400" dirty="0" smtClean="0"/>
              <a:t>enable</a:t>
            </a:r>
            <a:r>
              <a:rPr lang="en-US" sz="2400" dirty="0" smtClean="0">
                <a:solidFill>
                  <a:srgbClr val="FF0000"/>
                </a:solidFill>
              </a:rPr>
              <a:t> </a:t>
            </a:r>
            <a:r>
              <a:rPr lang="en-US" sz="2400" dirty="0" smtClean="0"/>
              <a:t>the </a:t>
            </a:r>
            <a:r>
              <a:rPr lang="en-US" sz="2400" dirty="0"/>
              <a:t>child to achieve </a:t>
            </a:r>
            <a:r>
              <a:rPr lang="en-US" sz="2400" dirty="0" smtClean="0"/>
              <a:t>important </a:t>
            </a:r>
            <a:r>
              <a:rPr lang="en-US" sz="2600" b="1" dirty="0"/>
              <a:t>everyday </a:t>
            </a:r>
            <a:r>
              <a:rPr lang="en-US" sz="2600" b="1" dirty="0" smtClean="0"/>
              <a:t>goals</a:t>
            </a:r>
            <a:endParaRPr lang="en-US" sz="2400" b="1" dirty="0"/>
          </a:p>
        </p:txBody>
      </p:sp>
      <p:pic>
        <p:nvPicPr>
          <p:cNvPr id="2" name="Picture 1" descr="Image of a young girl in a blue high chair holding a spoon aiming for the green bowl in front of her." title="Young girl feeding hersel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019300"/>
            <a:ext cx="2667000" cy="177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0421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6">
                                            <p:txEl>
                                              <p:pRg st="0" end="0"/>
                                            </p:txEl>
                                          </p:spTgt>
                                        </p:tgtEl>
                                        <p:attrNameLst>
                                          <p:attrName>style.visibility</p:attrName>
                                        </p:attrNameLst>
                                      </p:cBhvr>
                                      <p:to>
                                        <p:strVal val="visible"/>
                                      </p:to>
                                    </p:set>
                                    <p:animEffect transition="in" filter="wipe(left)">
                                      <p:cBhvr>
                                        <p:cTn id="7" dur="1000"/>
                                        <p:tgtEl>
                                          <p:spTgt spid="454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4666">
                                            <p:txEl>
                                              <p:pRg st="1" end="1"/>
                                            </p:txEl>
                                          </p:spTgt>
                                        </p:tgtEl>
                                        <p:attrNameLst>
                                          <p:attrName>style.visibility</p:attrName>
                                        </p:attrNameLst>
                                      </p:cBhvr>
                                      <p:to>
                                        <p:strVal val="visible"/>
                                      </p:to>
                                    </p:set>
                                    <p:animEffect transition="in" filter="wipe(left)">
                                      <p:cBhvr>
                                        <p:cTn id="12" dur="1000"/>
                                        <p:tgtEl>
                                          <p:spTgt spid="4546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6"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ARTICULATE_SLIDE_COUNT" val="16"/>
  <p:tag name="MMPROD_UIDATA" val="&lt;database version=&quot;10.0&quot;&gt;&lt;object type=&quot;1&quot; unique_id=&quot;10001&quot;&gt;&lt;property id=&quot;20141&quot; value=&quot;So What's This All About?&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CTE Collaborate&quot;/&gt;&lt;property id=&quot;20192&quot; value=&quot;http://connect.johnshopkins.edu/ctecollaborate&quot;/&gt;&lt;property id=&quot;20193&quot; value=&quot;0&quot;/&gt;&lt;property id=&quot;20224&quot; value=&quot;\\vmware-host\Shared Folders\Desktop&quot;/&gt;&lt;property id=&quot;20250&quot; value=&quot;0&quot;/&gt;&lt;property id=&quot;20251&quot; value=&quot;1&quot;/&gt;&lt;property id=&quot;20259&quot; value=&quot;0&quot;/&gt;&lt;property id=&quot;20262&quot; value=&quot;20088304&quot;/&gt;&lt;property id=&quot;20263&quot; value=&quot;1&quot;/&gt;&lt;property id=&quot;20264&quot; value=&quot;1&quot;/&gt;&lt;property id=&quot;20700&quot; value=&quot;0&quot;/&gt;&lt;object type=&quot;8&quot; unique_id=&quot;63718&quot;&gt;&lt;/object&gt;&lt;object type=&quot;2&quot; unique_id=&quot;63719&quot;&gt;&lt;object type=&quot;3&quot; unique_id=&quot;63721&quot;&gt;&lt;property id=&quot;20148&quot; value=&quot;5&quot;/&gt;&lt;property id=&quot;20300&quot; value=&quot;Slide 2 - &amp;quot;Background&amp;quot;&quot;/&gt;&lt;property id=&quot;20303&quot; value=&quot;-1&quot;/&gt;&lt;property id=&quot;20307&quot; value=&quot;258&quot;/&gt;&lt;property id=&quot;20309&quot; value=&quot;-1&quot;/&gt;&lt;/object&gt;&lt;object type=&quot;3&quot; unique_id=&quot;63722&quot;&gt;&lt;property id=&quot;20148&quot; value=&quot;5&quot;/&gt;&lt;property id=&quot;20300&quot; value=&quot;Slide 3 - &amp;quot;What is an Outcome?&amp;quot;&quot;/&gt;&lt;property id=&quot;20303&quot; value=&quot;-1&quot;/&gt;&lt;property id=&quot;20307&quot; value=&quot;259&quot;/&gt;&lt;property id=&quot;20309&quot; value=&quot;-1&quot;/&gt;&lt;/object&gt;&lt;object type=&quot;3&quot; unique_id=&quot;63723&quot;&gt;&lt;property id=&quot;20148&quot; value=&quot;5&quot;/&gt;&lt;property id=&quot;20300&quot; value=&quot;Slide 4 - &amp;quot;Goal of Early Intervention and                       Early Childhood Special Education&amp;quot;&quot;/&gt;&lt;property id=&quot;20303&quot; value=&quot;-1&quot;/&gt;&lt;property id=&quot;20307&quot; value=&quot;260&quot;/&gt;&lt;property id=&quot;20309&quot; value=&quot;-1&quot;/&gt;&lt;/object&gt;&lt;object type=&quot;3&quot; unique_id=&quot;63724&quot;&gt;&lt;property id=&quot;20148&quot; value=&quot;5&quot;/&gt;&lt;property id=&quot;20300&quot; value=&quot;Slide 5 - &amp;quot;Three Child Outcomes&amp;quot;&quot;/&gt;&lt;property id=&quot;20303&quot; value=&quot;-1&quot;/&gt;&lt;property id=&quot;20307&quot; value=&quot;261&quot;/&gt;&lt;property id=&quot;20309&quot; value=&quot;-1&quot;/&gt;&lt;/object&gt;&lt;object type=&quot;3&quot; unique_id=&quot;63725&quot;&gt;&lt;property id=&quot;20148&quot; value=&quot;5&quot;/&gt;&lt;property id=&quot;20300&quot; value=&quot;Slide 6 - &amp;quot;Children Have Positive Social Relationships &amp;quot;&quot;/&gt;&lt;property id=&quot;20303&quot; value=&quot;-1&quot;/&gt;&lt;property id=&quot;20307&quot; value=&quot;262&quot;/&gt;&lt;property id=&quot;20309&quot; value=&quot;-1&quot;/&gt;&lt;/object&gt;&lt;object type=&quot;3&quot; unique_id=&quot;63726&quot;&gt;&lt;property id=&quot;20148&quot; value=&quot;5&quot;/&gt;&lt;property id=&quot;20300&quot; value=&quot;Slide 7 - &amp;quot;Children Acquire and Use Knowledge and Skills&amp;quot;&quot;/&gt;&lt;property id=&quot;20303&quot; value=&quot;-1&quot;/&gt;&lt;property id=&quot;20307&quot; value=&quot;263&quot;/&gt;&lt;property id=&quot;20309&quot; value=&quot;-1&quot;/&gt;&lt;/object&gt;&lt;object type=&quot;3&quot; unique_id=&quot;63727&quot;&gt;&lt;property id=&quot;20148&quot; value=&quot;5&quot;/&gt;&lt;property id=&quot;20300&quot; value=&quot;Slide 8 - &amp;quot;Children Take Appropriate Action to Meet Their Needs &amp;quot;&quot;/&gt;&lt;property id=&quot;20303&quot; value=&quot;-1&quot;/&gt;&lt;property id=&quot;20307&quot; value=&quot;264&quot;/&gt;&lt;property id=&quot;20309&quot; value=&quot;-1&quot;/&gt;&lt;/object&gt;&lt;object type=&quot;3&quot; unique_id=&quot;63728&quot;&gt;&lt;property id=&quot;20148&quot; value=&quot;5&quot;/&gt;&lt;property id=&quot;20300&quot; value=&quot;Slide 9 - &amp;quot;Child Outcomes Are Functional&amp;quot;&quot;/&gt;&lt;property id=&quot;20303&quot; value=&quot;-1&quot;/&gt;&lt;property id=&quot;20307&quot; value=&quot;265&quot;/&gt;&lt;property id=&quot;20309&quot; value=&quot;-1&quot;/&gt;&lt;/object&gt;&lt;object type=&quot;3&quot; unique_id=&quot;63729&quot;&gt;&lt;property id=&quot;20148&quot; value=&quot;5&quot;/&gt;&lt;property id=&quot;20300&quot; value=&quot;Slide 10 - &amp;quot;Outcomes Reflect Global Functioning&amp;quot;&quot;/&gt;&lt;property id=&quot;20303&quot; value=&quot;-1&quot;/&gt;&lt;property id=&quot;20307&quot; value=&quot;266&quot;/&gt;&lt;property id=&quot;20309&quot; value=&quot;-1&quot;/&gt;&lt;/object&gt;&lt;object type=&quot;3&quot; unique_id=&quot;63730&quot;&gt;&lt;property id=&quot;20148&quot; value=&quot;5&quot;/&gt;&lt;property id=&quot;20300&quot; value=&quot;Slide 11 - &amp;quot;Child Outcomes:  Global vs. Individualized&amp;quot;&quot;/&gt;&lt;property id=&quot;20303&quot; value=&quot;-1&quot;/&gt;&lt;property id=&quot;20307&quot; value=&quot;267&quot;/&gt;&lt;property id=&quot;20309&quot; value=&quot;-1&quot;/&gt;&lt;/object&gt;&lt;object type=&quot;3&quot; unique_id=&quot;63731&quot;&gt;&lt;property id=&quot;20148&quot; value=&quot;5&quot;/&gt;&lt;property id=&quot;20300&quot; value=&quot;Slide 12 - &amp;quot;Why Gather Child Outcomes Data?&amp;quot;&quot;/&gt;&lt;property id=&quot;20303&quot; value=&quot;-1&quot;/&gt;&lt;property id=&quot;20307&quot; value=&quot;268&quot;/&gt;&lt;property id=&quot;20309&quot; value=&quot;-1&quot;/&gt;&lt;/object&gt;&lt;object type=&quot;3&quot; unique_id=&quot;63732&quot;&gt;&lt;property id=&quot;20148&quot; value=&quot;5&quot;/&gt;&lt;property id=&quot;20300&quot; value=&quot;Slide 13 - &amp;quot;What Happens to the Data?&amp;quot;&quot;/&gt;&lt;property id=&quot;20303&quot; value=&quot;-1&quot;/&gt;&lt;property id=&quot;20307&quot; value=&quot;269&quot;/&gt;&lt;property id=&quot;20309&quot; value=&quot;-1&quot;/&gt;&lt;/object&gt;&lt;object type=&quot;3&quot; unique_id=&quot;63733&quot;&gt;&lt;property id=&quot;20148&quot; value=&quot;5&quot;/&gt;&lt;property id=&quot;20300&quot; value=&quot;Slide 14 - &amp;quot;Most Recent Data&amp;quot;&quot;/&gt;&lt;property id=&quot;20303&quot; value=&quot;-1&quot;/&gt;&lt;property id=&quot;20307&quot; value=&quot;270&quot;/&gt;&lt;property id=&quot;20309&quot; value=&quot;-1&quot;/&gt;&lt;/object&gt;&lt;object type=&quot;3&quot; unique_id=&quot;63734&quot;&gt;&lt;property id=&quot;20148&quot; value=&quot;5&quot;/&gt;&lt;property id=&quot;20300&quot; value=&quot;Slide 15 - &amp;quot;Child Outcomes: Making a Difference&amp;quot;&quot;/&gt;&lt;property id=&quot;20303&quot; value=&quot;-1&quot;/&gt;&lt;property id=&quot;20307&quot; value=&quot;271&quot;/&gt;&lt;property id=&quot;20309&quot; value=&quot;-1&quot;/&gt;&lt;/object&gt;&lt;object type=&quot;3&quot; unique_id=&quot;64554&quot;&gt;&lt;property id=&quot;20148&quot; value=&quot;5&quot;/&gt;&lt;property id=&quot;20300&quot; value=&quot;Slide 16 - &amp;quot;Closing&amp;quot;&quot;/&gt;&lt;property id=&quot;20303&quot; value=&quot;-1&quot;/&gt;&lt;property id=&quot;20307&quot; value=&quot;272&quot;/&gt;&lt;property id=&quot;20309&quot; value=&quot;-1&quot;/&gt;&lt;/object&gt;&lt;object type=&quot;3&quot; unique_id=&quot;64989&quot;&gt;&lt;property id=&quot;20148&quot; value=&quot;5&quot;/&gt;&lt;property id=&quot;20300&quot; value=&quot;Slide 1 - &amp;quot;Child Outcomes Summary (COS) Process Module&amp;quot;&quot;/&gt;&lt;property id=&quot;20303&quot; value=&quot;-1&quot;/&gt;&lt;property id=&quot;20307&quot; value=&quot;273&quot;/&gt;&lt;property id=&quot;20309&quot; value=&quot;-1&quot;/&gt;&lt;/object&gt;&lt;/object&gt;&lt;object type=&quot;4&quot; unique_id=&quot;64735&quot;&gt;&lt;/object&gt;&lt;object type=&quot;10&quot; unique_id=&quot;64736&quot;&gt;&lt;object type=&quot;11&quot; unique_id=&quot;64737&quot;&gt;&lt;property id=&quot;20180&quot; value=&quot;1&quot;/&gt;&lt;property id=&quot;20181&quot; value=&quot;1&quot;/&gt;&lt;property id=&quot;20183&quot; value=&quot;1&quot;/&gt;&lt;/object&gt;&lt;object type=&quot;12&quot; unique_id=&quot;64738&quot;&gt;&lt;/object&gt;&lt;/object&gt;&lt;/object&gt;&lt;/database&gt;"/>
  <p:tag name="ARTICULATE_PROJECT_OPEN" val="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1.wav"/>
  <p:tag name="PPSNARRATION" val="1,2033218467,\\vmware-host\Shared Folders\jchong13\Dropbox (Personal)\02 Project\Project Architecture\DaSy\DaSy Projects\COS\PowerPoint\PPT Final\M01\Module 1 PPT-alt_pptx\Media.ppcx"/>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25&quot;/&gt;&lt;/TableIndex&gt;&lt;/ShapeTextInfo&gt;"/>
  <p:tag name="HTML_SHAPEINFO" val="&lt;TextEffect&gt;&lt;Image&gt;&lt;filename val=&quot;C:\Users\SOE-AD~1\AppData\Local\Temp\PR\data\asimages\{4A2CE3ED-AA3D-4920-9441-F79DD52126D6}_1.png_crop.png&quot;/&gt;&lt;left val=&quot;331&quot;/&gt;&lt;top val=&quot;208&quot;/&gt;&lt;width val=&quot;125&quot;/&gt;&lt;height val=&quot;21&quot;/&gt;&lt;hasText val=&quot;1&quot;/&gt;&lt;paraId val=&quot;1&quot;/&gt;&lt;/Image&gt;&lt;Image&gt;&lt;filename val=&quot;C:\Users\SOE-AD~1\AppData\Local\Temp\PR\data\asimages\{13CDAA3A-B6B3-4C3C-BD50-6D675FAAF89E}_1.png_crop.png&quot;/&gt;&lt;left val=&quot;331&quot;/&gt;&lt;top val=&quot;245&quot;/&gt;&lt;width val=&quot;329&quot;/&gt;&lt;height val=&quot;22&quot;/&gt;&lt;hasText val=&quot;1&quot;/&gt;&lt;paraId val=&quot;2&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1AA000-F062-46FE-8492-C49B54A26117}&quot;/&gt;&lt;isInvalidForFieldText val=&quot;0&quot;/&gt;&lt;Image&gt;&lt;filename val=&quot;C:\Users\SOE-AD~1\AppData\Local\Temp\PR\data\asimages\{431AA000-F062-46FE-8492-C49B54A26117}_1.png&quot;/&gt;&lt;left val=&quot;-15&quot;/&gt;&lt;top val=&quot;139&quot;/&gt;&lt;width val=&quot;335&quot;/&gt;&lt;height val=&quot;25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4&quot;/&gt;&lt;/TableIndex&gt;&lt;/ShapeTextInfo&gt;"/>
  <p:tag name="HTML_SHAPEINFO" val="&lt;ThreeDShapeInfo&gt;&lt;uuid val=&quot;&quot;/&gt;&lt;isInvalidForFieldText val=&quot;0&quot;/&gt;&lt;Image&gt;&lt;filename val=&quot;C:\Users\SOE-AD~1\AppData\Local\Temp\PR\data\asimages\{DE378B1C-D000-44B9-8639-1F8875C11FA6}_1.png&quot;/&gt;&lt;left val=&quot;35&quot;/&gt;&lt;top val=&quot;6&quot;/&gt;&lt;width val=&quot;648&quot;/&gt;&lt;height val=&quot;11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2.wav"/>
  <p:tag name="PPSNARRATION" val="2,2033218467,\\vmware-host\Shared Folders\jchong13\Dropbox (Personal)\02 Project\Project Architecture\DaSy\DaSy Projects\COS\PowerPoint\PPT Final\M01\Module 1 PPT-alt_pptx\Media.ppcx"/>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46&quot;/&gt;&lt;lineCharCount val=&quot;46&quot;/&gt;&lt;/TableIndex&gt;&lt;/ShapeTextInfo&gt;"/>
  <p:tag name="HTML_SHAPEINFO" val="&lt;ThreeDShapeInfo&gt;&lt;uuid val=&quot;&quot;/&gt;&lt;isInvalidForFieldText val=&quot;0&quot;/&gt;&lt;Image&gt;&lt;filename val=&quot;C:\Users\SOE-AD~1\AppData\Local\Temp\PR\data\asimages\{4A8404CF-BAD4-409D-A127-73A001DABD18}_2.png&quot;/&gt;&lt;left val=&quot;121&quot;/&gt;&lt;top val=&quot;304&quot;/&gt;&lt;width val=&quot;551&quot;/&gt;&lt;height val=&quot;12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43&quot;/&gt;&lt;/TableIndex&gt;&lt;/ShapeTextInfo&gt;"/>
  <p:tag name="HTML_SHAPEINFO" val="&lt;ThreeDShapeInfo&gt;&lt;uuid val=&quot;&quot;/&gt;&lt;isInvalidForFieldText val=&quot;0&quot;/&gt;&lt;Image&gt;&lt;filename val=&quot;C:\Users\SOE-AD~1\AppData\Local\Temp\PR\data\asimages\{20D9B81A-86DA-4202-AF7D-58BD2F87378F}_2.png&quot;/&gt;&lt;left val=&quot;129&quot;/&gt;&lt;top val=&quot;127&quot;/&gt;&lt;width val=&quot;555&quot;/&gt;&lt;height val=&quot;8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49&quot;/&gt;&lt;/TableIndex&gt;&lt;/ShapeTextInfo&gt;"/>
  <p:tag name="HTML_SHAPEINFO" val="&lt;ThreeDShapeInfo&gt;&lt;uuid val=&quot;&quot;/&gt;&lt;isInvalidForFieldText val=&quot;0&quot;/&gt;&lt;Image&gt;&lt;filename val=&quot;C:\Users\SOE-AD~1\AppData\Local\Temp\PR\data\asimages\{97CCDC7F-BCA7-42C5-885C-3D4CEC731B8D}_2.png&quot;/&gt;&lt;left val=&quot;196&quot;/&gt;&lt;top val=&quot;204&quot;/&gt;&lt;width val=&quot;498&quot;/&gt;&lt;height val=&quot;10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OE-AD~1\AppData\Local\Temp\PR\data\asimages\{C28F1B1A-B8A5-42A6-AC0E-897818AD4761}_2.png&quot;/&gt;&lt;left val=&quot;27&quot;/&gt;&lt;top val=&quot;20&quot;/&gt;&lt;width val=&quot;647&quot;/&gt;&lt;height val=&quot;7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3.wav"/>
  <p:tag name="PPSNARRATION" val="3,2033218467,\\vmware-host\Shared Folders\jchong13\Dropbox (Personal)\02 Project\Project Architecture\DaSy\DaSy Projects\COS\PowerPoint\PPT Final\M01\Module 1 PPT-alt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SOE-AD~1\AppData\Local\Temp\PR\data\asimages\{97E49663-D919-441C-A68F-1EF2D840E408}_3.png&quot;/&gt;&lt;left val=&quot;21&quot;/&gt;&lt;top val=&quot;17&quot;/&gt;&lt;width val=&quot;663&quot;/&gt;&lt;height val=&quot;8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extEffect&gt;&lt;Image&gt;&lt;filename val=&quot;C:\Users\SOE-AD~1\AppData\Local\Temp\PR\data\asimages\{900A0C57-9723-4770-B86E-96B275F0F004}_1.png_crop.png&quot;/&gt;&lt;left val=&quot;247&quot;/&gt;&lt;top val=&quot;362&quot;/&gt;&lt;width val=&quot;198&quot;/&gt;&lt;height val=&quot;24&quot;/&gt;&lt;hasText val=&quot;1&quot;/&gt;&lt;paraId val=&quot;1&quot;/&gt;&lt;/Image&gt;&lt;/TextEffect&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BEEA2D-7000-4091-917F-08E6818FC430}&quot;/&gt;&lt;isInvalidForFieldText val=&quot;0&quot;/&gt;&lt;Image&gt;&lt;filename val=&quot;C:\Users\SOE-AD~1\AppData\Local\Temp\PR\data\asimages\{57BEEA2D-7000-4091-917F-08E6818FC430}_3.png&quot;/&gt;&lt;left val=&quot;173&quot;/&gt;&lt;top val=&quot;95&quot;/&gt;&lt;width val=&quot;371&quot;/&gt;&lt;height val=&quot;26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Z:\jchong13\Dropbox (Personal)\02 Project\Project Architecture\DaSy\DaSy Projects\COS\PowerPoint\PPT Final\M01\Module 1 Audio\M01-04.wav"/>
  <p:tag name="PPSNARRATION" val="4,2033218467,\\vmware-host\Shared Folders\jchong13\Dropbox (Personal)\02 Project\Project Architecture\DaSy\DaSy Projects\COS\PowerPoint\PPT Final\M01\Module 1 PPT-alt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33&quot;/&gt;&lt;/TableIndex&gt;&lt;/ShapeTextInfo&gt;"/>
  <p:tag name="HTML_SHAPEINFO" val="&lt;ThreeDShapeInfo&gt;&lt;uuid val=&quot;&quot;/&gt;&lt;isInvalidForFieldText val=&quot;0&quot;/&gt;&lt;Image&gt;&lt;filename val=&quot;C:\Users\SOE-AD~1\AppData\Local\Temp\PR\data\asimages\{57BA35E9-115F-4694-9384-1AF604D80A02}_4.png&quot;/&gt;&lt;left val=&quot;-3&quot;/&gt;&lt;top val=&quot;2&quot;/&gt;&lt;width val=&quot;795&quot;/&gt;&lt;height val=&quot;12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8&quot;/&gt;&lt;lineCharCount val=&quot;76&quot;/&gt;&lt;lineCharCount val=&quot;43&quot;/&gt;&lt;/TableIndex&gt;&lt;/ShapeTextInfo&gt;"/>
  <p:tag name="HTML_SHAPEINFO" val="&lt;TextEffect&gt;&lt;Image&gt;&lt;filename val=&quot;C:\Users\SOE-AD~1\AppData\Local\Temp\PR\data\asimages\{856097D6-8C2D-4A41-9415-DE177A21CAA7}_1.png_crop.png&quot;/&gt;&lt;left val=&quot;44&quot;/&gt;&lt;top val=&quot;171&quot;/&gt;&lt;width val=&quot;584&quot;/&gt;&lt;height val=&quot;19&quot;/&gt;&lt;hasText val=&quot;1&quot;/&gt;&lt;paraId val=&quot;1&quot;/&gt;&lt;/Image&gt;&lt;Image&gt;&lt;filename val=&quot;C:\Users\SOE-AD~1\AppData\Local\Temp\PR\data\asimages\{8CDB9E10-C2C7-49C9-9430-4C7B1C49F1E3}_1.png_crop.png&quot;/&gt;&lt;left val=&quot;48&quot;/&gt;&lt;top val=&quot;204&quot;/&gt;&lt;width val=&quot;567&quot;/&gt;&lt;height val=&quot;19&quot;/&gt;&lt;hasText val=&quot;1&quot;/&gt;&lt;paraId val=&quot;2&quot;/&gt;&lt;/Image&gt;&lt;Image&gt;&lt;filename val=&quot;C:\Users\SOE-AD~1\AppData\Local\Temp\PR\data\asimages\{B45D5522-2346-4675-BCFC-1CB1F2E42C15}_1.png_crop.png&quot;/&gt;&lt;left val=&quot;48&quot;/&gt;&lt;top val=&quot;237&quot;/&gt;&lt;width val=&quot;621&quot;/&gt;&lt;height val=&quot;19&quot;/&gt;&lt;hasText val=&quot;1&quot;/&gt;&lt;paraId val=&quot;3&quot;/&gt;&lt;/Image&gt;&lt;Image&gt;&lt;filename val=&quot;C:\Users\SOE-AD~1\AppData\Local\Temp\PR\data\asimages\{15B1C23B-7BCC-4048-B764-23AFCF7EF854}_1.png_crop.png&quot;/&gt;&lt;left val=&quot;48&quot;/&gt;&lt;top val=&quot;270&quot;/&gt;&lt;width val=&quot;387&quot;/&gt;&lt;height val=&quot;19&quot;/&gt;&lt;hasText val=&quot;1&quot;/&gt;&lt;paraId val=&quot;4&quot;/&gt;&lt;/Image&gt;&lt;/TextEffec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2&quot;/&gt;&lt;lineCharCount val=&quot;57&quot;/&gt;&lt;lineCharCount val=&quot;64&quot;/&gt;&lt;/TableIndex&gt;&lt;/ShapeTextInfo&gt;"/>
  <p:tag name="HTML_SHAPEINFO" val="&lt;ThreeDShapeInfo&gt;&lt;uuid val=&quot;&quot;/&gt;&lt;isInvalidForFieldText val=&quot;0&quot;/&gt;&lt;Image&gt;&lt;filename val=&quot;C:\Users\SOE-AD~1\AppData\Local\Temp\PR\data\asimages\{78F34E3D-1C09-44FE-B3C8-B79665BCE586}_4.png&quot;/&gt;&lt;left val=&quot;11&quot;/&gt;&lt;top val=&quot;365&quot;/&gt;&lt;width val=&quot;546&quot;/&gt;&lt;height val=&quot;5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5.wav"/>
  <p:tag name="PPSNARRATION" val="5,2033218467,\\vmware-host\Shared Folders\jchong13\Dropbox (Personal)\02 Project\Project Architecture\DaSy\DaSy Projects\COS\PowerPoint\PPT Final\M01\Module 1 PPT-alt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OE-AD~1\AppData\Local\Temp\PR\data\asimages\{6B0A25EB-CDED-468A-AC69-5BBA1B4D9731}_5.png&quot;/&gt;&lt;left val=&quot;27&quot;/&gt;&lt;top val=&quot;11&quot;/&gt;&lt;width val=&quot;651&quot;/&gt;&lt;height val=&quot;8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23&quot;/&gt;&lt;lineCharCount val=&quot;57&quot;/&gt;&lt;lineCharCount val=&quot;50&quot;/&gt;&lt;lineCharCount val=&quot;55&quot;/&gt;&lt;/TableIndex&gt;&lt;/ShapeTextInfo&gt;"/>
  <p:tag name="HTML_SHAPEINFO" val="&lt;TextEffect&gt;&lt;Image&gt;&lt;filename val=&quot;C:\Users\SOE-AD~1\AppData\Local\Temp\PR\data\asimages\{420B01F1-7867-4330-9CAA-55DD349B9FA1}_1.png_crop.png&quot;/&gt;&lt;left val=&quot;98&quot;/&gt;&lt;top val=&quot;96&quot;/&gt;&lt;width val=&quot;568&quot;/&gt;&lt;height val=&quot;50&quot;/&gt;&lt;hasText val=&quot;1&quot;/&gt;&lt;paraId val=&quot;1&quot;/&gt;&lt;/Image&gt;&lt;Image&gt;&lt;filename val=&quot;C:\Users\SOE-AD~1\AppData\Local\Temp\PR\data\asimages\{2057C2EE-DEE1-4542-AFFD-FCE5EEECD33E}_1.png_crop.png&quot;/&gt;&lt;left val=&quot;98&quot;/&gt;&lt;top val=&quot;171&quot;/&gt;&lt;width val=&quot;578&quot;/&gt;&lt;height val=&quot;49&quot;/&gt;&lt;hasText val=&quot;1&quot;/&gt;&lt;paraId val=&quot;2&quot;/&gt;&lt;/Image&gt;&lt;Image&gt;&lt;filename val=&quot;C:\Users\SOE-AD~1\AppData\Local\Temp\PR\data\asimages\{CDE5F0C6-2653-43E8-B8A0-DDC404E7A1A0}_1.png_crop.png&quot;/&gt;&lt;left val=&quot;98&quot;/&gt;&lt;top val=&quot;247&quot;/&gt;&lt;width val=&quot;578&quot;/&gt;&lt;height val=&quot;20&quot;/&gt;&lt;hasText val=&quot;1&quot;/&gt;&lt;paraId val=&quot;3&quot;/&gt;&lt;/Image&gt;&lt;/TextEffect&gt;"/>
</p:tagLst>
</file>

<file path=ppt/tags/tag3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6.wav"/>
  <p:tag name="PPSNARRATION" val="6,2033218467,\\vmware-host\Shared Folders\jchong13\Dropbox (Personal)\02 Project\Project Architecture\DaSy\DaSy Projects\COS\PowerPoint\PPT Final\M01\Module 1 PPT-alt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SOE-AD~1\AppData\Local\Temp\PR\data\asimages\{EDC83A0F-DDC6-437F-AE01-98D7FEE5377F}_6.png&quot;/&gt;&lt;left val=&quot;-1&quot;/&gt;&lt;top val=&quot;0&quot;/&gt;&lt;width val=&quot;723&quot;/&gt;&lt;height val=&quot;7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9&quot;/&gt;&lt;lineCharCount val=&quot;21&quot;/&gt;&lt;lineCharCount val=&quot;29&quot;/&gt;&lt;lineCharCount val=&quot;47&quot;/&gt;&lt;lineCharCount val=&quot;34&quot;/&gt;&lt;lineCharCount val=&quot;9&quot;/&gt;&lt;lineCharCount val=&quot;31&quot;/&gt;&lt;lineCharCount val=&quot;33&quot;/&gt;&lt;lineCharCount val=&quot;32&quot;/&gt;&lt;lineCharCount val=&quot;2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7.wav"/>
  <p:tag name="PPSNARRATION" val="7,2033218467,\\vmware-host\Shared Folders\jchong13\Dropbox (Personal)\02 Project\Project Architecture\DaSy\DaSy Projects\COS\PowerPoint\PPT Final\M01\Module 1 PPT-alt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9&quot;/&gt;&lt;lineCharCount val=&quot;23&quot;/&gt;&lt;lineCharCount val=&quot;12&quot;/&gt;&lt;lineCharCount val=&quot;16&quot;/&gt;&lt;lineCharCount val=&quot;27&quot;/&gt;&lt;lineCharCount val=&quot;33&quot;/&gt;&lt;lineCharCount val=&quot;9&quot;/&gt;&lt;lineCharCount val=&quot;10&quot;/&gt;&lt;lineCharCount val=&quot;67&quot;/&gt;&lt;lineCharCount val=&quot;14&quot;/&gt;&lt;lineCharCount val=&quot;44&quot;/&gt;&lt;lineCharCount val=&quot;27&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Z:\jchong13\Dropbox (Personal)\02 Project\Project Architecture\DaSy\DaSy Projects\COS\PowerPoint\PPT Final\M01\Module 1 Audio\M01-08.wav"/>
  <p:tag name="PPSNARRATION" val="8,2033218467,\\vmware-host\Shared Folders\jchong13\Dropbox (Personal)\02 Project\Project Architecture\DaSy\DaSy Projects\COS\PowerPoint\PPT Final\M01\Module 1 PPT-alt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2&quot;/&gt;&lt;/TableIndex&gt;&lt;/ShapeTextInfo&gt;"/>
  <p:tag name="HTML_SHAPEINFO" val="&lt;ThreeDShapeInfo&gt;&lt;uuid val=&quot;&quot;/&gt;&lt;isInvalidForFieldText val=&quot;0&quot;/&gt;&lt;Image&gt;&lt;filename val=&quot;C:\Users\SOE-AD~1\AppData\Local\Temp\PR\data\asimages\{34EEEE04-F331-4D3C-BCCA-AFE74D04F7A2}_8.png&quot;/&gt;&lt;left val=&quot;0&quot;/&gt;&lt;top val=&quot;9&quot;/&gt;&lt;width val=&quot;683&quot;/&gt;&lt;height val=&quot;10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27&quot;/&gt;&lt;lineCharCount val=&quot;28&quot;/&gt;&lt;lineCharCount val=&quot;45&quot;/&gt;&lt;lineCharCount val=&quot;52&quot;/&gt;&lt;lineCharCount val=&quot;1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43&quot;/&gt;&lt;lineCharCount val=&quot;74&quot;/&gt;&lt;lineCharCount val=&quot;16&quot;/&gt;&lt;lineCharCount val=&quot;4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09.wav"/>
  <p:tag name="PPSNARRATION" val="9,2033218467,\\vmware-host\Shared Folders\jchong13\Dropbox (Personal)\02 Project\Project Architecture\DaSy\DaSy Projects\COS\PowerPoint\PPT Final\M01\Module 1 PPT-alt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SOE-AD~1\AppData\Local\Temp\PR\data\asimages\{3B32A4B8-DC11-404E-874A-41D02CFB82FD}_9.png&quot;/&gt;&lt;left val=&quot;-3&quot;/&gt;&lt;top val=&quot;5&quot;/&gt;&lt;width val=&quot;651&quot;/&gt;&lt;height val=&quot;8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16&quot;/&gt;&lt;lineCharCount val=&quot;44&quot;/&gt;&lt;lineCharCount val=&quot;33&quot;/&gt;&lt;lineCharCount val=&quot;24&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Z:\jchong13\Dropbox (Personal)\02 Project\Project Architecture\DaSy\DaSy Projects\COS\PowerPoint\PPT Final\M01\Module 1 Audio\M01-10.wav"/>
  <p:tag name="PPSNARRATION" val="10,2033218467,\\vmware-host\Shared Folders\jchong13\Dropbox (Personal)\02 Project\Project Architecture\DaSy\DaSy Projects\COS\PowerPoint\PPT Final\M01\Module 1 PPT-alt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SOE-AD~1\AppData\Local\Temp\PR\data\asimages\{9B54E954-D965-41F4-9657-02208E18A7EA}_10.png&quot;/&gt;&lt;left val=&quot;-9&quot;/&gt;&lt;top val=&quot;5&quot;/&gt;&lt;width val=&quot;702&quot;/&gt;&lt;height val=&quot;8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5&quot;/&gt;&lt;lineCharCount val=&quot;19&quot;/&gt;&lt;lineCharCount val=&quot;16&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35&quot;/&gt;&lt;lineCharCount val=&quot;4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11.wav"/>
  <p:tag name="PPSNARRATION" val="11,2033218467,\\vmware-host\Shared Folders\jchong13\Dropbox (Personal)\02 Project\Project Architecture\DaSy\DaSy Projects\COS\PowerPoint\PPT Final\M01\Module 1 PPT-alt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5&quot;/&gt;&lt;/TableIndex&gt;&lt;/ShapeTextInfo&gt;"/>
  <p:tag name="HTML_SHAPEINFO" val="&lt;ThreeDShapeInfo&gt;&lt;uuid val=&quot;&quot;/&gt;&lt;isInvalidForFieldText val=&quot;0&quot;/&gt;&lt;Image&gt;&lt;filename val=&quot;C:\Users\SOE-AD~1\AppData\Local\Temp\PR\data\asimages\{D9CDC34F-04F4-43DF-8887-22E2DCFFCDC7}_11.png&quot;/&gt;&lt;left val=&quot;-3&quot;/&gt;&lt;top val=&quot;3&quot;/&gt;&lt;width val=&quot;699&quot;/&gt;&lt;height val=&quot;12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48&quot;/&gt;&lt;lineCharCount val=&quot;4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12.wav"/>
  <p:tag name="PPSNARRATION" val="12,2033218467,\\vmware-host\Shared Folders\jchong13\Dropbox (Personal)\02 Project\Project Architecture\DaSy\DaSy Projects\COS\PowerPoint\PPT Final\M01\Module 1 PPT-alt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SOE-AD~1\AppData\Local\Temp\PR\data\asimages\{82C10644-EDC6-4B10-80D4-03FCBCBC83A8}_12.png&quot;/&gt;&lt;left val=&quot;21&quot;/&gt;&lt;top val=&quot;17&quot;/&gt;&lt;width val=&quot;667&quot;/&gt;&lt;height val=&quot;8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40&quot;/&gt;&lt;lineCharCount val=&quot;51&quot;/&gt;&lt;lineCharCount val=&quot;29&quot;/&gt;&lt;lineCharCount val=&quot;55&quot;/&gt;&lt;lineCharCount val=&quot;20&quot;/&gt;&lt;lineCharCount val=&quot;3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13.wav"/>
  <p:tag name="PPSNARRATION" val="13,2033218467,\\vmware-host\Shared Folders\jchong13\Dropbox (Personal)\02 Project\Project Architecture\DaSy\DaSy Projects\COS\PowerPoint\PPT Final\M01\Module 1 PPT-alt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OE-AD~1\AppData\Local\Temp\PR\data\asimages\{271AB197-AACC-4A5D-897E-FD24468BB5D5}_13.png&quot;/&gt;&lt;left val=&quot;3&quot;/&gt;&lt;top val=&quot;8&quot;/&gt;&lt;width val=&quot;663&quot;/&gt;&lt;height val=&quot;81&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EA4B5B1-DF93-4B32-8358-22F23897C4EA}&quot;/&gt;&lt;isInvalidForFieldText val=&quot;0&quot;/&gt;&lt;Image&gt;&lt;filename val=&quot;C:\Users\SOE-AD~1\AppData\Local\Temp\PR\data\asimages\{AEA4B5B1-DF93-4B32-8358-22F23897C4EA}_13.png&quot;/&gt;&lt;left val=&quot;274&quot;/&gt;&lt;top val=&quot;79&quot;/&gt;&lt;width val=&quot;162&quot;/&gt;&lt;height val=&quot;17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AUTOSHAPE_INFO" val="&lt;ThreeDShapeInfo&gt;&lt;uuid val=&quot;{C8BDB7EA-1DD4-4362-85D3-FA2215607535}&quot;/&gt;&lt;isInvalidForFieldText val=&quot;1&quot;/&gt;&lt;Image&gt;&lt;filename val=&quot;C:\Users\SOE-AD~1\AppData\Local\Temp\PR\data\asimages\{C8BDB7EA-1DD4-4362-85D3-FA2215607535}_13_S.png&quot;/&gt;&lt;left val=&quot;305&quot;/&gt;&lt;top val=&quot;122&quot;/&gt;&lt;width val=&quot;102&quot;/&gt;&lt;height val=&quot;43&quot;/&gt;&lt;hasText val=&quot;0&quot;/&gt;&lt;/Image&gt;&lt;Image&gt;&lt;filename val=&quot;C:\Users\SOE-AD~1\AppData\Local\Temp\PR\data\asimages\{C8BDB7EA-1DD4-4362-85D3-FA2215607535}_13_T.png&quot;/&gt;&lt;left val=&quot;305&quot;/&gt;&lt;top val=&quot;122&quot;/&gt;&lt;width val=&quot;102&quot;/&gt;&lt;height val=&quot;4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46A8297-2238-4FFD-97D1-2B6355C5BCBE}&quot;/&gt;&lt;isInvalidForFieldText val=&quot;0&quot;/&gt;&lt;Image&gt;&lt;filename val=&quot;C:\Users\SOE-AD~1\AppData\Local\Temp\PR\data\asimages\{846A8297-2238-4FFD-97D1-2B6355C5BCBE}_13.png&quot;/&gt;&lt;left val=&quot;223&quot;/&gt;&lt;top val=&quot;167&quot;/&gt;&lt;width val=&quot;139&quot;/&gt;&lt;height val=&quot;17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AUTOSHAPE_INFO" val="&lt;ThreeDShapeInfo&gt;&lt;uuid val=&quot;{920CF114-CAB5-47B9-9706-A9D01121B53C}&quot;/&gt;&lt;isInvalidForFieldText val=&quot;1&quot;/&gt;&lt;Image&gt;&lt;filename val=&quot;C:\Users\SOE-AD~1\AppData\Local\Temp\PR\data\asimages\{920CF114-CAB5-47B9-9706-A9D01121B53C}_13_S.png&quot;/&gt;&lt;left val=&quot;239&quot;/&gt;&lt;top val=&quot;218&quot;/&gt;&lt;width val=&quot;102&quot;/&gt;&lt;height val=&quot;43&quot;/&gt;&lt;hasText val=&quot;0&quot;/&gt;&lt;/Image&gt;&lt;Image&gt;&lt;filename val=&quot;C:\Users\SOE-AD~1\AppData\Local\Temp\PR\data\asimages\{920CF114-CAB5-47B9-9706-A9D01121B53C}_13_T.png&quot;/&gt;&lt;left val=&quot;239&quot;/&gt;&lt;top val=&quot;218&quot;/&gt;&lt;width val=&quot;102&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7AFBC55-28A6-4B6F-879D-5F802A97A1A9}&quot;/&gt;&lt;isInvalidForFieldText val=&quot;0&quot;/&gt;&lt;Image&gt;&lt;filename val=&quot;C:\Users\SOE-AD~1\AppData\Local\Temp\PR\data\asimages\{27AFBC55-28A6-4B6F-879D-5F802A97A1A9}_13.png&quot;/&gt;&lt;left val=&quot;275&quot;/&gt;&lt;top val=&quot;252&quot;/&gt;&lt;width val=&quot;187&quot;/&gt;&lt;height val=&quot;18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HTML_AUTOSHAPE_INFO" val="&lt;ThreeDShapeInfo&gt;&lt;uuid val=&quot;{AA60AC23-1419-47F5-9211-E82BC8707504}&quot;/&gt;&lt;isInvalidForFieldText val=&quot;1&quot;/&gt;&lt;Image&gt;&lt;filename val=&quot;C:\Users\SOE-AD~1\AppData\Local\Temp\PR\data\asimages\{AA60AC23-1419-47F5-9211-E82BC8707504}_13_S.png&quot;/&gt;&lt;left val=&quot;323&quot;/&gt;&lt;top val=&quot;326&quot;/&gt;&lt;width val=&quot;102&quot;/&gt;&lt;height val=&quot;43&quot;/&gt;&lt;hasText val=&quot;0&quot;/&gt;&lt;/Image&gt;&lt;Image&gt;&lt;filename val=&quot;C:\Users\SOE-AD~1\AppData\Local\Temp\PR\data\asimages\{AA60AC23-1419-47F5-9211-E82BC8707504}_13_T.png&quot;/&gt;&lt;left val=&quot;314&quot;/&gt;&lt;top val=&quot;319&quot;/&gt;&lt;width val=&quot;121&quot;/&gt;&lt;height val=&quot;6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33&quot;/&gt;&lt;lineCharCount val=&quot;15&quot;/&gt;&lt;lineCharCount val=&quot;25&quot;/&gt;&lt;lineCharCount val=&quot;21&quot;/&gt;&lt;lineCharCount val=&quot;11&quot;/&gt;&lt;/TableIndex&gt;&lt;/ShapeTextInfo&gt;"/>
  <p:tag name="HTML_SHAPEINFO" val="&lt;ThreeDShapeInfo&gt;&lt;uuid val=&quot;&quot;/&gt;&lt;isInvalidForFieldText val=&quot;0&quot;/&gt;&lt;Image&gt;&lt;filename val=&quot;C:\Users\SOE-AD~1\AppData\Local\Temp\PR\data\asimages\{B208D530-8A60-4C53-A807-138643D383CA}_13.png&quot;/&gt;&lt;left val=&quot;445&quot;/&gt;&lt;top val=&quot;84&quot;/&gt;&lt;width val=&quot;262&quot;/&gt;&lt;height val=&quot;13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2&quot;/&gt;&lt;lineCharCount val=&quot;18&quot;/&gt;&lt;lineCharCount val=&quot;22&quot;/&gt;&lt;lineCharCount val=&quot;11&quot;/&gt;&lt;/TableIndex&gt;&lt;/ShapeTextInfo&gt;"/>
  <p:tag name="HTML_SHAPEINFO" val="&lt;ThreeDShapeInfo&gt;&lt;uuid val=&quot;&quot;/&gt;&lt;isInvalidForFieldText val=&quot;0&quot;/&gt;&lt;Image&gt;&lt;filename val=&quot;C:\Users\SOE-AD~1\AppData\Local\Temp\PR\data\asimages\{EFE3F401-C829-48CF-A6AC-600D53ED3C08}_13.png&quot;/&gt;&lt;left val=&quot;12&quot;/&gt;&lt;top val=&quot;179&quot;/&gt;&lt;width val=&quot;202&quot;/&gt;&lt;height val=&quot;11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8&quot;/&gt;&lt;lineCharCount val=&quot;29&quot;/&gt;&lt;lineCharCount val=&quot;17&quot;/&gt;&lt;lineCharCount val=&quot;24&quot;/&gt;&lt;/TableIndex&gt;&lt;/ShapeTextInfo&gt;"/>
  <p:tag name="HTML_SHAPEINFO" val="&lt;ThreeDShapeInfo&gt;&lt;uuid val=&quot;&quot;/&gt;&lt;isInvalidForFieldText val=&quot;0&quot;/&gt;&lt;Image&gt;&lt;filename val=&quot;C:\Users\SOE-AD~1\AppData\Local\Temp\PR\data\asimages\{3CF9E338-B38A-4010-89A6-C38CE9F1EBFF}_13.png&quot;/&gt;&lt;left val=&quot;463&quot;/&gt;&lt;top val=&quot;279&quot;/&gt;&lt;width val=&quot;244&quot;/&gt;&lt;height val=&quot;12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14.wav"/>
  <p:tag name="PPSNARRATION" val="14,2033218467,\\vmware-host\Shared Folders\jchong13\Dropbox (Personal)\02 Project\Project Architecture\DaSy\DaSy Projects\COS\PowerPoint\PPT Final\M01\Module 1 PPT-alt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SOE-AD~1\AppData\Local\Temp\PR\data\asimages\{15BE38D7-8EB6-4E77-8F90-818611BC70ED}_14.png&quot;/&gt;&lt;left val=&quot;-123&quot;/&gt;&lt;top val=&quot;161&quot;/&gt;&lt;width val=&quot;310&quot;/&gt;&lt;height val=&quot;7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66&quot;/&gt;&lt;/TableIndex&gt;&lt;/ShapeTextInfo&gt;"/>
  <p:tag name="HTML_SHAPEINFO" val="&lt;ThreeDShapeInfo&gt;&lt;uuid val=&quot;&quot;/&gt;&lt;isInvalidForFieldText val=&quot;0&quot;/&gt;&lt;Image&gt;&lt;filename val=&quot;C:\Users\SOE-AD~1\AppData\Local\Temp\PR\data\asimages\{8483D1AB-86AC-4001-AD08-ED6BD5528D9C}_14.png&quot;/&gt;&lt;left val=&quot;45&quot;/&gt;&lt;top val=&quot;385&quot;/&gt;&lt;width val=&quot;511&quot;/&gt;&lt;height val=&quot;6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1\Module 1 Audio\M01-15.wav"/>
  <p:tag name="PPSNARRATION" val="15,2033218467,\\vmware-host\Shared Folders\jchong13\Dropbox (Personal)\02 Project\Project Architecture\DaSy\DaSy Projects\COS\PowerPoint\PPT Final\M01\Module 1 PPT-alt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9&quot;/&gt;&lt;/TableIndex&gt;&lt;/ShapeTextInfo&gt;"/>
  <p:tag name="HTML_SHAPEINFO" val="&lt;ThreeDShapeInfo&gt;&lt;uuid val=&quot;&quot;/&gt;&lt;isInvalidForFieldText val=&quot;0&quot;/&gt;&lt;Image&gt;&lt;filename val=&quot;C:\Users\SOE-AD~1\AppData\Local\Temp\PR\data\asimages\{7BAA0B08-8B5A-4C5D-9D6C-D33C7CA4F09B}_15.png&quot;/&gt;&lt;left val=&quot;21&quot;/&gt;&lt;top val=&quot;0&quot;/&gt;&lt;width val=&quot;663&quot;/&gt;&lt;height val=&quot;11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54&quot;/&gt;&lt;lineCharCount val=&quot;20&quot;/&gt;&lt;lineCharCount val=&quot;54&quot;/&gt;&lt;lineCharCount val=&quot;51&quot;/&gt;&lt;lineCharCount val=&quot;48&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SOE-AD~1\AppData\Local\Temp\PR\data\asimages\{A9EE2A44-0703-42A4-BC4A-B86F94B423F4}_16.png&quot;/&gt;&lt;left val=&quot;35&quot;/&gt;&lt;top val=&quot;17&quot;/&gt;&lt;width val=&quot;648&quot;/&gt;&lt;height val=&quot;8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3BE2BC-5C75-4035-9905-985498C5C3E0}&quot;/&gt;&lt;isInvalidForFieldText val=&quot;0&quot;/&gt;&lt;Image&gt;&lt;filename val=&quot;C:\Users\SOE-AD~1\AppData\Local\Temp\PR\data\asimages\{493BE2BC-5C75-4035-9905-985498C5C3E0}_16.png&quot;/&gt;&lt;left val=&quot;232&quot;/&gt;&lt;top val=&quot;57&quot;/&gt;&lt;width val=&quot;226&quot;/&gt;&lt;height val=&quot;6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6&quot;/&gt;&lt;lineCharCount val=&quot;14&quot;/&gt;&lt;/TableIndex&gt;&lt;/ShapeTextInfo&gt;"/>
  <p:tag name="HTML_SHAPEINFO" val="&lt;TextEffect&gt;&lt;Image&gt;&lt;filename val=&quot;C:\Users\SOE-AD~1\AppData\Local\Temp\PR\data\asimages\{6320BF85-976A-4E56-8E46-2EC1F3AFBEEB}_1.png_crop.png&quot;/&gt;&lt;left val=&quot;522&quot;/&gt;&lt;top val=&quot;178&quot;/&gt;&lt;width val=&quot;173&quot;/&gt;&lt;height val=&quot;87&quot;/&gt;&lt;hasText val=&quot;1&quot;/&gt;&lt;paraId val=&quot;1&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3002</TotalTime>
  <Words>2360</Words>
  <Application>Microsoft Office PowerPoint</Application>
  <PresentationFormat>On-screen Show (16:10)</PresentationFormat>
  <Paragraphs>142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vt:lpstr>
      <vt:lpstr>Office Theme</vt:lpstr>
      <vt:lpstr>Child Outcomes Summary (COS) Process Module</vt:lpstr>
      <vt:lpstr>Background</vt:lpstr>
      <vt:lpstr>What is an Outcome?</vt:lpstr>
      <vt:lpstr>Goal of Early Intervention and                       Early Childhood Special Education</vt:lpstr>
      <vt:lpstr>Three Child Outcomes</vt:lpstr>
      <vt:lpstr>Children Have Positive Social Relationships </vt:lpstr>
      <vt:lpstr>Children Acquire and Use Knowledge and Skills</vt:lpstr>
      <vt:lpstr>Children Take Appropriate Action to Meet Their Needs </vt:lpstr>
      <vt:lpstr>Child Outcomes Are Functional</vt:lpstr>
      <vt:lpstr>Outcomes Reflect Global Functioning</vt:lpstr>
      <vt:lpstr>Child Outcomes:  Global vs. Individualized</vt:lpstr>
      <vt:lpstr>Why Gather Child Outcomes Data?</vt:lpstr>
      <vt:lpstr>What Happens to the Data?</vt:lpstr>
      <vt:lpstr>Most Recent Data</vt:lpstr>
      <vt:lpstr>Child Outcomes: Making a Difference</vt:lpstr>
      <vt:lpstr>Closing</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Hebbeler</dc:creator>
  <cp:lastModifiedBy>Jinn Chong</cp:lastModifiedBy>
  <cp:revision>172</cp:revision>
  <dcterms:created xsi:type="dcterms:W3CDTF">2014-11-16T19:53:13Z</dcterms:created>
  <dcterms:modified xsi:type="dcterms:W3CDTF">2017-01-25T22:51:03Z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AAAC1EF8-E237-4633-A2EB-0E261CC03E6C</vt:lpwstr>
  </property>
  <property fmtid="{D5CDD505-2E9C-101B-9397-08002B2CF9AE}" pid="3" name="ArticulatePath">
    <vt:lpwstr>Module 1 PPT-alt</vt:lpwstr>
  </property>
</Properties>
</file>