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59" r:id="rId3"/>
    <p:sldId id="270" r:id="rId4"/>
    <p:sldId id="269" r:id="rId5"/>
    <p:sldId id="271" r:id="rId6"/>
    <p:sldId id="272" r:id="rId7"/>
    <p:sldId id="273" r:id="rId8"/>
    <p:sldId id="274" r:id="rId9"/>
    <p:sldId id="276" r:id="rId10"/>
    <p:sldId id="275" r:id="rId11"/>
    <p:sldId id="267"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mi Campbell"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0D2"/>
    <a:srgbClr val="072543"/>
    <a:srgbClr val="3FB547"/>
    <a:srgbClr val="F12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4434" autoAdjust="0"/>
  </p:normalViewPr>
  <p:slideViewPr>
    <p:cSldViewPr>
      <p:cViewPr varScale="1">
        <p:scale>
          <a:sx n="163" d="100"/>
          <a:sy n="163" d="100"/>
        </p:scale>
        <p:origin x="165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2DC32-9C1A-4C4C-92A2-BAB67D94FCCB}" type="datetimeFigureOut">
              <a:rPr lang="en-US" smtClean="0"/>
              <a:t>1/25/2017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29CEC-A66C-47A2-B2FA-FE6DCB56E72B}" type="slidenum">
              <a:rPr lang="en-US" smtClean="0"/>
              <a:t>‹#›</a:t>
            </a:fld>
            <a:endParaRPr lang="en-US" dirty="0"/>
          </a:p>
        </p:txBody>
      </p:sp>
    </p:spTree>
    <p:extLst>
      <p:ext uri="{BB962C8B-B14F-4D97-AF65-F5344CB8AC3E}">
        <p14:creationId xmlns:p14="http://schemas.microsoft.com/office/powerpoint/2010/main" val="5850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ea typeface="Avenir Book"/>
                <a:cs typeface="Avenir Book"/>
                <a:sym typeface="Avenir Book"/>
              </a:rPr>
              <a:t>In Session 1 of this training module, you learned about the child outcomes and why the data are collected. Now let’s talk about how to measure the three outcomes.  This is the second in a series of presentations designed to provide </a:t>
            </a:r>
            <a:r>
              <a:rPr lang="en-US" sz="1200" kern="1200" dirty="0" smtClean="0">
                <a:solidFill>
                  <a:schemeClr val="tx1"/>
                </a:solidFill>
                <a:effectLst/>
                <a:latin typeface="+mn-lt"/>
                <a:ea typeface="+mn-ea"/>
                <a:cs typeface="+mn-cs"/>
              </a:rPr>
              <a:t>early intervention and preschool special education staff with the information needed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complete </a:t>
            </a:r>
            <a:r>
              <a:rPr lang="en-US" sz="1200" kern="1200" baseline="0" dirty="0" smtClean="0">
                <a:solidFill>
                  <a:schemeClr val="tx1"/>
                </a:solidFill>
                <a:effectLst/>
                <a:latin typeface="+mn-lt"/>
                <a:ea typeface="+mn-ea"/>
                <a:cs typeface="+mn-cs"/>
              </a:rPr>
              <a:t>the Child Outcomes Summary process</a:t>
            </a:r>
            <a:r>
              <a:rPr lang="en-US" sz="1200" kern="120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6F5370-117B-45C1-B1FB-01C44F37A756}" type="slidenum">
              <a:rPr lang="en-US" smtClean="0"/>
              <a:t>1</a:t>
            </a:fld>
            <a:endParaRPr lang="en-US" dirty="0"/>
          </a:p>
        </p:txBody>
      </p:sp>
    </p:spTree>
    <p:extLst>
      <p:ext uri="{BB962C8B-B14F-4D97-AF65-F5344CB8AC3E}">
        <p14:creationId xmlns:p14="http://schemas.microsoft.com/office/powerpoint/2010/main" val="184441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the Child Outcomes</a:t>
            </a:r>
            <a:r>
              <a:rPr lang="en-US" baseline="0" dirty="0" smtClean="0"/>
              <a:t> </a:t>
            </a:r>
            <a:r>
              <a:rPr lang="en-US" dirty="0" smtClean="0"/>
              <a:t>Summary process </a:t>
            </a:r>
            <a:r>
              <a:rPr lang="en-US" baseline="0" dirty="0" smtClean="0"/>
              <a:t>involves team-based discussion and decision-making around multiple sources of information. The process produces a rating for each of the three child outcomes. The rating is determined, at a minimum, at program entry and program exit. </a:t>
            </a:r>
          </a:p>
          <a:p>
            <a:endParaRPr lang="en-US" baseline="0" dirty="0" smtClean="0"/>
          </a:p>
          <a:p>
            <a:r>
              <a:rPr lang="en-US" baseline="0" dirty="0" smtClean="0"/>
              <a:t>As you progress through this training module, you will learn more about how to identify a Child Outcomes Summary rating, including the criteria for each of the 7 points on the rating scale.</a:t>
            </a:r>
          </a:p>
        </p:txBody>
      </p:sp>
      <p:sp>
        <p:nvSpPr>
          <p:cNvPr id="4" name="Slide Number Placeholder 3"/>
          <p:cNvSpPr>
            <a:spLocks noGrp="1"/>
          </p:cNvSpPr>
          <p:nvPr>
            <p:ph type="sldNum" sz="quarter" idx="10"/>
          </p:nvPr>
        </p:nvSpPr>
        <p:spPr/>
        <p:txBody>
          <a:bodyPr/>
          <a:lstStyle/>
          <a:p>
            <a:fld id="{A44E543C-FACC-428E-A2C6-1CDB46571BAD}" type="slidenum">
              <a:rPr lang="en-US" smtClean="0"/>
              <a:t>10</a:t>
            </a:fld>
            <a:endParaRPr lang="en-US" dirty="0"/>
          </a:p>
        </p:txBody>
      </p:sp>
    </p:spTree>
    <p:extLst>
      <p:ext uri="{BB962C8B-B14F-4D97-AF65-F5344CB8AC3E}">
        <p14:creationId xmlns:p14="http://schemas.microsoft.com/office/powerpoint/2010/main" val="188163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44E543C-FACC-428E-A2C6-1CDB46571BAD}" type="slidenum">
              <a:rPr lang="en-US" smtClean="0"/>
              <a:t>11</a:t>
            </a:fld>
            <a:endParaRPr lang="en-US" dirty="0"/>
          </a:p>
        </p:txBody>
      </p:sp>
    </p:spTree>
    <p:extLst>
      <p:ext uri="{BB962C8B-B14F-4D97-AF65-F5344CB8AC3E}">
        <p14:creationId xmlns:p14="http://schemas.microsoft.com/office/powerpoint/2010/main" val="188163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Child</a:t>
            </a:r>
            <a:r>
              <a:rPr lang="en-US" sz="1200" kern="1200" baseline="0" dirty="0" smtClean="0">
                <a:solidFill>
                  <a:schemeClr val="tx1"/>
                </a:solidFill>
                <a:effectLst/>
                <a:latin typeface="+mn-lt"/>
                <a:ea typeface="+mn-ea"/>
                <a:cs typeface="+mn-cs"/>
              </a:rPr>
              <a:t> Outcomes Summary process was developed to reflect the content of the three child outcomes and to provide a systematic method for teams to summarize information from multiple sources about a child’s functioning.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E543C-FACC-428E-A2C6-1CDB46571BAD}" type="slidenum">
              <a:rPr lang="en-US" smtClean="0"/>
              <a:t>2</a:t>
            </a:fld>
            <a:endParaRPr lang="en-US" dirty="0"/>
          </a:p>
        </p:txBody>
      </p:sp>
    </p:spTree>
    <p:extLst>
      <p:ext uri="{BB962C8B-B14F-4D97-AF65-F5344CB8AC3E}">
        <p14:creationId xmlns:p14="http://schemas.microsoft.com/office/powerpoint/2010/main" val="158975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3</a:t>
            </a:fld>
            <a:endParaRPr lang="en-US" dirty="0"/>
          </a:p>
        </p:txBody>
      </p:sp>
      <p:sp>
        <p:nvSpPr>
          <p:cNvPr id="453634" name="Rectangle 2"/>
          <p:cNvSpPr>
            <a:spLocks noGrp="1" noRot="1" noChangeAspect="1" noChangeArrowheads="1" noTextEdit="1"/>
          </p:cNvSpPr>
          <p:nvPr>
            <p:ph type="sldImg"/>
          </p:nvPr>
        </p:nvSpPr>
        <p:spPr>
          <a:xfrm>
            <a:off x="1143000" y="685800"/>
            <a:ext cx="4572000" cy="3429000"/>
          </a:xfrm>
          <a:ln/>
        </p:spPr>
      </p:sp>
      <p:sp>
        <p:nvSpPr>
          <p:cNvPr id="453635" name="Rectangle 3"/>
          <p:cNvSpPr>
            <a:spLocks noGrp="1" noChangeArrowheads="1"/>
          </p:cNvSpPr>
          <p:nvPr>
            <p:ph type="body" idx="1"/>
          </p:nvPr>
        </p:nvSpPr>
        <p:spPr/>
        <p:txBody>
          <a:bodyPr/>
          <a:lstStyle/>
          <a:p>
            <a:pPr eaLnBrk="1" hangingPunct="1"/>
            <a:r>
              <a:rPr lang="en-US" altLang="en-US" dirty="0" smtClean="0"/>
              <a:t>There are no assessment instruments that measure the three </a:t>
            </a:r>
            <a:r>
              <a:rPr lang="en-US" altLang="en-US" b="0" dirty="0" smtClean="0"/>
              <a:t>child</a:t>
            </a:r>
            <a:r>
              <a:rPr lang="en-US" altLang="en-US" b="1" dirty="0" smtClean="0"/>
              <a:t> </a:t>
            </a:r>
            <a:r>
              <a:rPr lang="en-US" altLang="en-US" dirty="0" smtClean="0"/>
              <a:t>outcomes directly.  Furthermore,</a:t>
            </a:r>
            <a:r>
              <a:rPr lang="en-US" altLang="en-US" baseline="0" dirty="0" smtClean="0"/>
              <a:t> recommended practice in early childhood assessment is to use multiple sources of information about a child. Summarizing multiple sources of information for statewide reporting is a challenge though.  Also, </a:t>
            </a:r>
            <a:r>
              <a:rPr lang="en-US" altLang="en-US" dirty="0" smtClean="0"/>
              <a:t>different programs use different assessment instruments and processes. Sometimes</a:t>
            </a:r>
            <a:r>
              <a:rPr lang="en-US" altLang="en-US" baseline="0" dirty="0" smtClean="0"/>
              <a:t>, different tools are used within the same program. These reasons all speak to the need for an approach tha</a:t>
            </a:r>
            <a:r>
              <a:rPr lang="en-US" altLang="en-US" dirty="0" smtClean="0"/>
              <a:t>t allows data from different sources and assessment</a:t>
            </a:r>
            <a:r>
              <a:rPr lang="en-US" altLang="en-US" baseline="0" dirty="0" smtClean="0"/>
              <a:t> tools </a:t>
            </a:r>
            <a:r>
              <a:rPr lang="en-US" altLang="en-US" dirty="0" smtClean="0"/>
              <a:t>to be summarized into a</a:t>
            </a:r>
            <a:r>
              <a:rPr lang="en-US" altLang="en-US" baseline="0" dirty="0" smtClean="0"/>
              <a:t> common metric</a:t>
            </a:r>
            <a:r>
              <a:rPr lang="en-US" altLang="en-US" dirty="0" smtClean="0"/>
              <a:t>. The Child Outcomes Summary process was</a:t>
            </a:r>
            <a:r>
              <a:rPr lang="en-US" altLang="en-US" baseline="0" dirty="0" smtClean="0"/>
              <a:t> developed </a:t>
            </a:r>
            <a:r>
              <a:rPr lang="en-US" altLang="en-US" dirty="0" smtClean="0"/>
              <a:t>to meet this need. It allows programs to synthesize</a:t>
            </a:r>
            <a:r>
              <a:rPr lang="en-US" altLang="en-US" baseline="0" dirty="0" smtClean="0"/>
              <a:t> information about a child </a:t>
            </a:r>
            <a:r>
              <a:rPr lang="en-US" altLang="en-US" dirty="0" smtClean="0"/>
              <a:t>from multiple sources</a:t>
            </a:r>
            <a:r>
              <a:rPr lang="en-US" altLang="en-US" baseline="0" dirty="0" smtClean="0"/>
              <a:t> and across </a:t>
            </a:r>
            <a:r>
              <a:rPr lang="en-US" altLang="en-US" dirty="0" smtClean="0"/>
              <a:t>different assessment tools to produce data that can be summarized across programs in the state, and across states for a national picture.  In other words, the Child Outcomes</a:t>
            </a:r>
            <a:r>
              <a:rPr lang="en-US" altLang="en-US" baseline="0" dirty="0" smtClean="0"/>
              <a:t> Summary process </a:t>
            </a:r>
            <a:r>
              <a:rPr lang="en-US" altLang="en-US" dirty="0" smtClean="0"/>
              <a:t>allows programs to take the apples and oranges provided from multiple sources and from different assessment tools and convert that information into a common metric.</a:t>
            </a:r>
          </a:p>
          <a:p>
            <a:pPr eaLnBrk="1" hangingPunct="1"/>
            <a:endParaRPr lang="en-US" altLang="en-US" b="1" dirty="0" smtClean="0"/>
          </a:p>
          <a:p>
            <a:pPr eaLnBrk="1" hangingPunct="1"/>
            <a:r>
              <a:rPr lang="en-US" altLang="en-US" b="0" dirty="0" smtClean="0"/>
              <a:t>Now</a:t>
            </a:r>
            <a:r>
              <a:rPr lang="en-US" altLang="en-US" b="0" baseline="0" dirty="0" smtClean="0"/>
              <a:t> let’s look at the key features of the process.</a:t>
            </a:r>
            <a:endParaRPr lang="en-US" altLang="en-US" b="0" dirty="0" smtClean="0"/>
          </a:p>
        </p:txBody>
      </p:sp>
    </p:spTree>
    <p:extLst>
      <p:ext uri="{BB962C8B-B14F-4D97-AF65-F5344CB8AC3E}">
        <p14:creationId xmlns:p14="http://schemas.microsoft.com/office/powerpoint/2010/main" val="91545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4</a:t>
            </a:fld>
            <a:endParaRPr lang="en-US" dirty="0"/>
          </a:p>
        </p:txBody>
      </p:sp>
      <p:sp>
        <p:nvSpPr>
          <p:cNvPr id="453634" name="Rectangle 2"/>
          <p:cNvSpPr>
            <a:spLocks noGrp="1" noRot="1" noChangeAspect="1" noChangeArrowheads="1" noTextEdit="1"/>
          </p:cNvSpPr>
          <p:nvPr>
            <p:ph type="sldImg"/>
          </p:nvPr>
        </p:nvSpPr>
        <p:spPr>
          <a:xfrm>
            <a:off x="1143000" y="685800"/>
            <a:ext cx="4572000" cy="3429000"/>
          </a:xfrm>
          <a:ln/>
        </p:spPr>
      </p:sp>
      <p:sp>
        <p:nvSpPr>
          <p:cNvPr id="45363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There are four key features of a quality Child Outcomes Summary process.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First, </a:t>
            </a:r>
            <a:r>
              <a:rPr lang="en-US" altLang="en-US" dirty="0" smtClean="0"/>
              <a:t>the process produces a description</a:t>
            </a:r>
            <a:r>
              <a:rPr lang="en-US" altLang="en-US" baseline="0" dirty="0" smtClean="0"/>
              <a:t> </a:t>
            </a:r>
            <a:r>
              <a:rPr lang="en-US" altLang="en-US" dirty="0" smtClean="0"/>
              <a:t>of the child’s functioning at a single point in time by synthesizing</a:t>
            </a:r>
            <a:r>
              <a:rPr lang="en-US" altLang="en-US" baseline="0" dirty="0" smtClean="0"/>
              <a:t> multiple sources of information</a:t>
            </a:r>
            <a:r>
              <a:rPr lang="en-US" alt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Second,</a:t>
            </a:r>
            <a:r>
              <a:rPr lang="en-US" altLang="en-US" baseline="0" dirty="0" smtClean="0"/>
              <a:t> this </a:t>
            </a:r>
            <a:r>
              <a:rPr lang="en-US" dirty="0" smtClean="0"/>
              <a:t>approach is a team process,</a:t>
            </a:r>
            <a:r>
              <a:rPr lang="en-US" baseline="0" dirty="0" smtClean="0"/>
              <a:t> involving professionals and family members contributing to decision-making.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Next, the process involves team members </a:t>
            </a:r>
            <a:r>
              <a:rPr lang="en-US" altLang="en-US" dirty="0" smtClean="0"/>
              <a:t>using</a:t>
            </a:r>
            <a:r>
              <a:rPr lang="en-US" altLang="en-US" baseline="0" dirty="0" smtClean="0"/>
              <a:t> the information gathered about a child to r</a:t>
            </a:r>
            <a:r>
              <a:rPr lang="en-US" altLang="en-US" dirty="0" smtClean="0"/>
              <a:t>ate his or her functioning in each of the three outcome areas on a 7-point scale.</a:t>
            </a:r>
            <a:r>
              <a:rPr lang="en-US" altLang="en-US" baseline="0" dirty="0" smtClean="0"/>
              <a:t> </a:t>
            </a:r>
            <a:r>
              <a:rPr lang="en-US" altLang="en-US" dirty="0" smtClean="0"/>
              <a:t>Using the 7-point rating scale requires the team to compare the child’s skills and behaviors with those expected for his or her 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Finally, the Child</a:t>
            </a:r>
            <a:r>
              <a:rPr lang="en-US" altLang="en-US" baseline="0" dirty="0" smtClean="0"/>
              <a:t> Outcomes Summary process is </a:t>
            </a:r>
            <a:r>
              <a:rPr lang="en-US" altLang="en-US" dirty="0" smtClean="0"/>
              <a:t>completed at two points in time,</a:t>
            </a:r>
            <a:r>
              <a:rPr lang="en-US" altLang="en-US" baseline="0" dirty="0" smtClean="0"/>
              <a:t> at a minimum</a:t>
            </a:r>
            <a:r>
              <a:rPr lang="en-US" altLang="en-US" dirty="0" smtClean="0"/>
              <a:t>--when the child enters the program and when the child exits the program.  Each state has its own policy for when entry and exit</a:t>
            </a:r>
            <a:r>
              <a:rPr lang="en-US" altLang="en-US" baseline="0" dirty="0" smtClean="0"/>
              <a:t> </a:t>
            </a:r>
            <a:r>
              <a:rPr lang="en-US" altLang="en-US" dirty="0" smtClean="0"/>
              <a:t>data are collected,</a:t>
            </a:r>
            <a:r>
              <a:rPr lang="en-US" altLang="en-US" baseline="0" dirty="0" smtClean="0"/>
              <a:t> and so</a:t>
            </a:r>
            <a:r>
              <a:rPr lang="en-US" altLang="en-US" dirty="0" smtClean="0"/>
              <a:t>me states are choosing to complete the ratings more frequently, such as at annual IFSP or IEP reviews.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Let’s discuss each of these four features in more detail.</a:t>
            </a:r>
          </a:p>
        </p:txBody>
      </p:sp>
    </p:spTree>
    <p:extLst>
      <p:ext uri="{BB962C8B-B14F-4D97-AF65-F5344CB8AC3E}">
        <p14:creationId xmlns:p14="http://schemas.microsoft.com/office/powerpoint/2010/main" val="91545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5</a:t>
            </a:fld>
            <a:endParaRPr lang="en-US" dirty="0"/>
          </a:p>
        </p:txBody>
      </p:sp>
      <p:sp>
        <p:nvSpPr>
          <p:cNvPr id="453634" name="Rectangle 2"/>
          <p:cNvSpPr>
            <a:spLocks noGrp="1" noRot="1" noChangeAspect="1" noChangeArrowheads="1" noTextEdit="1"/>
          </p:cNvSpPr>
          <p:nvPr>
            <p:ph type="sldImg"/>
          </p:nvPr>
        </p:nvSpPr>
        <p:spPr>
          <a:xfrm>
            <a:off x="1143000" y="685800"/>
            <a:ext cx="4572000" cy="3429000"/>
          </a:xfrm>
          <a:ln/>
        </p:spPr>
      </p:sp>
      <p:sp>
        <p:nvSpPr>
          <p:cNvPr id="45363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Child</a:t>
            </a:r>
            <a:r>
              <a:rPr lang="en-US" altLang="en-US" baseline="0" dirty="0" smtClean="0"/>
              <a:t> Outcomes Summary</a:t>
            </a:r>
            <a:r>
              <a:rPr lang="en-US" altLang="en-US" dirty="0" smtClean="0"/>
              <a:t> process uses information from </a:t>
            </a:r>
            <a:r>
              <a:rPr lang="en-US" altLang="en-US" b="0" dirty="0" smtClean="0"/>
              <a:t>multiple sources </a:t>
            </a:r>
            <a:r>
              <a:rPr lang="en-US" altLang="en-US" dirty="0" smtClean="0"/>
              <a:t>to describe how a child is functioning.  The process</a:t>
            </a:r>
            <a:r>
              <a:rPr lang="en-US" altLang="en-US" baseline="0" dirty="0" smtClean="0"/>
              <a:t> of collecting information for decision-making is referred to as assessment.  The 2014 Recommended Practices from </a:t>
            </a:r>
            <a:r>
              <a:rPr lang="en-US" altLang="en-US" baseline="0" dirty="0" smtClean="0">
                <a:solidFill>
                  <a:schemeClr val="tx1"/>
                </a:solidFill>
              </a:rPr>
              <a:t>o</a:t>
            </a:r>
            <a:r>
              <a:rPr lang="en-US" baseline="0" dirty="0" smtClean="0">
                <a:solidFill>
                  <a:schemeClr val="tx1"/>
                </a:solidFill>
              </a:rPr>
              <a:t>ur professional organization, the Council for Exceptional Children’s Division for Early Childhood, include 11 key assessment practices.  Recommended assessment practice is to include: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tx1"/>
                </a:solidFill>
              </a:rPr>
              <a:t>multiple sources of information, such as the child’s family and others who know the child; 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tx1"/>
                </a:solidFill>
              </a:rPr>
              <a:t>multiple measures, including observation, interviews, and direct assessments that are appropriate for the child’s level of development and individual characteristics.</a:t>
            </a:r>
            <a:endParaRPr lang="en-US" dirty="0" smtClean="0">
              <a:solidFill>
                <a:schemeClr val="tx1"/>
              </a:solidFill>
            </a:endParaRPr>
          </a:p>
        </p:txBody>
      </p:sp>
    </p:spTree>
    <p:extLst>
      <p:ext uri="{BB962C8B-B14F-4D97-AF65-F5344CB8AC3E}">
        <p14:creationId xmlns:p14="http://schemas.microsoft.com/office/powerpoint/2010/main" val="91545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6</a:t>
            </a:fld>
            <a:endParaRPr lang="en-US" dirty="0"/>
          </a:p>
        </p:txBody>
      </p:sp>
      <p:sp>
        <p:nvSpPr>
          <p:cNvPr id="453634" name="Rectangle 2"/>
          <p:cNvSpPr>
            <a:spLocks noGrp="1" noRot="1" noChangeAspect="1" noChangeArrowheads="1" noTextEdit="1"/>
          </p:cNvSpPr>
          <p:nvPr>
            <p:ph type="sldImg"/>
          </p:nvPr>
        </p:nvSpPr>
        <p:spPr>
          <a:xfrm>
            <a:off x="1143000" y="685800"/>
            <a:ext cx="4572000" cy="3429000"/>
          </a:xfrm>
          <a:ln/>
        </p:spPr>
      </p:sp>
      <p:sp>
        <p:nvSpPr>
          <p:cNvPr id="453635" name="Rectangle 3"/>
          <p:cNvSpPr>
            <a:spLocks noGrp="1" noChangeArrowheads="1"/>
          </p:cNvSpPr>
          <p:nvPr>
            <p:ph type="body" idx="1"/>
          </p:nvPr>
        </p:nvSpPr>
        <p:spPr/>
        <p:txBody>
          <a:bodyPr/>
          <a:lstStyle/>
          <a:p>
            <a:pPr eaLnBrk="1" hangingPunct="1"/>
            <a:r>
              <a:rPr lang="en-US" i="0" baseline="0" dirty="0" smtClean="0"/>
              <a:t>The Child Outcomes Summary process aligns with the DEC Recommended Practices because it involves synthesizing information about the child from multiple methods and sources.  Here are examples of different kinds of information that may be used to inform the process in each of the three outcome areas. A quality Child Outcomes Summary process involves using methods of assessment that look at the ways in which children are using their skills in everyday settings and situations. Multiple methods and multiple sources are necessary to obtain a comprehensive picture of the child’s functioning.  Having this information available is critical because the Child Outcomes Summary process itself is </a:t>
            </a:r>
            <a:r>
              <a:rPr lang="en-US" i="0" u="sng" baseline="0" dirty="0" smtClean="0"/>
              <a:t>not</a:t>
            </a:r>
            <a:r>
              <a:rPr lang="en-US" i="0" baseline="0" dirty="0" smtClean="0"/>
              <a:t> an assessment tool.</a:t>
            </a:r>
          </a:p>
        </p:txBody>
      </p:sp>
    </p:spTree>
    <p:extLst>
      <p:ext uri="{BB962C8B-B14F-4D97-AF65-F5344CB8AC3E}">
        <p14:creationId xmlns:p14="http://schemas.microsoft.com/office/powerpoint/2010/main" val="91545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7</a:t>
            </a:fld>
            <a:endParaRPr lang="en-US" dirty="0"/>
          </a:p>
        </p:txBody>
      </p:sp>
      <p:sp>
        <p:nvSpPr>
          <p:cNvPr id="453634" name="Rectangle 2"/>
          <p:cNvSpPr>
            <a:spLocks noGrp="1" noRot="1" noChangeAspect="1" noChangeArrowheads="1" noTextEdit="1"/>
          </p:cNvSpPr>
          <p:nvPr>
            <p:ph type="sldImg"/>
          </p:nvPr>
        </p:nvSpPr>
        <p:spPr>
          <a:xfrm>
            <a:off x="1143000" y="685800"/>
            <a:ext cx="4572000" cy="3429000"/>
          </a:xfrm>
          <a:ln/>
        </p:spPr>
      </p:sp>
      <p:sp>
        <p:nvSpPr>
          <p:cNvPr id="45363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key feature of the Child</a:t>
            </a:r>
            <a:r>
              <a:rPr lang="en-US" sz="1200" kern="1200" baseline="0" dirty="0" smtClean="0">
                <a:solidFill>
                  <a:schemeClr val="tx1"/>
                </a:solidFill>
                <a:effectLst/>
                <a:latin typeface="+mn-lt"/>
                <a:ea typeface="+mn-ea"/>
                <a:cs typeface="+mn-cs"/>
              </a:rPr>
              <a:t> Outcomes Summary process is that it is completed by a team. T</a:t>
            </a:r>
            <a:r>
              <a:rPr lang="en-US" sz="1200" kern="1200" dirty="0" smtClean="0">
                <a:solidFill>
                  <a:schemeClr val="tx1"/>
                </a:solidFill>
                <a:effectLst/>
                <a:latin typeface="+mn-lt"/>
                <a:ea typeface="+mn-ea"/>
                <a:cs typeface="+mn-cs"/>
              </a:rPr>
              <a:t>eam members can include family members, professionals who work with the child, and others familiar with the child’s functioning such as child care providers. Teams</a:t>
            </a:r>
            <a:r>
              <a:rPr lang="en-US" sz="1200" kern="1200" baseline="0" dirty="0" smtClean="0">
                <a:solidFill>
                  <a:schemeClr val="tx1"/>
                </a:solidFill>
                <a:effectLst/>
                <a:latin typeface="+mn-lt"/>
                <a:ea typeface="+mn-ea"/>
                <a:cs typeface="+mn-cs"/>
              </a:rPr>
              <a:t> can </a:t>
            </a:r>
            <a:r>
              <a:rPr lang="en-US" sz="1200" kern="1200" dirty="0" smtClean="0">
                <a:solidFill>
                  <a:schemeClr val="tx1"/>
                </a:solidFill>
                <a:effectLst/>
                <a:latin typeface="+mn-lt"/>
                <a:ea typeface="+mn-ea"/>
                <a:cs typeface="+mn-cs"/>
              </a:rPr>
              <a:t>range in size from two</a:t>
            </a:r>
            <a:r>
              <a:rPr lang="en-US" sz="1200" kern="1200" baseline="0" dirty="0" smtClean="0">
                <a:solidFill>
                  <a:schemeClr val="tx1"/>
                </a:solidFill>
                <a:effectLst/>
                <a:latin typeface="+mn-lt"/>
                <a:ea typeface="+mn-ea"/>
                <a:cs typeface="+mn-cs"/>
              </a:rPr>
              <a:t> people to many more</a:t>
            </a:r>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91545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8</a:t>
            </a:fld>
            <a:endParaRPr lang="en-US" dirty="0"/>
          </a:p>
        </p:txBody>
      </p:sp>
      <p:sp>
        <p:nvSpPr>
          <p:cNvPr id="453634" name="Rectangle 2"/>
          <p:cNvSpPr>
            <a:spLocks noGrp="1" noRot="1" noChangeAspect="1" noChangeArrowheads="1" noTextEdit="1"/>
          </p:cNvSpPr>
          <p:nvPr>
            <p:ph type="sldImg"/>
          </p:nvPr>
        </p:nvSpPr>
        <p:spPr>
          <a:xfrm>
            <a:off x="1143000" y="685800"/>
            <a:ext cx="4572000" cy="3429000"/>
          </a:xfrm>
          <a:ln/>
        </p:spPr>
      </p:sp>
      <p:sp>
        <p:nvSpPr>
          <p:cNvPr id="45363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key feature</a:t>
            </a:r>
            <a:r>
              <a:rPr lang="en-US" baseline="0" dirty="0" smtClean="0"/>
              <a:t> of the Child Outcomes Summary process is the use of a 7-point rating scale.  After reviewing and discussing how the child uses his or her skills across settings, t</a:t>
            </a:r>
            <a:r>
              <a:rPr lang="en-US" dirty="0" smtClean="0"/>
              <a:t>he team identifies</a:t>
            </a:r>
            <a:r>
              <a:rPr lang="en-US" baseline="0" dirty="0" smtClean="0"/>
              <a:t> the rating that best describes the </a:t>
            </a:r>
            <a:r>
              <a:rPr lang="en-US" dirty="0" smtClean="0"/>
              <a:t>child’s functioning for each of the three outcome areas. Identifying</a:t>
            </a:r>
            <a:r>
              <a:rPr lang="en-US" baseline="0" dirty="0" smtClean="0"/>
              <a:t> an accurate rating </a:t>
            </a:r>
            <a:r>
              <a:rPr lang="en-US" dirty="0" smtClean="0"/>
              <a:t>requires</a:t>
            </a:r>
            <a:r>
              <a:rPr lang="en-US" baseline="0" dirty="0" smtClean="0"/>
              <a:t> the team to </a:t>
            </a:r>
            <a:r>
              <a:rPr lang="en-US" dirty="0" smtClean="0"/>
              <a:t>compare the child’s skills and behaviors with those expected for his or her age.</a:t>
            </a:r>
            <a:endParaRPr lang="en-US" b="0" dirty="0" smtClean="0">
              <a:latin typeface="+mn-lt"/>
            </a:endParaRPr>
          </a:p>
        </p:txBody>
      </p:sp>
    </p:spTree>
    <p:extLst>
      <p:ext uri="{BB962C8B-B14F-4D97-AF65-F5344CB8AC3E}">
        <p14:creationId xmlns:p14="http://schemas.microsoft.com/office/powerpoint/2010/main" val="91545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last </a:t>
            </a:r>
            <a:r>
              <a:rPr lang="en-US" sz="1200" kern="1200" dirty="0" smtClean="0">
                <a:solidFill>
                  <a:schemeClr val="tx1"/>
                </a:solidFill>
                <a:effectLst/>
                <a:latin typeface="+mn-lt"/>
                <a:ea typeface="+mn-ea"/>
                <a:cs typeface="+mn-cs"/>
              </a:rPr>
              <a:t>key</a:t>
            </a:r>
            <a:r>
              <a:rPr lang="en-US" sz="1200" kern="1200" baseline="0" dirty="0" smtClean="0">
                <a:solidFill>
                  <a:schemeClr val="tx1"/>
                </a:solidFill>
                <a:effectLst/>
                <a:latin typeface="+mn-lt"/>
                <a:ea typeface="+mn-ea"/>
                <a:cs typeface="+mn-cs"/>
              </a:rPr>
              <a:t> feature of the Child Outcomes Summary process is related to the timing of its completion. T</a:t>
            </a:r>
            <a:r>
              <a:rPr lang="en-US" sz="1200" kern="1200" dirty="0" smtClean="0">
                <a:solidFill>
                  <a:schemeClr val="tx1"/>
                </a:solidFill>
                <a:effectLst/>
                <a:latin typeface="+mn-lt"/>
                <a:ea typeface="+mn-ea"/>
                <a:cs typeface="+mn-cs"/>
              </a:rPr>
              <a:t>o provide data for the federal reporting requirements, the process must be completed when the</a:t>
            </a:r>
            <a:r>
              <a:rPr lang="en-US" sz="1200" kern="1200" baseline="0" dirty="0" smtClean="0">
                <a:solidFill>
                  <a:schemeClr val="tx1"/>
                </a:solidFill>
                <a:effectLst/>
                <a:latin typeface="+mn-lt"/>
                <a:ea typeface="+mn-ea"/>
                <a:cs typeface="+mn-cs"/>
              </a:rPr>
              <a:t> child enters the program </a:t>
            </a:r>
            <a:r>
              <a:rPr lang="en-US" sz="1200" kern="1200" dirty="0" smtClean="0">
                <a:solidFill>
                  <a:schemeClr val="tx1"/>
                </a:solidFill>
                <a:effectLst/>
                <a:latin typeface="+mn-lt"/>
                <a:ea typeface="+mn-ea"/>
                <a:cs typeface="+mn-cs"/>
              </a:rPr>
              <a:t>and again at program exit.  The rating reflects the child’s functioning</a:t>
            </a:r>
            <a:r>
              <a:rPr lang="en-US" sz="1200" kern="1200" baseline="0" dirty="0" smtClean="0">
                <a:solidFill>
                  <a:schemeClr val="tx1"/>
                </a:solidFill>
                <a:effectLst/>
                <a:latin typeface="+mn-lt"/>
                <a:ea typeface="+mn-ea"/>
                <a:cs typeface="+mn-cs"/>
              </a:rPr>
              <a:t> at each of these time points and should be determined as close to the actual entry and exit as possible. The comparison of exit to entry ratings provides information about the child’s progress.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states determine interim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ratings at IFSP or IEP meetings and regularly scheduled reviews when a team is assembled, but it does not have to be done as part of one of these meetings. Some</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tates also complete the Child</a:t>
            </a:r>
            <a:r>
              <a:rPr lang="en-US" sz="1200" kern="1200" baseline="0" dirty="0" smtClean="0">
                <a:solidFill>
                  <a:schemeClr val="tx1"/>
                </a:solidFill>
                <a:effectLst/>
                <a:latin typeface="+mn-lt"/>
                <a:ea typeface="+mn-ea"/>
                <a:cs typeface="+mn-cs"/>
              </a:rPr>
              <a:t> Outcomes </a:t>
            </a:r>
            <a:r>
              <a:rPr lang="en-US" sz="1200" kern="1200" dirty="0" smtClean="0">
                <a:solidFill>
                  <a:schemeClr val="tx1"/>
                </a:solidFill>
                <a:effectLst/>
                <a:latin typeface="+mn-lt"/>
                <a:ea typeface="+mn-ea"/>
                <a:cs typeface="+mn-cs"/>
              </a:rPr>
              <a:t>Summary process one or more times between</a:t>
            </a:r>
            <a:r>
              <a:rPr lang="en-US" sz="1200" kern="1200" baseline="0" dirty="0" smtClean="0">
                <a:solidFill>
                  <a:schemeClr val="tx1"/>
                </a:solidFill>
                <a:effectLst/>
                <a:latin typeface="+mn-lt"/>
                <a:ea typeface="+mn-ea"/>
                <a:cs typeface="+mn-cs"/>
              </a:rPr>
              <a:t> entry and exit</a:t>
            </a:r>
            <a:r>
              <a:rPr lang="en-US" sz="1200" kern="1200" dirty="0" smtClean="0">
                <a:solidFill>
                  <a:schemeClr val="tx1"/>
                </a:solidFill>
                <a:effectLst/>
                <a:latin typeface="+mn-lt"/>
                <a:ea typeface="+mn-ea"/>
                <a:cs typeface="+mn-cs"/>
              </a:rPr>
              <a:t> to provide richer information</a:t>
            </a:r>
            <a:r>
              <a:rPr lang="en-US" sz="1200" kern="1200" baseline="0" dirty="0" smtClean="0">
                <a:solidFill>
                  <a:schemeClr val="tx1"/>
                </a:solidFill>
                <a:effectLst/>
                <a:latin typeface="+mn-lt"/>
                <a:ea typeface="+mn-ea"/>
                <a:cs typeface="+mn-cs"/>
              </a:rPr>
              <a:t> for program improvement. </a:t>
            </a:r>
            <a:r>
              <a:rPr lang="en-US" sz="1200" kern="1200" dirty="0" smtClean="0">
                <a:solidFill>
                  <a:schemeClr val="tx1"/>
                </a:solidFill>
                <a:effectLst/>
                <a:latin typeface="+mn-lt"/>
                <a:ea typeface="+mn-ea"/>
                <a:cs typeface="+mn-cs"/>
              </a:rPr>
              <a:t> Check</a:t>
            </a:r>
            <a:r>
              <a:rPr lang="en-US" sz="1200" kern="1200" baseline="0" dirty="0" smtClean="0">
                <a:solidFill>
                  <a:schemeClr val="tx1"/>
                </a:solidFill>
                <a:effectLst/>
                <a:latin typeface="+mn-lt"/>
                <a:ea typeface="+mn-ea"/>
                <a:cs typeface="+mn-cs"/>
              </a:rPr>
              <a:t> your state’s policies and procedures for when and how often you are expected to complete the process.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E543C-FACC-428E-A2C6-1CDB46571BAD}" type="slidenum">
              <a:rPr lang="en-US" smtClean="0"/>
              <a:t>9</a:t>
            </a:fld>
            <a:endParaRPr lang="en-US" dirty="0"/>
          </a:p>
        </p:txBody>
      </p:sp>
    </p:spTree>
    <p:extLst>
      <p:ext uri="{BB962C8B-B14F-4D97-AF65-F5344CB8AC3E}">
        <p14:creationId xmlns:p14="http://schemas.microsoft.com/office/powerpoint/2010/main" val="416899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2981385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118588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298184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2F6CD988-C812-4C52-9594-71A64EB87773}" type="datetimeFigureOut">
              <a:rPr lang="en-US" smtClean="0"/>
              <a:t>1/25/2017</a:t>
            </a:fld>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868400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26274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124119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21264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2F6CD988-C812-4C52-9594-71A64EB87773}" type="datetimeFigureOut">
              <a:rPr lang="en-US" smtClean="0"/>
              <a:t>1/25/2017</a:t>
            </a:fld>
            <a:endParaRPr lang="en-US" dirty="0"/>
          </a:p>
        </p:txBody>
      </p:sp>
      <p:sp>
        <p:nvSpPr>
          <p:cNvPr id="4" name="Footer Placeholder 3"/>
          <p:cNvSpPr>
            <a:spLocks noGrp="1"/>
          </p:cNvSpPr>
          <p:nvPr>
            <p:ph type="ftr" sz="quarter" idx="11"/>
            <p:custDataLst>
              <p:tags r:id="rId3"/>
            </p:custDataLst>
          </p:nvPr>
        </p:nvSpPr>
        <p:spPr/>
        <p:txBody>
          <a:bodyPr/>
          <a:lstStyle/>
          <a:p>
            <a:endParaRPr lang="en-US" dirty="0"/>
          </a:p>
        </p:txBody>
      </p:sp>
      <p:sp>
        <p:nvSpPr>
          <p:cNvPr id="5" name="Slide Number Placeholder 4"/>
          <p:cNvSpPr>
            <a:spLocks noGrp="1"/>
          </p:cNvSpPr>
          <p:nvPr>
            <p:ph type="sldNum" sz="quarter" idx="12"/>
            <p:custDataLst>
              <p:tags r:id="rId4"/>
            </p:custDataLst>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19600314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246177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425421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CD988-C812-4C52-9594-71A64EB87773}" type="datetimeFigureOut">
              <a:rPr lang="en-US" smtClean="0"/>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7BF8C5-60B3-479D-AE6C-FE0F101BA04E}" type="slidenum">
              <a:rPr lang="en-US" smtClean="0"/>
              <a:t>‹#›</a:t>
            </a:fld>
            <a:endParaRPr lang="en-US" dirty="0"/>
          </a:p>
        </p:txBody>
      </p:sp>
    </p:spTree>
    <p:extLst>
      <p:ext uri="{BB962C8B-B14F-4D97-AF65-F5344CB8AC3E}">
        <p14:creationId xmlns:p14="http://schemas.microsoft.com/office/powerpoint/2010/main" val="425803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CD988-C812-4C52-9594-71A64EB87773}" type="datetimeFigureOut">
              <a:rPr lang="en-US" smtClean="0"/>
              <a:t>1/25/2017</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BF8C5-60B3-479D-AE6C-FE0F101BA04E}" type="slidenum">
              <a:rPr lang="en-US" smtClean="0"/>
              <a:t>‹#›</a:t>
            </a:fld>
            <a:endParaRPr lang="en-US"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00365" y="6172200"/>
            <a:ext cx="1371600" cy="548640"/>
          </a:xfrm>
          <a:prstGeom prst="rect">
            <a:avLst/>
          </a:prstGeom>
        </p:spPr>
      </p:pic>
    </p:spTree>
    <p:extLst>
      <p:ext uri="{BB962C8B-B14F-4D97-AF65-F5344CB8AC3E}">
        <p14:creationId xmlns:p14="http://schemas.microsoft.com/office/powerpoint/2010/main" val="257120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1.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0.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tags" Target="../tags/tag65.xml"/></Relationships>
</file>

<file path=ppt/slides/_rels/slide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1.xml"/><Relationship Id="rId7"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2.xml"/><Relationship Id="rId7" Type="http://schemas.openxmlformats.org/officeDocument/2006/relationships/notesSlide" Target="../notesSlides/notesSlide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6.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7.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notesSlide" Target="../notesSlides/notesSlide9.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Layout" Target="../slideLayouts/slideLayout2.xml"/><Relationship Id="rId5" Type="http://schemas.openxmlformats.org/officeDocument/2006/relationships/tags" Target="../tags/tag52.xml"/><Relationship Id="rId15" Type="http://schemas.openxmlformats.org/officeDocument/2006/relationships/image" Target="../media/image9.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2"/>
            </p:custDataLst>
          </p:nvPr>
        </p:nvSpPr>
        <p:spPr>
          <a:xfrm>
            <a:off x="4114800" y="2644170"/>
            <a:ext cx="5120640" cy="1077218"/>
          </a:xfrm>
          <a:prstGeom prst="rect">
            <a:avLst/>
          </a:prstGeom>
        </p:spPr>
        <p:txBody>
          <a:bodyPr wrap="square">
            <a:spAutoFit/>
          </a:bodyPr>
          <a:lstStyle/>
          <a:p>
            <a:pPr defTabSz="849312">
              <a:defRPr sz="1800"/>
            </a:pPr>
            <a:r>
              <a:rPr lang="en-US" sz="3200" dirty="0" smtClean="0">
                <a:solidFill>
                  <a:srgbClr val="072543"/>
                </a:solidFill>
                <a:ea typeface="Calibri"/>
                <a:cs typeface="Arial" panose="020B0604020202020204" pitchFamily="34" charset="0"/>
                <a:sym typeface="Calibri"/>
              </a:rPr>
              <a:t>Session 2:</a:t>
            </a:r>
            <a:r>
              <a:rPr lang="en-US" sz="3200" dirty="0">
                <a:solidFill>
                  <a:srgbClr val="072543"/>
                </a:solidFill>
                <a:cs typeface="Arial" panose="020B0604020202020204" pitchFamily="34" charset="0"/>
                <a:sym typeface="Calibri"/>
              </a:rPr>
              <a:t> </a:t>
            </a:r>
            <a:endParaRPr lang="en-US" sz="3200" dirty="0" smtClean="0">
              <a:solidFill>
                <a:srgbClr val="072543"/>
              </a:solidFill>
              <a:cs typeface="Arial" panose="020B0604020202020204" pitchFamily="34" charset="0"/>
              <a:sym typeface="Calibri"/>
            </a:endParaRPr>
          </a:p>
          <a:p>
            <a:pPr defTabSz="849312">
              <a:defRPr sz="1800"/>
            </a:pPr>
            <a:r>
              <a:rPr lang="en-US" sz="3200" dirty="0" smtClean="0">
                <a:solidFill>
                  <a:srgbClr val="072543"/>
                </a:solidFill>
                <a:cs typeface="Arial" panose="020B0604020202020204" pitchFamily="34" charset="0"/>
                <a:sym typeface="Calibri"/>
              </a:rPr>
              <a:t>Overview of the COS Process</a:t>
            </a:r>
            <a:endParaRPr lang="en-US" sz="3200" dirty="0" smtClean="0">
              <a:solidFill>
                <a:srgbClr val="072543"/>
              </a:solidFill>
              <a:ea typeface="Calibri"/>
              <a:cs typeface="Arial" panose="020B0604020202020204" pitchFamily="34" charset="0"/>
              <a:sym typeface="Calibri"/>
            </a:endParaRPr>
          </a:p>
        </p:txBody>
      </p:sp>
      <p:pic>
        <p:nvPicPr>
          <p:cNvPr id="3" name="Picture 2" descr="Close up image of a smiling young girl on a playground" title="Smiling young girl"/>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0" y="2194560"/>
            <a:ext cx="4023360" cy="2682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custDataLst>
              <p:tags r:id="rId4"/>
            </p:custDataLst>
          </p:nvPr>
        </p:nvSpPr>
        <p:spPr>
          <a:xfrm>
            <a:off x="228600" y="304800"/>
            <a:ext cx="8915400" cy="1143000"/>
          </a:xfrm>
        </p:spPr>
        <p:txBody>
          <a:bodyPr>
            <a:noAutofit/>
          </a:bodyPr>
          <a:lstStyle/>
          <a:p>
            <a:r>
              <a:rPr lang="en-US" sz="4000" dirty="0">
                <a:solidFill>
                  <a:srgbClr val="072543"/>
                </a:solidFill>
                <a:latin typeface="Century Gothic" panose="020B0502020202020204" pitchFamily="34" charset="0"/>
                <a:ea typeface="Calibri"/>
                <a:cs typeface="Arial" panose="020B0604020202020204" pitchFamily="34" charset="0"/>
                <a:sym typeface="Calibri"/>
              </a:rPr>
              <a:t>Child Outcomes Summary (COS) Process Training </a:t>
            </a:r>
            <a:r>
              <a:rPr lang="en-US" sz="4000" dirty="0" smtClean="0">
                <a:solidFill>
                  <a:srgbClr val="072543"/>
                </a:solidFill>
                <a:latin typeface="Century Gothic" panose="020B0502020202020204" pitchFamily="34" charset="0"/>
                <a:ea typeface="Calibri"/>
                <a:cs typeface="Arial" panose="020B0604020202020204" pitchFamily="34" charset="0"/>
                <a:sym typeface="Calibri"/>
              </a:rPr>
              <a:t>Module</a:t>
            </a:r>
            <a:endParaRPr lang="en-US" sz="4000" dirty="0"/>
          </a:p>
        </p:txBody>
      </p:sp>
    </p:spTree>
    <p:custDataLst>
      <p:tags r:id="rId1"/>
    </p:custDataLst>
    <p:extLst>
      <p:ext uri="{BB962C8B-B14F-4D97-AF65-F5344CB8AC3E}">
        <p14:creationId xmlns:p14="http://schemas.microsoft.com/office/powerpoint/2010/main" val="21326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76200"/>
            <a:ext cx="8229600" cy="1143000"/>
          </a:xfrm>
        </p:spPr>
        <p:txBody>
          <a:bodyPr>
            <a:normAutofit fontScale="90000"/>
          </a:bodyPr>
          <a:lstStyle/>
          <a:p>
            <a:r>
              <a:rPr lang="en-US" dirty="0" smtClean="0">
                <a:solidFill>
                  <a:srgbClr val="072543"/>
                </a:solidFill>
              </a:rPr>
              <a:t>Child Outcomes Summary (COS) Process</a:t>
            </a:r>
            <a:r>
              <a:rPr lang="en-US" dirty="0">
                <a:solidFill>
                  <a:srgbClr val="072543"/>
                </a:solidFill>
              </a:rPr>
              <a:t> </a:t>
            </a:r>
            <a:r>
              <a:rPr lang="en-US" dirty="0" smtClean="0">
                <a:solidFill>
                  <a:srgbClr val="072543"/>
                </a:solidFill>
              </a:rPr>
              <a:t>Takeaways</a:t>
            </a:r>
            <a:endParaRPr lang="en-US" dirty="0">
              <a:solidFill>
                <a:srgbClr val="072543"/>
              </a:solidFill>
            </a:endParaRPr>
          </a:p>
        </p:txBody>
      </p:sp>
      <p:sp>
        <p:nvSpPr>
          <p:cNvPr id="4" name="Rectangle 19"/>
          <p:cNvSpPr>
            <a:spLocks noGrp="1" noChangeArrowheads="1"/>
          </p:cNvSpPr>
          <p:nvPr>
            <p:ph idx="1"/>
            <p:custDataLst>
              <p:tags r:id="rId3"/>
            </p:custDataLst>
          </p:nvPr>
        </p:nvSpPr>
        <p:spPr>
          <a:xfrm>
            <a:off x="304800" y="2209800"/>
            <a:ext cx="8229600" cy="4038600"/>
          </a:xfrm>
        </p:spPr>
        <p:txBody>
          <a:bodyPr>
            <a:noAutofit/>
          </a:bodyPr>
          <a:lstStyle/>
          <a:p>
            <a:pPr marL="685800" indent="-336550">
              <a:spcBef>
                <a:spcPts val="0"/>
              </a:spcBef>
              <a:spcAft>
                <a:spcPts val="2400"/>
              </a:spcAft>
              <a:buClr>
                <a:srgbClr val="56A0D2"/>
              </a:buClr>
              <a:buSzPct val="85000"/>
            </a:pPr>
            <a:r>
              <a:rPr lang="en-US" sz="2400" dirty="0">
                <a:solidFill>
                  <a:srgbClr val="072543"/>
                </a:solidFill>
              </a:rPr>
              <a:t>Relies on </a:t>
            </a:r>
            <a:r>
              <a:rPr lang="en-US" sz="2400" b="1" dirty="0">
                <a:solidFill>
                  <a:srgbClr val="56A0D2"/>
                </a:solidFill>
              </a:rPr>
              <a:t>team-based</a:t>
            </a:r>
            <a:r>
              <a:rPr lang="en-US" sz="2400" dirty="0">
                <a:solidFill>
                  <a:srgbClr val="072543"/>
                </a:solidFill>
              </a:rPr>
              <a:t> discussion and decision-making.</a:t>
            </a:r>
          </a:p>
          <a:p>
            <a:pPr marL="685800" indent="-336550">
              <a:spcBef>
                <a:spcPts val="0"/>
              </a:spcBef>
              <a:spcAft>
                <a:spcPts val="2400"/>
              </a:spcAft>
              <a:buClr>
                <a:srgbClr val="56A0D2"/>
              </a:buClr>
              <a:buSzPct val="85000"/>
            </a:pPr>
            <a:r>
              <a:rPr lang="en-US" sz="2400" dirty="0" smtClean="0">
                <a:solidFill>
                  <a:srgbClr val="072543"/>
                </a:solidFill>
              </a:rPr>
              <a:t>Uses </a:t>
            </a:r>
            <a:r>
              <a:rPr lang="en-US" sz="2400" dirty="0">
                <a:solidFill>
                  <a:srgbClr val="072543"/>
                </a:solidFill>
              </a:rPr>
              <a:t>information from </a:t>
            </a:r>
            <a:r>
              <a:rPr lang="en-US" sz="2400" b="1" dirty="0">
                <a:solidFill>
                  <a:srgbClr val="56A0D2"/>
                </a:solidFill>
              </a:rPr>
              <a:t>multiple sources</a:t>
            </a:r>
            <a:r>
              <a:rPr lang="en-US" sz="2400" dirty="0">
                <a:solidFill>
                  <a:srgbClr val="072543"/>
                </a:solidFill>
              </a:rPr>
              <a:t> to describe how a child is functioning</a:t>
            </a:r>
          </a:p>
          <a:p>
            <a:pPr marL="685800" indent="-336550">
              <a:spcBef>
                <a:spcPts val="0"/>
              </a:spcBef>
              <a:spcAft>
                <a:spcPts val="2400"/>
              </a:spcAft>
              <a:buClr>
                <a:srgbClr val="56A0D2"/>
              </a:buClr>
              <a:buSzPct val="85000"/>
            </a:pPr>
            <a:r>
              <a:rPr lang="en-US" sz="2400" dirty="0" smtClean="0">
                <a:solidFill>
                  <a:srgbClr val="072543"/>
                </a:solidFill>
              </a:rPr>
              <a:t>Uses a </a:t>
            </a:r>
            <a:r>
              <a:rPr lang="en-US" sz="2400" b="1" dirty="0" smtClean="0">
                <a:solidFill>
                  <a:srgbClr val="56A0D2"/>
                </a:solidFill>
              </a:rPr>
              <a:t>7-point rating scale</a:t>
            </a:r>
            <a:r>
              <a:rPr lang="en-US" sz="2400" dirty="0" smtClean="0">
                <a:solidFill>
                  <a:srgbClr val="072543"/>
                </a:solidFill>
              </a:rPr>
              <a:t> to compare a child’s functioning across settings and situations with what is expected for the child’s age.</a:t>
            </a:r>
          </a:p>
          <a:p>
            <a:pPr marL="685800" indent="-336550">
              <a:spcBef>
                <a:spcPts val="0"/>
              </a:spcBef>
              <a:spcAft>
                <a:spcPts val="2400"/>
              </a:spcAft>
              <a:buClr>
                <a:srgbClr val="56A0D2"/>
              </a:buClr>
              <a:buSzPct val="85000"/>
            </a:pPr>
            <a:r>
              <a:rPr lang="en-US" altLang="en-US" sz="2400" dirty="0" smtClean="0">
                <a:solidFill>
                  <a:srgbClr val="072543"/>
                </a:solidFill>
              </a:rPr>
              <a:t>Is completed at </a:t>
            </a:r>
            <a:r>
              <a:rPr lang="en-US" altLang="en-US" sz="2400" b="1" dirty="0" smtClean="0">
                <a:solidFill>
                  <a:srgbClr val="56A0D2"/>
                </a:solidFill>
              </a:rPr>
              <a:t>entry and exit</a:t>
            </a:r>
            <a:r>
              <a:rPr lang="en-US" altLang="en-US" sz="2400" dirty="0" smtClean="0">
                <a:solidFill>
                  <a:srgbClr val="56A0D2"/>
                </a:solidFill>
              </a:rPr>
              <a:t> </a:t>
            </a:r>
            <a:r>
              <a:rPr lang="en-US" altLang="en-US" sz="2400" dirty="0" smtClean="0">
                <a:solidFill>
                  <a:srgbClr val="072543"/>
                </a:solidFill>
              </a:rPr>
              <a:t>(at a minimum).</a:t>
            </a:r>
            <a:endParaRPr lang="en-US" altLang="en-US" sz="2400" dirty="0">
              <a:solidFill>
                <a:srgbClr val="072543"/>
              </a:solidFill>
            </a:endParaRPr>
          </a:p>
        </p:txBody>
      </p:sp>
      <p:sp>
        <p:nvSpPr>
          <p:cNvPr id="5" name="Rectangle 19"/>
          <p:cNvSpPr txBox="1">
            <a:spLocks noChangeArrowheads="1"/>
          </p:cNvSpPr>
          <p:nvPr>
            <p:custDataLst>
              <p:tags r:id="rId4"/>
            </p:custDataLst>
          </p:nvPr>
        </p:nvSpPr>
        <p:spPr>
          <a:xfrm>
            <a:off x="228600" y="1646321"/>
            <a:ext cx="38862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112" indent="0">
              <a:spcBef>
                <a:spcPts val="0"/>
              </a:spcBef>
              <a:spcAft>
                <a:spcPts val="2400"/>
              </a:spcAft>
              <a:buClr>
                <a:srgbClr val="56A0D2"/>
              </a:buClr>
              <a:buSzPct val="80000"/>
              <a:buNone/>
            </a:pPr>
            <a:r>
              <a:rPr lang="en-US" sz="2800" dirty="0" smtClean="0">
                <a:solidFill>
                  <a:srgbClr val="072543"/>
                </a:solidFill>
              </a:rPr>
              <a:t>The COS Process:</a:t>
            </a:r>
            <a:endParaRPr lang="en-US" altLang="en-US" sz="2800" dirty="0">
              <a:solidFill>
                <a:srgbClr val="072543"/>
              </a:solidFill>
            </a:endParaRPr>
          </a:p>
        </p:txBody>
      </p:sp>
    </p:spTree>
    <p:custDataLst>
      <p:tags r:id="rId1"/>
    </p:custDataLst>
    <p:extLst>
      <p:ext uri="{BB962C8B-B14F-4D97-AF65-F5344CB8AC3E}">
        <p14:creationId xmlns:p14="http://schemas.microsoft.com/office/powerpoint/2010/main" val="1668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r>
              <a:rPr lang="en-US" dirty="0" smtClean="0">
                <a:solidFill>
                  <a:schemeClr val="bg1"/>
                </a:solidFill>
              </a:rPr>
              <a:t>Closing</a:t>
            </a:r>
            <a:endParaRPr lang="en-US" dirty="0">
              <a:solidFill>
                <a:schemeClr val="bg1"/>
              </a:solidFill>
            </a:endParaRPr>
          </a:p>
        </p:txBody>
      </p:sp>
      <p:pic>
        <p:nvPicPr>
          <p:cNvPr id="6" name="Picture 5" descr="Image of a smiling African American boy in a grassy field. He is holding an orange ballon in one hand and has his other hand out stretched to the camera. " title="African American boy toddler"/>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t="8227"/>
          <a:stretch/>
        </p:blipFill>
        <p:spPr>
          <a:xfrm>
            <a:off x="2512259" y="0"/>
            <a:ext cx="4117141" cy="5669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2"/>
          <p:cNvSpPr txBox="1">
            <a:spLocks/>
          </p:cNvSpPr>
          <p:nvPr>
            <p:custDataLst>
              <p:tags r:id="rId4"/>
            </p:custDataLst>
          </p:nvPr>
        </p:nvSpPr>
        <p:spPr>
          <a:xfrm>
            <a:off x="6705600" y="2133600"/>
            <a:ext cx="2438400" cy="144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dirty="0" smtClean="0">
                <a:solidFill>
                  <a:srgbClr val="072543"/>
                </a:solidFill>
              </a:rPr>
              <a:t>Click the back arrow to return to the module.</a:t>
            </a:r>
          </a:p>
        </p:txBody>
      </p:sp>
    </p:spTree>
    <p:custDataLst>
      <p:tags r:id="rId1"/>
    </p:custDataLst>
    <p:extLst>
      <p:ext uri="{BB962C8B-B14F-4D97-AF65-F5344CB8AC3E}">
        <p14:creationId xmlns:p14="http://schemas.microsoft.com/office/powerpoint/2010/main" val="139929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out)">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152400"/>
            <a:ext cx="7162800" cy="1143000"/>
          </a:xfrm>
        </p:spPr>
        <p:txBody>
          <a:bodyPr>
            <a:noAutofit/>
          </a:bodyPr>
          <a:lstStyle/>
          <a:p>
            <a:r>
              <a:rPr lang="en-US" sz="3600" dirty="0">
                <a:solidFill>
                  <a:srgbClr val="072543"/>
                </a:solidFill>
                <a:latin typeface="Century Gothic" panose="020B0502020202020204" pitchFamily="34" charset="0"/>
              </a:rPr>
              <a:t>What is the </a:t>
            </a:r>
            <a:r>
              <a:rPr lang="en-US" sz="3600" dirty="0" smtClean="0">
                <a:solidFill>
                  <a:srgbClr val="072543"/>
                </a:solidFill>
                <a:latin typeface="Century Gothic" panose="020B0502020202020204" pitchFamily="34" charset="0"/>
              </a:rPr>
              <a:t>COS Process</a:t>
            </a:r>
            <a:r>
              <a:rPr lang="en-US" sz="3600" dirty="0">
                <a:solidFill>
                  <a:srgbClr val="072543"/>
                </a:solidFill>
                <a:latin typeface="Century Gothic" panose="020B0502020202020204" pitchFamily="34" charset="0"/>
              </a:rPr>
              <a:t>?</a:t>
            </a:r>
          </a:p>
        </p:txBody>
      </p:sp>
      <p:sp>
        <p:nvSpPr>
          <p:cNvPr id="3" name="Content Placeholder 2"/>
          <p:cNvSpPr>
            <a:spLocks noGrp="1"/>
          </p:cNvSpPr>
          <p:nvPr>
            <p:ph idx="1"/>
            <p:custDataLst>
              <p:tags r:id="rId3"/>
            </p:custDataLst>
          </p:nvPr>
        </p:nvSpPr>
        <p:spPr>
          <a:xfrm>
            <a:off x="3620311" y="2438400"/>
            <a:ext cx="5295089" cy="1905000"/>
          </a:xfrm>
        </p:spPr>
        <p:txBody>
          <a:bodyPr>
            <a:noAutofit/>
          </a:bodyPr>
          <a:lstStyle/>
          <a:p>
            <a:pPr marL="0" indent="0">
              <a:buNone/>
            </a:pPr>
            <a:r>
              <a:rPr lang="en-US" sz="2800" dirty="0" smtClean="0">
                <a:solidFill>
                  <a:srgbClr val="072543"/>
                </a:solidFill>
              </a:rPr>
              <a:t>A </a:t>
            </a:r>
            <a:r>
              <a:rPr lang="en-US" sz="2800" dirty="0">
                <a:solidFill>
                  <a:srgbClr val="072543"/>
                </a:solidFill>
              </a:rPr>
              <a:t>team process for summarizing information </a:t>
            </a:r>
            <a:r>
              <a:rPr lang="en-US" sz="2800" dirty="0" smtClean="0">
                <a:solidFill>
                  <a:srgbClr val="072543"/>
                </a:solidFill>
              </a:rPr>
              <a:t>on </a:t>
            </a:r>
            <a:r>
              <a:rPr lang="en-US" sz="2800" dirty="0">
                <a:solidFill>
                  <a:srgbClr val="072543"/>
                </a:solidFill>
              </a:rPr>
              <a:t>a child’s </a:t>
            </a:r>
            <a:r>
              <a:rPr lang="en-US" sz="2800" dirty="0" smtClean="0">
                <a:solidFill>
                  <a:srgbClr val="072543"/>
                </a:solidFill>
              </a:rPr>
              <a:t>functioning in each </a:t>
            </a:r>
            <a:r>
              <a:rPr lang="en-US" sz="2800" dirty="0">
                <a:solidFill>
                  <a:srgbClr val="072543"/>
                </a:solidFill>
              </a:rPr>
              <a:t>of the three child outcome </a:t>
            </a:r>
            <a:r>
              <a:rPr lang="en-US" sz="2800" dirty="0" smtClean="0">
                <a:solidFill>
                  <a:srgbClr val="072543"/>
                </a:solidFill>
              </a:rPr>
              <a:t>areas</a:t>
            </a:r>
            <a:endParaRPr lang="en-US" sz="2800" dirty="0">
              <a:solidFill>
                <a:srgbClr val="072543"/>
              </a:solidFill>
            </a:endParaRPr>
          </a:p>
        </p:txBody>
      </p:sp>
      <p:pic>
        <p:nvPicPr>
          <p:cNvPr id="4" name="Picture 3" descr="The image is an aerel shot of a group of adults sitting at a round table." title="Group of people sitting around a tab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571941"/>
            <a:ext cx="3400790" cy="2967191"/>
          </a:xfrm>
          <a:prstGeom prst="rect">
            <a:avLst/>
          </a:prstGeom>
        </p:spPr>
      </p:pic>
    </p:spTree>
    <p:custDataLst>
      <p:tags r:id="rId1"/>
    </p:custDataLst>
    <p:extLst>
      <p:ext uri="{BB962C8B-B14F-4D97-AF65-F5344CB8AC3E}">
        <p14:creationId xmlns:p14="http://schemas.microsoft.com/office/powerpoint/2010/main" val="406860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custDataLst>
              <p:tags r:id="rId2"/>
            </p:custDataLst>
          </p:nvPr>
        </p:nvSpPr>
        <p:spPr>
          <a:xfrm>
            <a:off x="304800" y="335280"/>
            <a:ext cx="7848600" cy="655320"/>
          </a:xfrm>
        </p:spPr>
        <p:txBody>
          <a:bodyPr anchor="t" anchorCtr="0">
            <a:noAutofit/>
          </a:bodyPr>
          <a:lstStyle/>
          <a:p>
            <a:pPr algn="l"/>
            <a:r>
              <a:rPr lang="en-US" sz="3600" dirty="0" smtClean="0">
                <a:solidFill>
                  <a:srgbClr val="072543"/>
                </a:solidFill>
                <a:latin typeface="Century Gothic" panose="020B0502020202020204" pitchFamily="34" charset="0"/>
              </a:rPr>
              <a:t>Why is the COS Process Needed?</a:t>
            </a:r>
            <a:endParaRPr lang="en-US" sz="3600" dirty="0">
              <a:solidFill>
                <a:srgbClr val="072543"/>
              </a:solidFill>
              <a:latin typeface="Century Gothic" panose="020B0502020202020204" pitchFamily="34" charset="0"/>
            </a:endParaRPr>
          </a:p>
        </p:txBody>
      </p:sp>
      <p:sp>
        <p:nvSpPr>
          <p:cNvPr id="452627" name="Rectangle 19"/>
          <p:cNvSpPr>
            <a:spLocks noGrp="1" noChangeArrowheads="1"/>
          </p:cNvSpPr>
          <p:nvPr>
            <p:ph idx="1"/>
            <p:custDataLst>
              <p:tags r:id="rId3"/>
            </p:custDataLst>
          </p:nvPr>
        </p:nvSpPr>
        <p:spPr>
          <a:xfrm>
            <a:off x="381000" y="1828800"/>
            <a:ext cx="8610600" cy="3108960"/>
          </a:xfrm>
        </p:spPr>
        <p:txBody>
          <a:bodyPr>
            <a:noAutofit/>
          </a:bodyPr>
          <a:lstStyle/>
          <a:p>
            <a:pPr marL="228600" indent="-217488">
              <a:spcBef>
                <a:spcPts val="0"/>
              </a:spcBef>
              <a:spcAft>
                <a:spcPts val="2400"/>
              </a:spcAft>
              <a:buClr>
                <a:srgbClr val="56A0D2"/>
              </a:buClr>
              <a:buSzPct val="80000"/>
            </a:pPr>
            <a:r>
              <a:rPr lang="en-US" sz="2600" dirty="0">
                <a:solidFill>
                  <a:srgbClr val="072543"/>
                </a:solidFill>
              </a:rPr>
              <a:t>No assessment instrument assesses the three outcomes directly.</a:t>
            </a:r>
          </a:p>
          <a:p>
            <a:pPr marL="228600" indent="-217488">
              <a:spcBef>
                <a:spcPts val="0"/>
              </a:spcBef>
              <a:spcAft>
                <a:spcPts val="2400"/>
              </a:spcAft>
              <a:buClr>
                <a:srgbClr val="56A0D2"/>
              </a:buClr>
              <a:buSzPct val="80000"/>
            </a:pPr>
            <a:r>
              <a:rPr lang="en-US" sz="2600" dirty="0">
                <a:solidFill>
                  <a:srgbClr val="072543"/>
                </a:solidFill>
              </a:rPr>
              <a:t>Recommended assessment practice is to use multiple sources of information.</a:t>
            </a:r>
          </a:p>
          <a:p>
            <a:pPr marL="228600" indent="-217488">
              <a:spcBef>
                <a:spcPts val="0"/>
              </a:spcBef>
              <a:spcAft>
                <a:spcPts val="1200"/>
              </a:spcAft>
              <a:buClr>
                <a:srgbClr val="56A0D2"/>
              </a:buClr>
              <a:buSzPct val="80000"/>
            </a:pPr>
            <a:r>
              <a:rPr lang="en-US" sz="2600" dirty="0">
                <a:solidFill>
                  <a:srgbClr val="072543"/>
                </a:solidFill>
              </a:rPr>
              <a:t>Different programs use different assessment instruments, and outcome data need to be summarized across programs</a:t>
            </a:r>
            <a:r>
              <a:rPr lang="en-US" sz="2600" dirty="0" smtClean="0">
                <a:solidFill>
                  <a:srgbClr val="072543"/>
                </a:solidFill>
              </a:rPr>
              <a:t>.</a:t>
            </a:r>
            <a:endParaRPr lang="en-US" altLang="en-US" sz="2600" dirty="0">
              <a:solidFill>
                <a:srgbClr val="072543"/>
              </a:solidFill>
            </a:endParaRPr>
          </a:p>
        </p:txBody>
      </p:sp>
    </p:spTree>
    <p:custDataLst>
      <p:tags r:id="rId1"/>
    </p:custDataLst>
    <p:extLst>
      <p:ext uri="{BB962C8B-B14F-4D97-AF65-F5344CB8AC3E}">
        <p14:creationId xmlns:p14="http://schemas.microsoft.com/office/powerpoint/2010/main" val="42040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2627">
                                            <p:txEl>
                                              <p:pRg st="0" end="0"/>
                                            </p:txEl>
                                          </p:spTgt>
                                        </p:tgtEl>
                                        <p:attrNameLst>
                                          <p:attrName>style.visibility</p:attrName>
                                        </p:attrNameLst>
                                      </p:cBhvr>
                                      <p:to>
                                        <p:strVal val="visible"/>
                                      </p:to>
                                    </p:set>
                                    <p:animEffect transition="in" filter="fade">
                                      <p:cBhvr>
                                        <p:cTn id="7" dur="1000"/>
                                        <p:tgtEl>
                                          <p:spTgt spid="45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2627">
                                            <p:txEl>
                                              <p:pRg st="1" end="1"/>
                                            </p:txEl>
                                          </p:spTgt>
                                        </p:tgtEl>
                                        <p:attrNameLst>
                                          <p:attrName>style.visibility</p:attrName>
                                        </p:attrNameLst>
                                      </p:cBhvr>
                                      <p:to>
                                        <p:strVal val="visible"/>
                                      </p:to>
                                    </p:set>
                                    <p:animEffect transition="in" filter="fade">
                                      <p:cBhvr>
                                        <p:cTn id="12" dur="1000"/>
                                        <p:tgtEl>
                                          <p:spTgt spid="45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2627">
                                            <p:txEl>
                                              <p:pRg st="2" end="2"/>
                                            </p:txEl>
                                          </p:spTgt>
                                        </p:tgtEl>
                                        <p:attrNameLst>
                                          <p:attrName>style.visibility</p:attrName>
                                        </p:attrNameLst>
                                      </p:cBhvr>
                                      <p:to>
                                        <p:strVal val="visible"/>
                                      </p:to>
                                    </p:set>
                                    <p:animEffect transition="in" filter="fade">
                                      <p:cBhvr>
                                        <p:cTn id="17" dur="1000"/>
                                        <p:tgtEl>
                                          <p:spTgt spid="45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custDataLst>
              <p:tags r:id="rId2"/>
            </p:custDataLst>
          </p:nvPr>
        </p:nvSpPr>
        <p:spPr>
          <a:xfrm>
            <a:off x="304800" y="182880"/>
            <a:ext cx="8077200" cy="655320"/>
          </a:xfrm>
        </p:spPr>
        <p:txBody>
          <a:bodyPr anchor="t" anchorCtr="0">
            <a:normAutofit/>
          </a:bodyPr>
          <a:lstStyle/>
          <a:p>
            <a:pPr algn="l"/>
            <a:r>
              <a:rPr lang="en-US" sz="3600" dirty="0" smtClean="0">
                <a:solidFill>
                  <a:srgbClr val="072543"/>
                </a:solidFill>
                <a:latin typeface="Century Gothic" panose="020B0502020202020204" pitchFamily="34" charset="0"/>
              </a:rPr>
              <a:t>Features</a:t>
            </a:r>
            <a:endParaRPr lang="en-US" sz="3600" dirty="0">
              <a:solidFill>
                <a:srgbClr val="072543"/>
              </a:solidFill>
              <a:latin typeface="Century Gothic" panose="020B0502020202020204" pitchFamily="34" charset="0"/>
            </a:endParaRPr>
          </a:p>
        </p:txBody>
      </p:sp>
      <p:sp>
        <p:nvSpPr>
          <p:cNvPr id="452627" name="Rectangle 19"/>
          <p:cNvSpPr>
            <a:spLocks noGrp="1" noChangeArrowheads="1"/>
          </p:cNvSpPr>
          <p:nvPr>
            <p:ph idx="1"/>
            <p:custDataLst>
              <p:tags r:id="rId3"/>
            </p:custDataLst>
          </p:nvPr>
        </p:nvSpPr>
        <p:spPr>
          <a:xfrm>
            <a:off x="228600" y="1082040"/>
            <a:ext cx="5638800" cy="5090160"/>
          </a:xfrm>
        </p:spPr>
        <p:txBody>
          <a:bodyPr>
            <a:noAutofit/>
          </a:bodyPr>
          <a:lstStyle/>
          <a:p>
            <a:pPr marL="228600" indent="-217488">
              <a:spcBef>
                <a:spcPts val="0"/>
              </a:spcBef>
              <a:spcAft>
                <a:spcPts val="1800"/>
              </a:spcAft>
              <a:buClr>
                <a:srgbClr val="56A0D2"/>
              </a:buClr>
              <a:buSzPct val="80000"/>
            </a:pPr>
            <a:r>
              <a:rPr lang="en-US" sz="2600" dirty="0">
                <a:solidFill>
                  <a:srgbClr val="072543"/>
                </a:solidFill>
              </a:rPr>
              <a:t>Uses information from multiple sources to describe how a child is functioning</a:t>
            </a:r>
          </a:p>
          <a:p>
            <a:pPr marL="228600" indent="-217488">
              <a:spcBef>
                <a:spcPts val="0"/>
              </a:spcBef>
              <a:spcAft>
                <a:spcPts val="1800"/>
              </a:spcAft>
              <a:buClr>
                <a:srgbClr val="56A0D2"/>
              </a:buClr>
              <a:buSzPct val="80000"/>
            </a:pPr>
            <a:r>
              <a:rPr lang="en-US" sz="2600" dirty="0">
                <a:solidFill>
                  <a:srgbClr val="072543"/>
                </a:solidFill>
              </a:rPr>
              <a:t>Relies on team-based discussion and </a:t>
            </a:r>
            <a:r>
              <a:rPr lang="en-US" sz="2600" dirty="0" smtClean="0">
                <a:solidFill>
                  <a:srgbClr val="072543"/>
                </a:solidFill>
              </a:rPr>
              <a:t>decision-making</a:t>
            </a:r>
            <a:endParaRPr lang="en-US" sz="2600" dirty="0">
              <a:solidFill>
                <a:srgbClr val="072543"/>
              </a:solidFill>
            </a:endParaRPr>
          </a:p>
          <a:p>
            <a:pPr marL="228600" indent="-217488">
              <a:spcBef>
                <a:spcPts val="0"/>
              </a:spcBef>
              <a:spcAft>
                <a:spcPts val="1200"/>
              </a:spcAft>
              <a:buClr>
                <a:srgbClr val="56A0D2"/>
              </a:buClr>
              <a:buSzPct val="80000"/>
            </a:pPr>
            <a:r>
              <a:rPr lang="en-US" sz="2600" dirty="0">
                <a:solidFill>
                  <a:srgbClr val="072543"/>
                </a:solidFill>
              </a:rPr>
              <a:t>Uses a 7-point </a:t>
            </a:r>
            <a:r>
              <a:rPr lang="en-US" sz="2600">
                <a:solidFill>
                  <a:srgbClr val="072543"/>
                </a:solidFill>
              </a:rPr>
              <a:t>rating </a:t>
            </a:r>
            <a:r>
              <a:rPr lang="en-US" sz="2600" smtClean="0">
                <a:solidFill>
                  <a:srgbClr val="072543"/>
                </a:solidFill>
              </a:rPr>
              <a:t>scale to </a:t>
            </a:r>
            <a:r>
              <a:rPr lang="en-US" sz="2600" dirty="0">
                <a:solidFill>
                  <a:srgbClr val="072543"/>
                </a:solidFill>
              </a:rPr>
              <a:t>describe the child’s functioning across settings and </a:t>
            </a:r>
            <a:r>
              <a:rPr lang="en-US" sz="2600" dirty="0" smtClean="0">
                <a:solidFill>
                  <a:srgbClr val="072543"/>
                </a:solidFill>
              </a:rPr>
              <a:t>situations</a:t>
            </a:r>
          </a:p>
          <a:p>
            <a:pPr marL="228600" indent="-217488">
              <a:spcBef>
                <a:spcPts val="0"/>
              </a:spcBef>
              <a:spcAft>
                <a:spcPts val="1200"/>
              </a:spcAft>
              <a:buClr>
                <a:srgbClr val="56A0D2"/>
              </a:buClr>
              <a:buSzPct val="80000"/>
            </a:pPr>
            <a:r>
              <a:rPr lang="en-US" altLang="en-US" sz="2600" dirty="0">
                <a:solidFill>
                  <a:srgbClr val="072543"/>
                </a:solidFill>
              </a:rPr>
              <a:t>Is completed upon program </a:t>
            </a:r>
            <a:r>
              <a:rPr lang="en-US" altLang="en-US" sz="2600" b="1" dirty="0">
                <a:solidFill>
                  <a:srgbClr val="072543"/>
                </a:solidFill>
              </a:rPr>
              <a:t>entry and exit </a:t>
            </a:r>
            <a:r>
              <a:rPr lang="en-US" altLang="en-US" sz="2600" dirty="0" smtClean="0">
                <a:solidFill>
                  <a:srgbClr val="072543"/>
                </a:solidFill>
              </a:rPr>
              <a:t>(</a:t>
            </a:r>
            <a:r>
              <a:rPr lang="en-US" altLang="en-US" sz="2600" dirty="0">
                <a:solidFill>
                  <a:srgbClr val="072543"/>
                </a:solidFill>
              </a:rPr>
              <a:t>at a minimum</a:t>
            </a:r>
            <a:r>
              <a:rPr lang="en-US" altLang="en-US" sz="2600" dirty="0" smtClean="0">
                <a:solidFill>
                  <a:srgbClr val="072543"/>
                </a:solidFill>
              </a:rPr>
              <a:t>)</a:t>
            </a:r>
            <a:endParaRPr lang="en-US" altLang="en-US" sz="2600" dirty="0">
              <a:solidFill>
                <a:srgbClr val="072543"/>
              </a:solidFill>
            </a:endParaRPr>
          </a:p>
        </p:txBody>
      </p:sp>
      <p:pic>
        <p:nvPicPr>
          <p:cNvPr id="3" name="Picture 2" descr="Image of a young boy wearing glasses in a blue checkered shirt. He is looking away but has his hand on a few crazyons on a table in front of him." title="Young boy with glass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1117600"/>
            <a:ext cx="3048000" cy="4575048"/>
          </a:xfrm>
          <a:prstGeom prst="rect">
            <a:avLst/>
          </a:prstGeom>
          <a:ln>
            <a:noFill/>
          </a:ln>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387907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2627">
                                            <p:txEl>
                                              <p:pRg st="0" end="0"/>
                                            </p:txEl>
                                          </p:spTgt>
                                        </p:tgtEl>
                                        <p:attrNameLst>
                                          <p:attrName>style.visibility</p:attrName>
                                        </p:attrNameLst>
                                      </p:cBhvr>
                                      <p:to>
                                        <p:strVal val="visible"/>
                                      </p:to>
                                    </p:set>
                                    <p:animEffect transition="in" filter="fade">
                                      <p:cBhvr>
                                        <p:cTn id="7" dur="1000"/>
                                        <p:tgtEl>
                                          <p:spTgt spid="45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2627">
                                            <p:txEl>
                                              <p:pRg st="1" end="1"/>
                                            </p:txEl>
                                          </p:spTgt>
                                        </p:tgtEl>
                                        <p:attrNameLst>
                                          <p:attrName>style.visibility</p:attrName>
                                        </p:attrNameLst>
                                      </p:cBhvr>
                                      <p:to>
                                        <p:strVal val="visible"/>
                                      </p:to>
                                    </p:set>
                                    <p:animEffect transition="in" filter="fade">
                                      <p:cBhvr>
                                        <p:cTn id="12" dur="1000"/>
                                        <p:tgtEl>
                                          <p:spTgt spid="45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2627">
                                            <p:txEl>
                                              <p:pRg st="2" end="2"/>
                                            </p:txEl>
                                          </p:spTgt>
                                        </p:tgtEl>
                                        <p:attrNameLst>
                                          <p:attrName>style.visibility</p:attrName>
                                        </p:attrNameLst>
                                      </p:cBhvr>
                                      <p:to>
                                        <p:strVal val="visible"/>
                                      </p:to>
                                    </p:set>
                                    <p:animEffect transition="in" filter="fade">
                                      <p:cBhvr>
                                        <p:cTn id="17" dur="1000"/>
                                        <p:tgtEl>
                                          <p:spTgt spid="452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2627">
                                            <p:txEl>
                                              <p:pRg st="3" end="3"/>
                                            </p:txEl>
                                          </p:spTgt>
                                        </p:tgtEl>
                                        <p:attrNameLst>
                                          <p:attrName>style.visibility</p:attrName>
                                        </p:attrNameLst>
                                      </p:cBhvr>
                                      <p:to>
                                        <p:strVal val="visible"/>
                                      </p:to>
                                    </p:set>
                                    <p:animEffect transition="in" filter="fade">
                                      <p:cBhvr>
                                        <p:cTn id="22" dur="1000"/>
                                        <p:tgtEl>
                                          <p:spTgt spid="452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custDataLst>
              <p:tags r:id="rId2"/>
            </p:custDataLst>
          </p:nvPr>
        </p:nvSpPr>
        <p:spPr>
          <a:xfrm>
            <a:off x="228600" y="106680"/>
            <a:ext cx="8763000" cy="1112520"/>
          </a:xfrm>
        </p:spPr>
        <p:txBody>
          <a:bodyPr anchor="t" anchorCtr="0">
            <a:noAutofit/>
          </a:bodyPr>
          <a:lstStyle/>
          <a:p>
            <a:pPr algn="l"/>
            <a:r>
              <a:rPr lang="en-US" sz="3600" dirty="0" smtClean="0">
                <a:solidFill>
                  <a:srgbClr val="072543"/>
                </a:solidFill>
                <a:latin typeface="Century Gothic" panose="020B0502020202020204" pitchFamily="34" charset="0"/>
              </a:rPr>
              <a:t>Division of Early Childhood (DEC)</a:t>
            </a:r>
            <a:br>
              <a:rPr lang="en-US" sz="3600" dirty="0" smtClean="0">
                <a:solidFill>
                  <a:srgbClr val="072543"/>
                </a:solidFill>
                <a:latin typeface="Century Gothic" panose="020B0502020202020204" pitchFamily="34" charset="0"/>
              </a:rPr>
            </a:br>
            <a:r>
              <a:rPr lang="en-US" sz="3200" dirty="0" smtClean="0">
                <a:solidFill>
                  <a:srgbClr val="072543"/>
                </a:solidFill>
                <a:latin typeface="Century Gothic" panose="020B0502020202020204" pitchFamily="34" charset="0"/>
              </a:rPr>
              <a:t>Recommended Practices for Assessment</a:t>
            </a:r>
            <a:endParaRPr lang="en-US" sz="3200" dirty="0">
              <a:solidFill>
                <a:srgbClr val="072543"/>
              </a:solidFill>
              <a:latin typeface="Century Gothic" panose="020B0502020202020204" pitchFamily="34" charset="0"/>
            </a:endParaRPr>
          </a:p>
        </p:txBody>
      </p:sp>
      <p:sp>
        <p:nvSpPr>
          <p:cNvPr id="452627" name="Rectangle 19"/>
          <p:cNvSpPr>
            <a:spLocks noGrp="1" noChangeArrowheads="1"/>
          </p:cNvSpPr>
          <p:nvPr>
            <p:ph idx="1"/>
            <p:custDataLst>
              <p:tags r:id="rId3"/>
            </p:custDataLst>
          </p:nvPr>
        </p:nvSpPr>
        <p:spPr>
          <a:xfrm>
            <a:off x="381000" y="2057400"/>
            <a:ext cx="8610600" cy="3581400"/>
          </a:xfrm>
        </p:spPr>
        <p:txBody>
          <a:bodyPr>
            <a:noAutofit/>
          </a:bodyPr>
          <a:lstStyle/>
          <a:p>
            <a:pPr marL="228600" indent="-217488">
              <a:spcBef>
                <a:spcPts val="0"/>
              </a:spcBef>
              <a:buClr>
                <a:srgbClr val="56A0D2"/>
              </a:buClr>
              <a:buSzPct val="80000"/>
            </a:pPr>
            <a:r>
              <a:rPr lang="en-US" sz="2600" dirty="0" smtClean="0">
                <a:solidFill>
                  <a:srgbClr val="072543"/>
                </a:solidFill>
              </a:rPr>
              <a:t>Involves </a:t>
            </a:r>
            <a:r>
              <a:rPr lang="en-US" sz="2600" b="1" dirty="0">
                <a:solidFill>
                  <a:srgbClr val="0070C0"/>
                </a:solidFill>
              </a:rPr>
              <a:t>multiple sources</a:t>
            </a:r>
            <a:r>
              <a:rPr lang="en-US" sz="2600" dirty="0" smtClean="0">
                <a:solidFill>
                  <a:srgbClr val="072543"/>
                </a:solidFill>
              </a:rPr>
              <a:t> </a:t>
            </a:r>
            <a:r>
              <a:rPr lang="en-US" sz="2600" dirty="0">
                <a:solidFill>
                  <a:srgbClr val="072543"/>
                </a:solidFill>
              </a:rPr>
              <a:t>of </a:t>
            </a:r>
            <a:r>
              <a:rPr lang="en-US" sz="2600" dirty="0" smtClean="0">
                <a:solidFill>
                  <a:srgbClr val="072543"/>
                </a:solidFill>
              </a:rPr>
              <a:t>information</a:t>
            </a:r>
          </a:p>
          <a:p>
            <a:pPr marL="228600" indent="-217488">
              <a:spcBef>
                <a:spcPts val="0"/>
              </a:spcBef>
              <a:buClr>
                <a:srgbClr val="56A0D2"/>
              </a:buClr>
              <a:buSzPct val="80000"/>
            </a:pPr>
            <a:endParaRPr lang="en-US" sz="2600" dirty="0">
              <a:solidFill>
                <a:srgbClr val="072543"/>
              </a:solidFill>
            </a:endParaRPr>
          </a:p>
          <a:p>
            <a:pPr marL="228600" indent="-217488">
              <a:spcBef>
                <a:spcPts val="0"/>
              </a:spcBef>
              <a:buClr>
                <a:srgbClr val="56A0D2"/>
              </a:buClr>
              <a:buSzPct val="80000"/>
            </a:pPr>
            <a:endParaRPr lang="en-US" sz="2600" dirty="0" smtClean="0">
              <a:solidFill>
                <a:srgbClr val="072543"/>
              </a:solidFill>
            </a:endParaRPr>
          </a:p>
          <a:p>
            <a:pPr marL="228600" indent="-217488">
              <a:spcBef>
                <a:spcPts val="0"/>
              </a:spcBef>
              <a:buClr>
                <a:srgbClr val="56A0D2"/>
              </a:buClr>
              <a:buSzPct val="80000"/>
            </a:pPr>
            <a:endParaRPr lang="en-US" sz="2600" dirty="0" smtClean="0">
              <a:solidFill>
                <a:srgbClr val="072543"/>
              </a:solidFill>
            </a:endParaRPr>
          </a:p>
          <a:p>
            <a:pPr marL="228600" indent="-217488">
              <a:spcBef>
                <a:spcPts val="0"/>
              </a:spcBef>
              <a:buClr>
                <a:srgbClr val="56A0D2"/>
              </a:buClr>
              <a:buSzPct val="80000"/>
            </a:pPr>
            <a:r>
              <a:rPr lang="en-US" sz="2600" dirty="0" smtClean="0">
                <a:solidFill>
                  <a:srgbClr val="072543"/>
                </a:solidFill>
              </a:rPr>
              <a:t>Includes </a:t>
            </a:r>
            <a:r>
              <a:rPr lang="en-US" sz="2600" b="1" dirty="0" smtClean="0">
                <a:solidFill>
                  <a:srgbClr val="0070C0"/>
                </a:solidFill>
              </a:rPr>
              <a:t>multiple measures</a:t>
            </a:r>
            <a:endParaRPr lang="en-US" sz="2600" dirty="0">
              <a:solidFill>
                <a:srgbClr val="072543"/>
              </a:solidFill>
            </a:endParaRPr>
          </a:p>
        </p:txBody>
      </p:sp>
      <p:sp>
        <p:nvSpPr>
          <p:cNvPr id="2" name="Rectangle 1"/>
          <p:cNvSpPr/>
          <p:nvPr>
            <p:custDataLst>
              <p:tags r:id="rId4"/>
            </p:custDataLst>
          </p:nvPr>
        </p:nvSpPr>
        <p:spPr>
          <a:xfrm>
            <a:off x="304800" y="6205769"/>
            <a:ext cx="5781472" cy="261610"/>
          </a:xfrm>
          <a:prstGeom prst="rect">
            <a:avLst/>
          </a:prstGeom>
        </p:spPr>
        <p:txBody>
          <a:bodyPr wrap="square">
            <a:spAutoFit/>
          </a:bodyPr>
          <a:lstStyle/>
          <a:p>
            <a:r>
              <a:rPr lang="en-US" sz="1100" i="1" dirty="0"/>
              <a:t>2014 DEC Recommended Practices in Early Intervention and Early Childhood Special Education</a:t>
            </a:r>
          </a:p>
        </p:txBody>
      </p:sp>
      <p:sp>
        <p:nvSpPr>
          <p:cNvPr id="6" name="Rectangle 19"/>
          <p:cNvSpPr txBox="1">
            <a:spLocks noChangeArrowheads="1"/>
          </p:cNvSpPr>
          <p:nvPr>
            <p:custDataLst>
              <p:tags r:id="rId5"/>
            </p:custDataLst>
          </p:nvPr>
        </p:nvSpPr>
        <p:spPr>
          <a:xfrm>
            <a:off x="922674" y="4038600"/>
            <a:ext cx="7611726" cy="15882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1175" indent="0">
              <a:spcBef>
                <a:spcPts val="0"/>
              </a:spcBef>
              <a:buClr>
                <a:srgbClr val="56A0D2"/>
              </a:buClr>
              <a:buSzPct val="80000"/>
              <a:buFont typeface="Arial" panose="020B0604020202020204" pitchFamily="34" charset="0"/>
              <a:buNone/>
            </a:pPr>
            <a:r>
              <a:rPr lang="en-US" sz="2200" dirty="0" smtClean="0">
                <a:solidFill>
                  <a:srgbClr val="072543"/>
                </a:solidFill>
              </a:rPr>
              <a:t>observations, interviews, and direct assessments appropriate</a:t>
            </a:r>
          </a:p>
          <a:p>
            <a:pPr marL="511175" indent="0">
              <a:spcBef>
                <a:spcPts val="0"/>
              </a:spcBef>
              <a:buClr>
                <a:srgbClr val="56A0D2"/>
              </a:buClr>
              <a:buSzPct val="80000"/>
              <a:buFont typeface="Arial" panose="020B0604020202020204" pitchFamily="34" charset="0"/>
              <a:buNone/>
            </a:pPr>
            <a:r>
              <a:rPr lang="en-US" sz="2200" dirty="0" smtClean="0">
                <a:solidFill>
                  <a:srgbClr val="072543"/>
                </a:solidFill>
              </a:rPr>
              <a:t>for the child’s age and level of development, sensory, </a:t>
            </a:r>
          </a:p>
          <a:p>
            <a:pPr marL="511175" indent="0">
              <a:spcBef>
                <a:spcPts val="0"/>
              </a:spcBef>
              <a:buClr>
                <a:srgbClr val="56A0D2"/>
              </a:buClr>
              <a:buSzPct val="80000"/>
              <a:buFont typeface="Arial" panose="020B0604020202020204" pitchFamily="34" charset="0"/>
              <a:buNone/>
            </a:pPr>
            <a:r>
              <a:rPr lang="en-US" sz="2200" dirty="0" smtClean="0">
                <a:solidFill>
                  <a:srgbClr val="072543"/>
                </a:solidFill>
              </a:rPr>
              <a:t>physical, communication, cultural, linguistic, social, and </a:t>
            </a:r>
          </a:p>
          <a:p>
            <a:pPr marL="511175" indent="0">
              <a:spcBef>
                <a:spcPts val="0"/>
              </a:spcBef>
              <a:buClr>
                <a:srgbClr val="56A0D2"/>
              </a:buClr>
              <a:buSzPct val="80000"/>
              <a:buFont typeface="Arial" panose="020B0604020202020204" pitchFamily="34" charset="0"/>
              <a:buNone/>
            </a:pPr>
            <a:r>
              <a:rPr lang="en-US" sz="2200" dirty="0" smtClean="0">
                <a:solidFill>
                  <a:srgbClr val="072543"/>
                </a:solidFill>
              </a:rPr>
              <a:t>emotional characteristics</a:t>
            </a:r>
            <a:endParaRPr lang="en-US" sz="2200" dirty="0">
              <a:solidFill>
                <a:srgbClr val="072543"/>
              </a:solidFill>
            </a:endParaRPr>
          </a:p>
        </p:txBody>
      </p:sp>
      <p:sp>
        <p:nvSpPr>
          <p:cNvPr id="4" name="Rectangle 3"/>
          <p:cNvSpPr/>
          <p:nvPr>
            <p:custDataLst>
              <p:tags r:id="rId6"/>
            </p:custDataLst>
          </p:nvPr>
        </p:nvSpPr>
        <p:spPr>
          <a:xfrm>
            <a:off x="909536" y="2522109"/>
            <a:ext cx="7929664" cy="769441"/>
          </a:xfrm>
          <a:prstGeom prst="rect">
            <a:avLst/>
          </a:prstGeom>
        </p:spPr>
        <p:txBody>
          <a:bodyPr wrap="square">
            <a:spAutoFit/>
          </a:bodyPr>
          <a:lstStyle/>
          <a:p>
            <a:pPr marL="511175" indent="0">
              <a:spcBef>
                <a:spcPts val="0"/>
              </a:spcBef>
              <a:buClr>
                <a:srgbClr val="56A0D2"/>
              </a:buClr>
              <a:buSzPct val="80000"/>
              <a:buFont typeface="Arial" panose="020B0604020202020204" pitchFamily="34" charset="0"/>
              <a:buNone/>
            </a:pPr>
            <a:r>
              <a:rPr lang="en-US" sz="2200" dirty="0" smtClean="0">
                <a:solidFill>
                  <a:srgbClr val="072543"/>
                </a:solidFill>
              </a:rPr>
              <a:t>information </a:t>
            </a:r>
            <a:r>
              <a:rPr lang="en-US" sz="2200" dirty="0">
                <a:solidFill>
                  <a:srgbClr val="072543"/>
                </a:solidFill>
              </a:rPr>
              <a:t>from a child’s family and other </a:t>
            </a:r>
            <a:r>
              <a:rPr lang="en-US" sz="2200" dirty="0" smtClean="0">
                <a:solidFill>
                  <a:srgbClr val="072543"/>
                </a:solidFill>
              </a:rPr>
              <a:t>significant</a:t>
            </a:r>
          </a:p>
          <a:p>
            <a:pPr marL="511175" indent="0">
              <a:spcBef>
                <a:spcPts val="0"/>
              </a:spcBef>
              <a:spcAft>
                <a:spcPts val="2400"/>
              </a:spcAft>
              <a:buClr>
                <a:srgbClr val="56A0D2"/>
              </a:buClr>
              <a:buSzPct val="80000"/>
              <a:buFont typeface="Arial" panose="020B0604020202020204" pitchFamily="34" charset="0"/>
              <a:buNone/>
            </a:pPr>
            <a:r>
              <a:rPr lang="en-US" sz="2200" dirty="0" smtClean="0">
                <a:solidFill>
                  <a:srgbClr val="072543"/>
                </a:solidFill>
              </a:rPr>
              <a:t>individuals </a:t>
            </a:r>
            <a:r>
              <a:rPr lang="en-US" sz="2200" dirty="0">
                <a:solidFill>
                  <a:srgbClr val="072543"/>
                </a:solidFill>
              </a:rPr>
              <a:t>in the child’s life</a:t>
            </a:r>
          </a:p>
        </p:txBody>
      </p:sp>
    </p:spTree>
    <p:custDataLst>
      <p:tags r:id="rId1"/>
    </p:custDataLst>
    <p:extLst>
      <p:ext uri="{BB962C8B-B14F-4D97-AF65-F5344CB8AC3E}">
        <p14:creationId xmlns:p14="http://schemas.microsoft.com/office/powerpoint/2010/main" val="241450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1000"/>
                                        <p:tgtEl>
                                          <p:spTgt spid="6">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1000"/>
                                        <p:tgtEl>
                                          <p:spTgt spid="6">
                                            <p:txEl>
                                              <p:pRg st="1" end="1"/>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1000"/>
                                        <p:tgtEl>
                                          <p:spTgt spid="6">
                                            <p:txEl>
                                              <p:pRg st="2" end="2"/>
                                            </p:tx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custDataLst>
              <p:tags r:id="rId2"/>
            </p:custDataLst>
          </p:nvPr>
        </p:nvSpPr>
        <p:spPr>
          <a:xfrm>
            <a:off x="152400" y="152400"/>
            <a:ext cx="8763000" cy="655320"/>
          </a:xfrm>
        </p:spPr>
        <p:txBody>
          <a:bodyPr anchor="t" anchorCtr="0">
            <a:noAutofit/>
          </a:bodyPr>
          <a:lstStyle/>
          <a:p>
            <a:pPr algn="l"/>
            <a:r>
              <a:rPr lang="en-US" sz="3600" dirty="0" smtClean="0">
                <a:solidFill>
                  <a:srgbClr val="072543"/>
                </a:solidFill>
                <a:latin typeface="Century Gothic" panose="020B0502020202020204" pitchFamily="34" charset="0"/>
              </a:rPr>
              <a:t>The COS process uses:</a:t>
            </a:r>
            <a:endParaRPr lang="en-US" sz="3200" dirty="0">
              <a:solidFill>
                <a:srgbClr val="072543"/>
              </a:solidFill>
              <a:latin typeface="Century Gothic" panose="020B0502020202020204" pitchFamily="34" charset="0"/>
            </a:endParaRPr>
          </a:p>
        </p:txBody>
      </p:sp>
      <p:sp>
        <p:nvSpPr>
          <p:cNvPr id="7" name="Rectangle 6"/>
          <p:cNvSpPr txBox="1">
            <a:spLocks noChangeArrowheads="1"/>
          </p:cNvSpPr>
          <p:nvPr>
            <p:custDataLst>
              <p:tags r:id="rId3"/>
            </p:custDataLst>
          </p:nvPr>
        </p:nvSpPr>
        <p:spPr>
          <a:xfrm>
            <a:off x="228600" y="1219200"/>
            <a:ext cx="4206240" cy="4114800"/>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Clr>
                <a:srgbClr val="3FB547"/>
              </a:buClr>
              <a:buNone/>
            </a:pPr>
            <a:r>
              <a:rPr lang="en-US" sz="2400" b="1" dirty="0" smtClean="0">
                <a:solidFill>
                  <a:srgbClr val="072543"/>
                </a:solidFill>
                <a:cs typeface="Arial" panose="020B0604020202020204" pitchFamily="34" charset="0"/>
              </a:rPr>
              <a:t>Multiple </a:t>
            </a:r>
            <a:r>
              <a:rPr lang="en-US" sz="2400" b="1" dirty="0" smtClean="0">
                <a:solidFill>
                  <a:srgbClr val="0070C0"/>
                </a:solidFill>
                <a:uFill>
                  <a:solidFill>
                    <a:srgbClr val="3FB547"/>
                  </a:solidFill>
                </a:uFill>
                <a:cs typeface="Arial" panose="020B0604020202020204" pitchFamily="34" charset="0"/>
              </a:rPr>
              <a:t>Methods</a:t>
            </a:r>
          </a:p>
          <a:p>
            <a:pPr marL="566738" lvl="1" indent="-342900">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Curriculum-based assessment </a:t>
            </a:r>
          </a:p>
          <a:p>
            <a:pPr marL="566738" lvl="1" indent="-342900">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Norm-referenced assessment</a:t>
            </a:r>
          </a:p>
          <a:p>
            <a:pPr marL="566738" lvl="1" indent="-342900">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Developmental screening tool</a:t>
            </a:r>
          </a:p>
          <a:p>
            <a:pPr marL="566738" lvl="1" indent="-342900">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Observation across settings and situations </a:t>
            </a:r>
          </a:p>
          <a:p>
            <a:pPr marL="566738" lvl="1" indent="-342900">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Parent report</a:t>
            </a:r>
          </a:p>
        </p:txBody>
      </p:sp>
      <p:sp>
        <p:nvSpPr>
          <p:cNvPr id="8" name="Rectangle 7"/>
          <p:cNvSpPr txBox="1">
            <a:spLocks noChangeArrowheads="1"/>
          </p:cNvSpPr>
          <p:nvPr>
            <p:custDataLst>
              <p:tags r:id="rId4"/>
            </p:custDataLst>
          </p:nvPr>
        </p:nvSpPr>
        <p:spPr>
          <a:xfrm>
            <a:off x="4434840" y="1219200"/>
            <a:ext cx="4572000" cy="4114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Wingdings" pitchFamily="2" charset="2"/>
              <a:buNone/>
            </a:pPr>
            <a:r>
              <a:rPr lang="en-US" sz="2400" b="1" dirty="0" smtClean="0">
                <a:solidFill>
                  <a:srgbClr val="072543"/>
                </a:solidFill>
                <a:cs typeface="Arial" panose="020B0604020202020204" pitchFamily="34" charset="0"/>
              </a:rPr>
              <a:t>Multiple </a:t>
            </a:r>
            <a:r>
              <a:rPr lang="en-US" sz="2400" b="1" dirty="0" smtClean="0">
                <a:solidFill>
                  <a:srgbClr val="0070C0"/>
                </a:solidFill>
                <a:cs typeface="Arial" panose="020B0604020202020204" pitchFamily="34" charset="0"/>
              </a:rPr>
              <a:t>Sources of Information</a:t>
            </a:r>
          </a:p>
          <a:p>
            <a:pPr marL="466725" lvl="1" indent="-252413">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Family</a:t>
            </a:r>
          </a:p>
          <a:p>
            <a:pPr marL="466725" lvl="1" indent="-252413">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Interventionists</a:t>
            </a:r>
          </a:p>
          <a:p>
            <a:pPr marL="466725" lvl="1" indent="-252413">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Teachers</a:t>
            </a:r>
          </a:p>
          <a:p>
            <a:pPr marL="466725" lvl="1" indent="-252413">
              <a:spcBef>
                <a:spcPts val="0"/>
              </a:spcBef>
              <a:spcAft>
                <a:spcPts val="800"/>
              </a:spcAft>
              <a:buClr>
                <a:srgbClr val="56A0D2"/>
              </a:buClr>
              <a:buSzPct val="85000"/>
              <a:buFont typeface="Arial" panose="020B0604020202020204" pitchFamily="34" charset="0"/>
              <a:buChar char="•"/>
            </a:pPr>
            <a:r>
              <a:rPr lang="en-US" sz="2000" smtClean="0">
                <a:solidFill>
                  <a:srgbClr val="072543"/>
                </a:solidFill>
                <a:cs typeface="Arial" panose="020B0604020202020204" pitchFamily="34" charset="0"/>
              </a:rPr>
              <a:t>Service providers</a:t>
            </a:r>
            <a:endParaRPr lang="en-US" sz="2000" dirty="0" smtClean="0">
              <a:solidFill>
                <a:srgbClr val="072543"/>
              </a:solidFill>
              <a:cs typeface="Arial" panose="020B0604020202020204" pitchFamily="34" charset="0"/>
            </a:endParaRPr>
          </a:p>
          <a:p>
            <a:pPr marL="466725" lvl="1" indent="-252413">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Physicians</a:t>
            </a:r>
          </a:p>
          <a:p>
            <a:pPr marL="466725" lvl="1" indent="-252413">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Child care providers</a:t>
            </a:r>
          </a:p>
          <a:p>
            <a:pPr marL="466725" lvl="1" indent="-252413">
              <a:spcBef>
                <a:spcPts val="0"/>
              </a:spcBef>
              <a:spcAft>
                <a:spcPts val="800"/>
              </a:spcAft>
              <a:buClr>
                <a:srgbClr val="56A0D2"/>
              </a:buClr>
              <a:buSzPct val="85000"/>
              <a:buFont typeface="Arial" panose="020B0604020202020204" pitchFamily="34" charset="0"/>
              <a:buChar char="•"/>
            </a:pPr>
            <a:r>
              <a:rPr lang="en-US" sz="2000" dirty="0" smtClean="0">
                <a:solidFill>
                  <a:srgbClr val="072543"/>
                </a:solidFill>
                <a:cs typeface="Arial" panose="020B0604020202020204" pitchFamily="34" charset="0"/>
              </a:rPr>
              <a:t>Other people familiar with the child</a:t>
            </a:r>
          </a:p>
        </p:txBody>
      </p:sp>
      <p:sp>
        <p:nvSpPr>
          <p:cNvPr id="11" name="Rounded Rectangle 10"/>
          <p:cNvSpPr/>
          <p:nvPr>
            <p:custDataLst>
              <p:tags r:id="rId5"/>
            </p:custDataLst>
          </p:nvPr>
        </p:nvSpPr>
        <p:spPr>
          <a:xfrm>
            <a:off x="1294280" y="4953000"/>
            <a:ext cx="6555441" cy="838200"/>
          </a:xfrm>
          <a:prstGeom prst="roundRect">
            <a:avLst/>
          </a:prstGeom>
          <a:solidFill>
            <a:schemeClr val="tx2">
              <a:lumMod val="60000"/>
              <a:lumOff val="40000"/>
            </a:schemeClr>
          </a:solidFill>
          <a:ln w="25400" cap="flat" cmpd="sng" algn="ctr">
            <a:solidFill>
              <a:schemeClr val="accent1">
                <a:shade val="50000"/>
              </a:schemeClr>
            </a:solidFill>
            <a:prstDash val="solid"/>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The COS process produces a </a:t>
            </a:r>
            <a:r>
              <a:rPr lang="en-US" sz="2000" b="1" u="sng" dirty="0" smtClean="0">
                <a:solidFill>
                  <a:schemeClr val="bg1"/>
                </a:solidFill>
              </a:rPr>
              <a:t>synthesis of information</a:t>
            </a:r>
            <a:r>
              <a:rPr lang="en-US" sz="2000" b="1" dirty="0" smtClean="0">
                <a:solidFill>
                  <a:schemeClr val="bg1"/>
                </a:solidFill>
              </a:rPr>
              <a:t>.</a:t>
            </a:r>
          </a:p>
          <a:p>
            <a:pPr algn="ctr"/>
            <a:r>
              <a:rPr lang="en-US" sz="2000" b="1" dirty="0" smtClean="0">
                <a:solidFill>
                  <a:schemeClr val="bg1"/>
                </a:solidFill>
              </a:rPr>
              <a:t>It is </a:t>
            </a:r>
            <a:r>
              <a:rPr lang="en-US" sz="2000" b="1" u="sng" dirty="0" smtClean="0">
                <a:solidFill>
                  <a:schemeClr val="bg1"/>
                </a:solidFill>
              </a:rPr>
              <a:t>not</a:t>
            </a:r>
            <a:r>
              <a:rPr lang="en-US" sz="2000" b="1" dirty="0" smtClean="0">
                <a:solidFill>
                  <a:schemeClr val="bg1"/>
                </a:solidFill>
              </a:rPr>
              <a:t> an assessment.</a:t>
            </a:r>
            <a:endParaRPr lang="en-US" sz="2000" b="1" dirty="0">
              <a:solidFill>
                <a:schemeClr val="bg1"/>
              </a:solidFill>
            </a:endParaRPr>
          </a:p>
        </p:txBody>
      </p:sp>
    </p:spTree>
    <p:custDataLst>
      <p:tags r:id="rId1"/>
    </p:custDataLst>
    <p:extLst>
      <p:ext uri="{BB962C8B-B14F-4D97-AF65-F5344CB8AC3E}">
        <p14:creationId xmlns:p14="http://schemas.microsoft.com/office/powerpoint/2010/main" val="228534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custDataLst>
              <p:tags r:id="rId2"/>
            </p:custDataLst>
          </p:nvPr>
        </p:nvSpPr>
        <p:spPr>
          <a:xfrm>
            <a:off x="304800" y="182880"/>
            <a:ext cx="8839200" cy="655320"/>
          </a:xfrm>
        </p:spPr>
        <p:txBody>
          <a:bodyPr anchor="t" anchorCtr="0">
            <a:normAutofit fontScale="90000"/>
          </a:bodyPr>
          <a:lstStyle/>
          <a:p>
            <a:pPr algn="l"/>
            <a:r>
              <a:rPr lang="en-US" sz="3600" dirty="0" smtClean="0">
                <a:solidFill>
                  <a:srgbClr val="072543"/>
                </a:solidFill>
                <a:latin typeface="Century Gothic" panose="020B0502020202020204" pitchFamily="34" charset="0"/>
              </a:rPr>
              <a:t>Team-Based Discussions &amp; Decision-Making</a:t>
            </a:r>
            <a:endParaRPr lang="en-US" sz="3600" dirty="0">
              <a:solidFill>
                <a:srgbClr val="072543"/>
              </a:solidFill>
              <a:latin typeface="Century Gothic" panose="020B0502020202020204" pitchFamily="34" charset="0"/>
            </a:endParaRPr>
          </a:p>
        </p:txBody>
      </p:sp>
      <p:sp>
        <p:nvSpPr>
          <p:cNvPr id="452627" name="Rectangle 19"/>
          <p:cNvSpPr>
            <a:spLocks noGrp="1" noChangeArrowheads="1"/>
          </p:cNvSpPr>
          <p:nvPr>
            <p:ph idx="1"/>
            <p:custDataLst>
              <p:tags r:id="rId3"/>
            </p:custDataLst>
          </p:nvPr>
        </p:nvSpPr>
        <p:spPr>
          <a:xfrm>
            <a:off x="3810000" y="1676400"/>
            <a:ext cx="5181600" cy="3200400"/>
          </a:xfrm>
        </p:spPr>
        <p:txBody>
          <a:bodyPr>
            <a:noAutofit/>
          </a:bodyPr>
          <a:lstStyle/>
          <a:p>
            <a:pPr marL="11112" indent="0">
              <a:spcBef>
                <a:spcPts val="0"/>
              </a:spcBef>
              <a:spcAft>
                <a:spcPts val="600"/>
              </a:spcAft>
              <a:buClr>
                <a:srgbClr val="56A0D2"/>
              </a:buClr>
              <a:buSzPct val="80000"/>
              <a:buNone/>
            </a:pPr>
            <a:r>
              <a:rPr lang="en-US" sz="2600" dirty="0" smtClean="0">
                <a:solidFill>
                  <a:srgbClr val="072543"/>
                </a:solidFill>
              </a:rPr>
              <a:t>A team of people knowledgeable about the child:</a:t>
            </a:r>
          </a:p>
          <a:p>
            <a:pPr marL="754062" lvl="1" indent="-342900">
              <a:spcBef>
                <a:spcPts val="0"/>
              </a:spcBef>
              <a:spcAft>
                <a:spcPts val="600"/>
              </a:spcAft>
              <a:buClr>
                <a:srgbClr val="56A0D2"/>
              </a:buClr>
              <a:buSzPct val="80000"/>
              <a:buFont typeface="Wingdings" panose="05000000000000000000" pitchFamily="2" charset="2"/>
              <a:buChar char="§"/>
            </a:pPr>
            <a:r>
              <a:rPr lang="en-US" sz="2400" dirty="0" smtClean="0">
                <a:solidFill>
                  <a:srgbClr val="072543"/>
                </a:solidFill>
              </a:rPr>
              <a:t>Parents</a:t>
            </a:r>
          </a:p>
          <a:p>
            <a:pPr marL="754062" lvl="1" indent="-342900">
              <a:spcBef>
                <a:spcPts val="0"/>
              </a:spcBef>
              <a:spcAft>
                <a:spcPts val="600"/>
              </a:spcAft>
              <a:buClr>
                <a:srgbClr val="56A0D2"/>
              </a:buClr>
              <a:buSzPct val="80000"/>
              <a:buFont typeface="Wingdings" panose="05000000000000000000" pitchFamily="2" charset="2"/>
              <a:buChar char="§"/>
            </a:pPr>
            <a:r>
              <a:rPr lang="en-US" sz="2400" dirty="0" smtClean="0">
                <a:solidFill>
                  <a:srgbClr val="072543"/>
                </a:solidFill>
              </a:rPr>
              <a:t>Teachers</a:t>
            </a:r>
          </a:p>
          <a:p>
            <a:pPr marL="754062" lvl="1" indent="-342900">
              <a:spcBef>
                <a:spcPts val="0"/>
              </a:spcBef>
              <a:spcAft>
                <a:spcPts val="600"/>
              </a:spcAft>
              <a:buClr>
                <a:srgbClr val="56A0D2"/>
              </a:buClr>
              <a:buSzPct val="80000"/>
              <a:buFont typeface="Wingdings" panose="05000000000000000000" pitchFamily="2" charset="2"/>
              <a:buChar char="§"/>
            </a:pPr>
            <a:r>
              <a:rPr lang="en-US" sz="2400" dirty="0" smtClean="0">
                <a:solidFill>
                  <a:srgbClr val="072543"/>
                </a:solidFill>
              </a:rPr>
              <a:t>Child care providers</a:t>
            </a:r>
          </a:p>
          <a:p>
            <a:pPr marL="754062" lvl="1" indent="-342900">
              <a:spcBef>
                <a:spcPts val="0"/>
              </a:spcBef>
              <a:spcAft>
                <a:spcPts val="600"/>
              </a:spcAft>
              <a:buClr>
                <a:srgbClr val="56A0D2"/>
              </a:buClr>
              <a:buSzPct val="80000"/>
              <a:buFont typeface="Wingdings" panose="05000000000000000000" pitchFamily="2" charset="2"/>
              <a:buChar char="§"/>
            </a:pPr>
            <a:r>
              <a:rPr lang="en-US" sz="2400" dirty="0" smtClean="0">
                <a:solidFill>
                  <a:srgbClr val="072543"/>
                </a:solidFill>
              </a:rPr>
              <a:t>Service providers</a:t>
            </a:r>
          </a:p>
          <a:p>
            <a:pPr marL="754062" lvl="1" indent="-342900">
              <a:spcBef>
                <a:spcPts val="0"/>
              </a:spcBef>
              <a:spcAft>
                <a:spcPts val="2400"/>
              </a:spcAft>
              <a:buClr>
                <a:srgbClr val="56A0D2"/>
              </a:buClr>
              <a:buSzPct val="80000"/>
              <a:buFont typeface="Wingdings" panose="05000000000000000000" pitchFamily="2" charset="2"/>
              <a:buChar char="§"/>
            </a:pPr>
            <a:r>
              <a:rPr lang="en-US" sz="2400" dirty="0" smtClean="0">
                <a:solidFill>
                  <a:srgbClr val="072543"/>
                </a:solidFill>
              </a:rPr>
              <a:t>Service coordinators</a:t>
            </a:r>
            <a:endParaRPr lang="en-US" sz="2400" dirty="0">
              <a:solidFill>
                <a:srgbClr val="072543"/>
              </a:solidFill>
            </a:endParaRPr>
          </a:p>
        </p:txBody>
      </p:sp>
      <p:sp>
        <p:nvSpPr>
          <p:cNvPr id="2" name="Rectangle 1"/>
          <p:cNvSpPr/>
          <p:nvPr>
            <p:custDataLst>
              <p:tags r:id="rId4"/>
            </p:custDataLst>
          </p:nvPr>
        </p:nvSpPr>
        <p:spPr>
          <a:xfrm>
            <a:off x="414844" y="5051551"/>
            <a:ext cx="8500556" cy="892552"/>
          </a:xfrm>
          <a:prstGeom prst="rect">
            <a:avLst/>
          </a:prstGeom>
        </p:spPr>
        <p:txBody>
          <a:bodyPr wrap="square">
            <a:spAutoFit/>
          </a:bodyPr>
          <a:lstStyle/>
          <a:p>
            <a:r>
              <a:rPr lang="en-US" sz="2600" dirty="0" smtClean="0">
                <a:solidFill>
                  <a:srgbClr val="072543"/>
                </a:solidFill>
              </a:rPr>
              <a:t>Discussing the child’s </a:t>
            </a:r>
            <a:r>
              <a:rPr lang="en-US" sz="2600" dirty="0">
                <a:solidFill>
                  <a:srgbClr val="072543"/>
                </a:solidFill>
              </a:rPr>
              <a:t>functioning across variety of settings and situations</a:t>
            </a:r>
            <a:endParaRPr lang="en-US" sz="2600" dirty="0"/>
          </a:p>
        </p:txBody>
      </p:sp>
      <p:pic>
        <p:nvPicPr>
          <p:cNvPr id="3" name="Picture 2" descr="Image of two women engaged in conversation with a man whose back is to the camera." title="Two women and a man talking"/>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0" y="1828800"/>
            <a:ext cx="3200400" cy="2133600"/>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49555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custDataLst>
              <p:tags r:id="rId2"/>
            </p:custDataLst>
          </p:nvPr>
        </p:nvSpPr>
        <p:spPr>
          <a:xfrm>
            <a:off x="304800" y="182880"/>
            <a:ext cx="8839200" cy="655320"/>
          </a:xfrm>
        </p:spPr>
        <p:txBody>
          <a:bodyPr anchor="t" anchorCtr="0">
            <a:normAutofit/>
          </a:bodyPr>
          <a:lstStyle/>
          <a:p>
            <a:pPr algn="l"/>
            <a:r>
              <a:rPr lang="en-US" sz="3600" dirty="0" smtClean="0">
                <a:solidFill>
                  <a:srgbClr val="072543"/>
                </a:solidFill>
                <a:latin typeface="Century Gothic" panose="020B0502020202020204" pitchFamily="34" charset="0"/>
              </a:rPr>
              <a:t>7-Point Rating</a:t>
            </a:r>
            <a:endParaRPr lang="en-US" sz="3600" dirty="0">
              <a:solidFill>
                <a:srgbClr val="072543"/>
              </a:solidFill>
              <a:latin typeface="Century Gothic" panose="020B0502020202020204" pitchFamily="34" charset="0"/>
            </a:endParaRPr>
          </a:p>
        </p:txBody>
      </p:sp>
      <p:sp>
        <p:nvSpPr>
          <p:cNvPr id="7" name="Rectangle 19"/>
          <p:cNvSpPr>
            <a:spLocks noGrp="1" noChangeArrowheads="1"/>
          </p:cNvSpPr>
          <p:nvPr>
            <p:ph idx="1"/>
            <p:custDataLst>
              <p:tags r:id="rId3"/>
            </p:custDataLst>
          </p:nvPr>
        </p:nvSpPr>
        <p:spPr>
          <a:xfrm>
            <a:off x="304800" y="1600200"/>
            <a:ext cx="4876800" cy="4267200"/>
          </a:xfrm>
        </p:spPr>
        <p:txBody>
          <a:bodyPr>
            <a:noAutofit/>
          </a:bodyPr>
          <a:lstStyle/>
          <a:p>
            <a:pPr marL="228600" indent="-217488">
              <a:spcBef>
                <a:spcPts val="0"/>
              </a:spcBef>
              <a:spcAft>
                <a:spcPts val="2400"/>
              </a:spcAft>
              <a:buClr>
                <a:srgbClr val="56A0D2"/>
              </a:buClr>
              <a:buSzPct val="80000"/>
            </a:pPr>
            <a:r>
              <a:rPr lang="en-US" sz="2600" dirty="0" smtClean="0">
                <a:solidFill>
                  <a:srgbClr val="072543"/>
                </a:solidFill>
              </a:rPr>
              <a:t>The COS process results in a rating for each of the three child outcomes.</a:t>
            </a:r>
          </a:p>
          <a:p>
            <a:pPr marL="228600" indent="-217488">
              <a:spcBef>
                <a:spcPts val="0"/>
              </a:spcBef>
              <a:spcAft>
                <a:spcPts val="2400"/>
              </a:spcAft>
              <a:buClr>
                <a:srgbClr val="56A0D2"/>
              </a:buClr>
              <a:buSzPct val="80000"/>
            </a:pPr>
            <a:r>
              <a:rPr lang="en-US" sz="2600" dirty="0" smtClean="0">
                <a:solidFill>
                  <a:srgbClr val="072543"/>
                </a:solidFill>
              </a:rPr>
              <a:t>The rating is based on child’s functioning across settings and situations.</a:t>
            </a:r>
          </a:p>
          <a:p>
            <a:pPr marL="228600" indent="-217488">
              <a:spcBef>
                <a:spcPts val="0"/>
              </a:spcBef>
              <a:spcAft>
                <a:spcPts val="2400"/>
              </a:spcAft>
              <a:buClr>
                <a:srgbClr val="56A0D2"/>
              </a:buClr>
              <a:buSzPct val="80000"/>
            </a:pPr>
            <a:r>
              <a:rPr lang="en-US" sz="2600" dirty="0" smtClean="0">
                <a:solidFill>
                  <a:srgbClr val="072543"/>
                </a:solidFill>
              </a:rPr>
              <a:t>A child’s functioning is compared with what is expected for the child’s age.</a:t>
            </a:r>
            <a:endParaRPr lang="en-US" altLang="en-US" sz="2600" dirty="0">
              <a:solidFill>
                <a:srgbClr val="072543"/>
              </a:solidFill>
            </a:endParaRPr>
          </a:p>
        </p:txBody>
      </p:sp>
      <p:pic>
        <p:nvPicPr>
          <p:cNvPr id="2" name="Picture 1" descr="Image of a young blonde special needs boy who is elated. He is wearing red overalls. " title="A young special needs bo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1905000"/>
            <a:ext cx="36576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24043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noAutofit/>
          </a:bodyPr>
          <a:lstStyle/>
          <a:p>
            <a:pPr algn="l"/>
            <a:r>
              <a:rPr lang="en-US" sz="3600" dirty="0" smtClean="0">
                <a:solidFill>
                  <a:srgbClr val="072543"/>
                </a:solidFill>
                <a:latin typeface="Century Gothic" panose="020B0502020202020204" pitchFamily="34" charset="0"/>
              </a:rPr>
              <a:t>When to Complete the COS Process</a:t>
            </a:r>
            <a:endParaRPr lang="en-US" sz="3600" dirty="0">
              <a:solidFill>
                <a:srgbClr val="072543"/>
              </a:solidFill>
              <a:latin typeface="Century Gothic" panose="020B0502020202020204" pitchFamily="34" charset="0"/>
            </a:endParaRPr>
          </a:p>
        </p:txBody>
      </p:sp>
      <p:sp>
        <p:nvSpPr>
          <p:cNvPr id="5" name="TextBox 4"/>
          <p:cNvSpPr txBox="1"/>
          <p:nvPr>
            <p:custDataLst>
              <p:tags r:id="rId3"/>
            </p:custDataLst>
          </p:nvPr>
        </p:nvSpPr>
        <p:spPr>
          <a:xfrm>
            <a:off x="571639" y="5486400"/>
            <a:ext cx="8115161" cy="1040285"/>
          </a:xfrm>
          <a:prstGeom prst="rect">
            <a:avLst/>
          </a:prstGeom>
          <a:noFill/>
        </p:spPr>
        <p:txBody>
          <a:bodyPr wrap="square" rtlCol="0">
            <a:spAutoFit/>
          </a:bodyPr>
          <a:lstStyle/>
          <a:p>
            <a:pPr>
              <a:lnSpc>
                <a:spcPct val="110000"/>
              </a:lnSpc>
            </a:pPr>
            <a:r>
              <a:rPr lang="en-US" sz="2400" dirty="0">
                <a:solidFill>
                  <a:srgbClr val="072543"/>
                </a:solidFill>
              </a:rPr>
              <a:t>The COS process is to be completed in </a:t>
            </a:r>
            <a:r>
              <a:rPr lang="en-US" sz="2400" dirty="0" smtClean="0">
                <a:solidFill>
                  <a:srgbClr val="072543"/>
                </a:solidFill>
              </a:rPr>
              <a:t>the </a:t>
            </a:r>
            <a:r>
              <a:rPr lang="en-US" sz="2800" b="1" dirty="0" smtClean="0">
                <a:solidFill>
                  <a:srgbClr val="072543"/>
                </a:solidFill>
                <a:uFill>
                  <a:solidFill>
                    <a:srgbClr val="F12F37"/>
                  </a:solidFill>
                </a:uFill>
              </a:rPr>
              <a:t>present</a:t>
            </a:r>
            <a:r>
              <a:rPr lang="en-US" sz="2800" dirty="0" smtClean="0">
                <a:solidFill>
                  <a:srgbClr val="072543"/>
                </a:solidFill>
              </a:rPr>
              <a:t> </a:t>
            </a:r>
            <a:r>
              <a:rPr lang="en-US" sz="2400" dirty="0" smtClean="0">
                <a:solidFill>
                  <a:srgbClr val="072543"/>
                </a:solidFill>
              </a:rPr>
              <a:t>time to </a:t>
            </a:r>
            <a:r>
              <a:rPr lang="en-US" sz="2400" dirty="0">
                <a:solidFill>
                  <a:srgbClr val="072543"/>
                </a:solidFill>
              </a:rPr>
              <a:t>reflect the child’s</a:t>
            </a:r>
            <a:r>
              <a:rPr lang="en-US" sz="2800" dirty="0">
                <a:solidFill>
                  <a:srgbClr val="072543"/>
                </a:solidFill>
              </a:rPr>
              <a:t> </a:t>
            </a:r>
            <a:r>
              <a:rPr lang="en-US" sz="2800" b="1" dirty="0">
                <a:solidFill>
                  <a:srgbClr val="072543"/>
                </a:solidFill>
                <a:uFill>
                  <a:solidFill>
                    <a:srgbClr val="3FB547"/>
                  </a:solidFill>
                </a:uFill>
              </a:rPr>
              <a:t>current</a:t>
            </a:r>
            <a:r>
              <a:rPr lang="en-US" sz="2800" dirty="0">
                <a:solidFill>
                  <a:srgbClr val="072543"/>
                </a:solidFill>
              </a:rPr>
              <a:t> </a:t>
            </a:r>
            <a:r>
              <a:rPr lang="en-US" sz="2800" b="1" dirty="0">
                <a:solidFill>
                  <a:srgbClr val="072543"/>
                </a:solidFill>
              </a:rPr>
              <a:t>functioning</a:t>
            </a:r>
            <a:r>
              <a:rPr lang="en-US" sz="2400" dirty="0">
                <a:solidFill>
                  <a:srgbClr val="072543"/>
                </a:solidFill>
              </a:rPr>
              <a:t>. </a:t>
            </a:r>
          </a:p>
        </p:txBody>
      </p:sp>
      <p:grpSp>
        <p:nvGrpSpPr>
          <p:cNvPr id="23" name="Group 22"/>
          <p:cNvGrpSpPr/>
          <p:nvPr>
            <p:custDataLst>
              <p:tags r:id="rId4"/>
            </p:custDataLst>
          </p:nvPr>
        </p:nvGrpSpPr>
        <p:grpSpPr>
          <a:xfrm>
            <a:off x="1577207" y="1283024"/>
            <a:ext cx="5718812" cy="3874670"/>
            <a:chOff x="1691638" y="1605577"/>
            <a:chExt cx="5718812" cy="3874670"/>
          </a:xfrm>
        </p:grpSpPr>
        <p:sp>
          <p:nvSpPr>
            <p:cNvPr id="28" name="Freeform 27"/>
            <p:cNvSpPr/>
            <p:nvPr>
              <p:custDataLst>
                <p:tags r:id="rId8"/>
              </p:custDataLst>
            </p:nvPr>
          </p:nvSpPr>
          <p:spPr>
            <a:xfrm>
              <a:off x="5667724" y="2913354"/>
              <a:ext cx="1737360" cy="2544759"/>
            </a:xfrm>
            <a:custGeom>
              <a:avLst/>
              <a:gdLst>
                <a:gd name="connsiteX0" fmla="*/ 188024 w 1790700"/>
                <a:gd name="connsiteY0" fmla="*/ 0 h 2235200"/>
                <a:gd name="connsiteX1" fmla="*/ 1602677 w 1790700"/>
                <a:gd name="connsiteY1" fmla="*/ 0 h 2235200"/>
                <a:gd name="connsiteX2" fmla="*/ 1790701 w 1790700"/>
                <a:gd name="connsiteY2" fmla="*/ 188024 h 2235200"/>
                <a:gd name="connsiteX3" fmla="*/ 1790700 w 1790700"/>
                <a:gd name="connsiteY3" fmla="*/ 2235200 h 2235200"/>
                <a:gd name="connsiteX4" fmla="*/ 1790700 w 1790700"/>
                <a:gd name="connsiteY4" fmla="*/ 2235200 h 2235200"/>
                <a:gd name="connsiteX5" fmla="*/ 0 w 1790700"/>
                <a:gd name="connsiteY5" fmla="*/ 2235200 h 2235200"/>
                <a:gd name="connsiteX6" fmla="*/ 0 w 1790700"/>
                <a:gd name="connsiteY6" fmla="*/ 2235200 h 2235200"/>
                <a:gd name="connsiteX7" fmla="*/ 0 w 1790700"/>
                <a:gd name="connsiteY7" fmla="*/ 188024 h 2235200"/>
                <a:gd name="connsiteX8" fmla="*/ 188024 w 1790700"/>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0700" h="2235200">
                  <a:moveTo>
                    <a:pt x="1602676" y="2235200"/>
                  </a:moveTo>
                  <a:lnTo>
                    <a:pt x="188023" y="2235200"/>
                  </a:lnTo>
                  <a:cubicBezTo>
                    <a:pt x="84180" y="2235200"/>
                    <a:pt x="0" y="2151019"/>
                    <a:pt x="0" y="2047176"/>
                  </a:cubicBezTo>
                  <a:cubicBezTo>
                    <a:pt x="0" y="1364784"/>
                    <a:pt x="0" y="682392"/>
                    <a:pt x="0" y="0"/>
                  </a:cubicBezTo>
                  <a:lnTo>
                    <a:pt x="0" y="0"/>
                  </a:lnTo>
                  <a:lnTo>
                    <a:pt x="1790700" y="0"/>
                  </a:lnTo>
                  <a:lnTo>
                    <a:pt x="1790700" y="0"/>
                  </a:lnTo>
                  <a:lnTo>
                    <a:pt x="1790700" y="2047176"/>
                  </a:lnTo>
                  <a:cubicBezTo>
                    <a:pt x="1790700" y="2151019"/>
                    <a:pt x="1706519" y="2235200"/>
                    <a:pt x="1602676" y="2235200"/>
                  </a:cubicBezTo>
                  <a:close/>
                </a:path>
              </a:pathLst>
            </a:custGeom>
            <a:solidFill>
              <a:srgbClr val="FEEDB0"/>
            </a:solidFill>
            <a:effectLst>
              <a:outerShdw blurRad="63500" sx="102000" sy="102000" algn="ctr" rotWithShape="0">
                <a:prstClr val="black">
                  <a:alpha val="40000"/>
                </a:prstClr>
              </a:outerShdw>
            </a:effectLst>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 tIns="45720" rIns="27432" bIns="45720" numCol="1" spcCol="1270" anchor="ctr" anchorCtr="1">
              <a:noAutofit/>
            </a:bodyPr>
            <a:lstStyle/>
            <a:p>
              <a:pPr algn="ctr" defTabSz="1733550">
                <a:lnSpc>
                  <a:spcPct val="90000"/>
                </a:lnSpc>
                <a:spcBef>
                  <a:spcPct val="0"/>
                </a:spcBef>
                <a:spcAft>
                  <a:spcPct val="35000"/>
                </a:spcAft>
              </a:pPr>
              <a:r>
                <a:rPr lang="en-US" sz="3600" dirty="0">
                  <a:solidFill>
                    <a:schemeClr val="tx1"/>
                  </a:solidFill>
                </a:rPr>
                <a:t>Exit from Program</a:t>
              </a:r>
            </a:p>
          </p:txBody>
        </p:sp>
        <p:sp>
          <p:nvSpPr>
            <p:cNvPr id="25" name="Freeform 24"/>
            <p:cNvSpPr/>
            <p:nvPr>
              <p:custDataLst>
                <p:tags r:id="rId9"/>
              </p:custDataLst>
            </p:nvPr>
          </p:nvSpPr>
          <p:spPr>
            <a:xfrm>
              <a:off x="1691638" y="2913354"/>
              <a:ext cx="1737360" cy="2544759"/>
            </a:xfrm>
            <a:custGeom>
              <a:avLst/>
              <a:gdLst>
                <a:gd name="connsiteX0" fmla="*/ 188024 w 1790700"/>
                <a:gd name="connsiteY0" fmla="*/ 0 h 2235200"/>
                <a:gd name="connsiteX1" fmla="*/ 1602677 w 1790700"/>
                <a:gd name="connsiteY1" fmla="*/ 0 h 2235200"/>
                <a:gd name="connsiteX2" fmla="*/ 1790701 w 1790700"/>
                <a:gd name="connsiteY2" fmla="*/ 188024 h 2235200"/>
                <a:gd name="connsiteX3" fmla="*/ 1790700 w 1790700"/>
                <a:gd name="connsiteY3" fmla="*/ 2235200 h 2235200"/>
                <a:gd name="connsiteX4" fmla="*/ 1790700 w 1790700"/>
                <a:gd name="connsiteY4" fmla="*/ 2235200 h 2235200"/>
                <a:gd name="connsiteX5" fmla="*/ 0 w 1790700"/>
                <a:gd name="connsiteY5" fmla="*/ 2235200 h 2235200"/>
                <a:gd name="connsiteX6" fmla="*/ 0 w 1790700"/>
                <a:gd name="connsiteY6" fmla="*/ 2235200 h 2235200"/>
                <a:gd name="connsiteX7" fmla="*/ 0 w 1790700"/>
                <a:gd name="connsiteY7" fmla="*/ 188024 h 2235200"/>
                <a:gd name="connsiteX8" fmla="*/ 188024 w 1790700"/>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0700" h="2235200">
                  <a:moveTo>
                    <a:pt x="1602676" y="2235200"/>
                  </a:moveTo>
                  <a:lnTo>
                    <a:pt x="188023" y="2235200"/>
                  </a:lnTo>
                  <a:cubicBezTo>
                    <a:pt x="84180" y="2235200"/>
                    <a:pt x="0" y="2151019"/>
                    <a:pt x="0" y="2047176"/>
                  </a:cubicBezTo>
                  <a:cubicBezTo>
                    <a:pt x="0" y="1364784"/>
                    <a:pt x="0" y="682392"/>
                    <a:pt x="0" y="0"/>
                  </a:cubicBezTo>
                  <a:lnTo>
                    <a:pt x="0" y="0"/>
                  </a:lnTo>
                  <a:lnTo>
                    <a:pt x="1790700" y="0"/>
                  </a:lnTo>
                  <a:lnTo>
                    <a:pt x="1790700" y="0"/>
                  </a:lnTo>
                  <a:lnTo>
                    <a:pt x="1790700" y="2047176"/>
                  </a:lnTo>
                  <a:cubicBezTo>
                    <a:pt x="1790700" y="2151019"/>
                    <a:pt x="1706519" y="2235200"/>
                    <a:pt x="1602676" y="2235200"/>
                  </a:cubicBezTo>
                  <a:close/>
                </a:path>
              </a:pathLst>
            </a:custGeom>
            <a:solidFill>
              <a:srgbClr val="FEEDB0"/>
            </a:solidFill>
            <a:effectLst>
              <a:outerShdw blurRad="63500" sx="102000" sy="102000" algn="ctr" rotWithShape="0">
                <a:prstClr val="black">
                  <a:alpha val="40000"/>
                </a:prstClr>
              </a:outerShdw>
            </a:effectLst>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1">
              <a:noAutofit/>
            </a:bodyPr>
            <a:lstStyle/>
            <a:p>
              <a:pPr algn="ctr" defTabSz="1733550">
                <a:lnSpc>
                  <a:spcPct val="90000"/>
                </a:lnSpc>
                <a:spcBef>
                  <a:spcPct val="0"/>
                </a:spcBef>
                <a:spcAft>
                  <a:spcPct val="35000"/>
                </a:spcAft>
              </a:pPr>
              <a:r>
                <a:rPr lang="en-US" sz="3600" dirty="0" smtClean="0">
                  <a:solidFill>
                    <a:schemeClr val="tx1"/>
                  </a:solidFill>
                </a:rPr>
                <a:t>Entry to Program</a:t>
              </a:r>
              <a:endParaRPr lang="en-US" sz="3600" dirty="0">
                <a:solidFill>
                  <a:schemeClr val="tx1"/>
                </a:solidFill>
              </a:endParaRPr>
            </a:p>
          </p:txBody>
        </p:sp>
        <p:sp>
          <p:nvSpPr>
            <p:cNvPr id="15" name="Freeform 14"/>
            <p:cNvSpPr/>
            <p:nvPr>
              <p:custDataLst>
                <p:tags r:id="rId10"/>
              </p:custDataLst>
            </p:nvPr>
          </p:nvSpPr>
          <p:spPr>
            <a:xfrm>
              <a:off x="3703319" y="2935488"/>
              <a:ext cx="1737360" cy="2544759"/>
            </a:xfrm>
            <a:custGeom>
              <a:avLst/>
              <a:gdLst>
                <a:gd name="connsiteX0" fmla="*/ 188024 w 1790700"/>
                <a:gd name="connsiteY0" fmla="*/ 0 h 2235200"/>
                <a:gd name="connsiteX1" fmla="*/ 1602677 w 1790700"/>
                <a:gd name="connsiteY1" fmla="*/ 0 h 2235200"/>
                <a:gd name="connsiteX2" fmla="*/ 1790701 w 1790700"/>
                <a:gd name="connsiteY2" fmla="*/ 188024 h 2235200"/>
                <a:gd name="connsiteX3" fmla="*/ 1790700 w 1790700"/>
                <a:gd name="connsiteY3" fmla="*/ 2235200 h 2235200"/>
                <a:gd name="connsiteX4" fmla="*/ 1790700 w 1790700"/>
                <a:gd name="connsiteY4" fmla="*/ 2235200 h 2235200"/>
                <a:gd name="connsiteX5" fmla="*/ 0 w 1790700"/>
                <a:gd name="connsiteY5" fmla="*/ 2235200 h 2235200"/>
                <a:gd name="connsiteX6" fmla="*/ 0 w 1790700"/>
                <a:gd name="connsiteY6" fmla="*/ 2235200 h 2235200"/>
                <a:gd name="connsiteX7" fmla="*/ 0 w 1790700"/>
                <a:gd name="connsiteY7" fmla="*/ 188024 h 2235200"/>
                <a:gd name="connsiteX8" fmla="*/ 188024 w 1790700"/>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0700" h="2235200">
                  <a:moveTo>
                    <a:pt x="1602676" y="2235200"/>
                  </a:moveTo>
                  <a:lnTo>
                    <a:pt x="188023" y="2235200"/>
                  </a:lnTo>
                  <a:cubicBezTo>
                    <a:pt x="84180" y="2235200"/>
                    <a:pt x="0" y="2151019"/>
                    <a:pt x="0" y="2047176"/>
                  </a:cubicBezTo>
                  <a:cubicBezTo>
                    <a:pt x="0" y="1364784"/>
                    <a:pt x="0" y="682392"/>
                    <a:pt x="0" y="0"/>
                  </a:cubicBezTo>
                  <a:lnTo>
                    <a:pt x="0" y="0"/>
                  </a:lnTo>
                  <a:lnTo>
                    <a:pt x="1790700" y="0"/>
                  </a:lnTo>
                  <a:lnTo>
                    <a:pt x="1790700" y="0"/>
                  </a:lnTo>
                  <a:lnTo>
                    <a:pt x="1790700" y="2047176"/>
                  </a:lnTo>
                  <a:cubicBezTo>
                    <a:pt x="1790700" y="2151019"/>
                    <a:pt x="1706519" y="2235200"/>
                    <a:pt x="1602676" y="2235200"/>
                  </a:cubicBezTo>
                  <a:close/>
                </a:path>
              </a:pathLst>
            </a:custGeom>
            <a:solidFill>
              <a:srgbClr val="C2E49C"/>
            </a:solidFill>
            <a:effectLst>
              <a:outerShdw blurRad="63500" sx="102000" sy="102000" algn="ctr" rotWithShape="0">
                <a:prstClr val="black">
                  <a:alpha val="40000"/>
                </a:prstClr>
              </a:outerShdw>
            </a:effectLst>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1">
              <a:noAutofit/>
            </a:bodyPr>
            <a:lstStyle/>
            <a:p>
              <a:pPr lvl="0" algn="ctr" defTabSz="1733550">
                <a:lnSpc>
                  <a:spcPct val="90000"/>
                </a:lnSpc>
                <a:spcBef>
                  <a:spcPct val="0"/>
                </a:spcBef>
                <a:spcAft>
                  <a:spcPct val="35000"/>
                </a:spcAft>
              </a:pPr>
              <a:r>
                <a:rPr lang="en-US" sz="3600" kern="1200" dirty="0" smtClean="0">
                  <a:solidFill>
                    <a:schemeClr val="tx1"/>
                  </a:solidFill>
                </a:rPr>
                <a:t>Interim</a:t>
              </a:r>
              <a:endParaRPr lang="en-US" sz="3600" kern="1200" dirty="0">
                <a:solidFill>
                  <a:schemeClr val="tx1"/>
                </a:solidFill>
              </a:endParaRPr>
            </a:p>
          </p:txBody>
        </p:sp>
        <p:pic>
          <p:nvPicPr>
            <p:cNvPr id="1032" name="Picture 8" descr="http://ectacenter.org/%7Eimages/childphotos/1x1/09.png" title="Two young boys on a bicycle"/>
            <p:cNvPicPr>
              <a:picLocks noChangeAspect="1" noChangeArrowheads="1"/>
            </p:cNvPicPr>
            <p:nvPr/>
          </p:nvPicPr>
          <p:blipFill rotWithShape="1">
            <a:blip r:embed="rId13">
              <a:extLst>
                <a:ext uri="{28A0092B-C50C-407E-A947-70E740481C1C}">
                  <a14:useLocalDpi xmlns:a14="http://schemas.microsoft.com/office/drawing/2010/main" val="0"/>
                </a:ext>
              </a:extLst>
            </a:blip>
            <a:srcRect l="13464" t="17593" r="15425" b="12695"/>
            <a:stretch/>
          </p:blipFill>
          <p:spPr bwMode="auto">
            <a:xfrm>
              <a:off x="5673090" y="1617954"/>
              <a:ext cx="1737360" cy="1811046"/>
            </a:xfrm>
            <a:prstGeom prst="roundRect">
              <a:avLst/>
            </a:prstGeom>
            <a:ln w="381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0" name="Picture 19" descr="Image of a young African American girl with a forlorn look in a yellow shirt." title="Young African American girl"/>
            <p:cNvPicPr>
              <a:picLocks noChangeAspect="1"/>
            </p:cNvPicPr>
            <p:nvPr/>
          </p:nvPicPr>
          <p:blipFill rotWithShape="1">
            <a:blip r:embed="rId14">
              <a:extLst>
                <a:ext uri="{28A0092B-C50C-407E-A947-70E740481C1C}">
                  <a14:useLocalDpi xmlns:a14="http://schemas.microsoft.com/office/drawing/2010/main" val="0"/>
                </a:ext>
              </a:extLst>
            </a:blip>
            <a:srcRect l="7995" t="6734" r="5994" b="8615"/>
            <a:stretch/>
          </p:blipFill>
          <p:spPr>
            <a:xfrm>
              <a:off x="3703319" y="1605577"/>
              <a:ext cx="1737360" cy="1818167"/>
            </a:xfrm>
            <a:prstGeom prst="roundRect">
              <a:avLst/>
            </a:prstGeom>
            <a:ln w="38100">
              <a:solidFill>
                <a:schemeClr val="bg1"/>
              </a:solidFill>
            </a:ln>
            <a:effectLst>
              <a:outerShdw blurRad="63500" sx="102000" sy="102000" algn="ctr" rotWithShape="0">
                <a:prstClr val="black">
                  <a:alpha val="40000"/>
                </a:prstClr>
              </a:outerShdw>
            </a:effectLst>
          </p:spPr>
        </p:pic>
        <p:pic>
          <p:nvPicPr>
            <p:cNvPr id="22" name="Picture 21" descr="Young red headed toddler wearing a white cap sitting on the floor of a sectioned off play area. " title="A girl toddler sitting in a play area"/>
            <p:cNvPicPr>
              <a:picLocks noChangeAspect="1"/>
            </p:cNvPicPr>
            <p:nvPr/>
          </p:nvPicPr>
          <p:blipFill rotWithShape="1">
            <a:blip r:embed="rId15">
              <a:extLst>
                <a:ext uri="{28A0092B-C50C-407E-A947-70E740481C1C}">
                  <a14:useLocalDpi xmlns:a14="http://schemas.microsoft.com/office/drawing/2010/main" val="0"/>
                </a:ext>
              </a:extLst>
            </a:blip>
            <a:srcRect l="7995" t="6734" r="5994" b="8615"/>
            <a:stretch/>
          </p:blipFill>
          <p:spPr>
            <a:xfrm>
              <a:off x="1691638" y="1605578"/>
              <a:ext cx="1737360" cy="1818167"/>
            </a:xfrm>
            <a:prstGeom prst="roundRect">
              <a:avLst/>
            </a:prstGeom>
            <a:ln w="38100">
              <a:solidFill>
                <a:schemeClr val="bg1"/>
              </a:solidFill>
            </a:ln>
            <a:effectLst>
              <a:outerShdw blurRad="63500" sx="102000" sy="102000" algn="ctr" rotWithShape="0">
                <a:prstClr val="black">
                  <a:alpha val="40000"/>
                </a:prstClr>
              </a:outerShdw>
            </a:effectLst>
          </p:spPr>
        </p:pic>
      </p:grpSp>
      <p:sp>
        <p:nvSpPr>
          <p:cNvPr id="24" name="TextBox 23"/>
          <p:cNvSpPr txBox="1"/>
          <p:nvPr>
            <p:custDataLst>
              <p:tags r:id="rId5"/>
            </p:custDataLst>
          </p:nvPr>
        </p:nvSpPr>
        <p:spPr>
          <a:xfrm>
            <a:off x="1834971" y="4572002"/>
            <a:ext cx="1450694" cy="408623"/>
          </a:xfrm>
          <a:prstGeom prst="roundRect">
            <a:avLst/>
          </a:prstGeom>
          <a:solidFill>
            <a:srgbClr val="FFFFFF">
              <a:alpha val="67000"/>
            </a:srgbClr>
          </a:solidFill>
          <a:ln>
            <a:solidFill>
              <a:schemeClr val="tx1"/>
            </a:solidFill>
          </a:ln>
        </p:spPr>
        <p:txBody>
          <a:bodyPr wrap="square" rtlCol="0">
            <a:spAutoFit/>
          </a:bodyPr>
          <a:lstStyle/>
          <a:p>
            <a:pPr algn="ctr"/>
            <a:r>
              <a:rPr lang="en-US" dirty="0" smtClean="0">
                <a:solidFill>
                  <a:schemeClr val="accent6">
                    <a:lumMod val="50000"/>
                  </a:schemeClr>
                </a:solidFill>
                <a:latin typeface="Elephant" panose="02020904090505020303" pitchFamily="18" charset="0"/>
              </a:rPr>
              <a:t>Required</a:t>
            </a:r>
            <a:endParaRPr lang="en-US" dirty="0">
              <a:solidFill>
                <a:schemeClr val="accent6">
                  <a:lumMod val="50000"/>
                </a:schemeClr>
              </a:solidFill>
              <a:latin typeface="Elephant" panose="02020904090505020303" pitchFamily="18" charset="0"/>
            </a:endParaRPr>
          </a:p>
        </p:txBody>
      </p:sp>
      <p:sp>
        <p:nvSpPr>
          <p:cNvPr id="32" name="TextBox 31"/>
          <p:cNvSpPr txBox="1"/>
          <p:nvPr>
            <p:custDataLst>
              <p:tags r:id="rId6"/>
            </p:custDataLst>
          </p:nvPr>
        </p:nvSpPr>
        <p:spPr>
          <a:xfrm>
            <a:off x="5816422" y="4572001"/>
            <a:ext cx="1450694" cy="408623"/>
          </a:xfrm>
          <a:prstGeom prst="roundRect">
            <a:avLst/>
          </a:prstGeom>
          <a:solidFill>
            <a:srgbClr val="FFFFFF">
              <a:alpha val="67000"/>
            </a:srgbClr>
          </a:solidFill>
          <a:ln>
            <a:solidFill>
              <a:schemeClr val="tx1"/>
            </a:solidFill>
          </a:ln>
        </p:spPr>
        <p:txBody>
          <a:bodyPr wrap="square" rtlCol="0">
            <a:spAutoFit/>
          </a:bodyPr>
          <a:lstStyle/>
          <a:p>
            <a:pPr algn="ctr"/>
            <a:r>
              <a:rPr lang="en-US" dirty="0" smtClean="0">
                <a:solidFill>
                  <a:schemeClr val="accent6">
                    <a:lumMod val="50000"/>
                  </a:schemeClr>
                </a:solidFill>
                <a:latin typeface="Elephant" panose="02020904090505020303" pitchFamily="18" charset="0"/>
              </a:rPr>
              <a:t>Required</a:t>
            </a:r>
            <a:endParaRPr lang="en-US" dirty="0">
              <a:solidFill>
                <a:schemeClr val="accent6">
                  <a:lumMod val="50000"/>
                </a:schemeClr>
              </a:solidFill>
              <a:latin typeface="Elephant" panose="02020904090505020303" pitchFamily="18" charset="0"/>
            </a:endParaRPr>
          </a:p>
        </p:txBody>
      </p:sp>
      <p:sp>
        <p:nvSpPr>
          <p:cNvPr id="33" name="TextBox 32"/>
          <p:cNvSpPr txBox="1"/>
          <p:nvPr>
            <p:custDataLst>
              <p:tags r:id="rId7"/>
            </p:custDataLst>
          </p:nvPr>
        </p:nvSpPr>
        <p:spPr>
          <a:xfrm>
            <a:off x="3846652" y="4572000"/>
            <a:ext cx="1450694" cy="408623"/>
          </a:xfrm>
          <a:prstGeom prst="roundRect">
            <a:avLst/>
          </a:prstGeom>
          <a:solidFill>
            <a:srgbClr val="FFFFFF">
              <a:alpha val="67000"/>
            </a:srgbClr>
          </a:solidFill>
          <a:ln>
            <a:solidFill>
              <a:schemeClr val="tx1"/>
            </a:solidFill>
          </a:ln>
        </p:spPr>
        <p:txBody>
          <a:bodyPr wrap="square" rtlCol="0">
            <a:spAutoFit/>
          </a:bodyPr>
          <a:lstStyle/>
          <a:p>
            <a:pPr algn="ctr"/>
            <a:r>
              <a:rPr lang="en-US" dirty="0" smtClean="0">
                <a:solidFill>
                  <a:schemeClr val="accent3">
                    <a:lumMod val="50000"/>
                  </a:schemeClr>
                </a:solidFill>
                <a:latin typeface="Elephant" panose="02020904090505020303" pitchFamily="18" charset="0"/>
              </a:rPr>
              <a:t>Optional</a:t>
            </a:r>
            <a:endParaRPr lang="en-US" dirty="0">
              <a:solidFill>
                <a:schemeClr val="accent3">
                  <a:lumMod val="50000"/>
                </a:schemeClr>
              </a:solidFill>
              <a:latin typeface="Elephant" panose="02020904090505020303" pitchFamily="18" charset="0"/>
            </a:endParaRPr>
          </a:p>
        </p:txBody>
      </p:sp>
    </p:spTree>
    <p:custDataLst>
      <p:tags r:id="rId1"/>
    </p:custDataLst>
    <p:extLst>
      <p:ext uri="{BB962C8B-B14F-4D97-AF65-F5344CB8AC3E}">
        <p14:creationId xmlns:p14="http://schemas.microsoft.com/office/powerpoint/2010/main" val="12030401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ARTICULATE_SLIDE_COUNT" val="11"/>
  <p:tag name="MMPROD_UIDATA" val="&lt;database version=&quot;10.0&quot;&gt;&lt;object type=&quot;1&quot; unique_id=&quot;10001&quot;&gt;&lt;property id=&quot;20141&quot; value=&quot;Overview of the COS Proces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CTE Collaborate&quot;/&gt;&lt;property id=&quot;20192&quot; value=&quot;http://connect.johnshopkins.edu/ctecollaborate&quot;/&gt;&lt;property id=&quot;20193&quot; value=&quot;0&quot;/&gt;&lt;property id=&quot;20224&quot; value=&quot;\\vmware-host\Shared Folders\Desktop&quot;/&gt;&lt;property id=&quot;20250&quot; value=&quot;0&quot;/&gt;&lt;property id=&quot;20251&quot; value=&quot;1&quot;/&gt;&lt;property id=&quot;20259&quot; value=&quot;0&quot;/&gt;&lt;property id=&quot;20262&quot; value=&quot;20088731&quot;/&gt;&lt;property id=&quot;20263&quot; value=&quot;1&quot;/&gt;&lt;property id=&quot;20264&quot; value=&quot;1&quot;/&gt;&lt;property id=&quot;20700&quot; value=&quot;0&quot;/&gt;&lt;object type=&quot;8&quot; unique_id=&quot;10002&quot;&gt;&lt;/object&gt;&lt;object type=&quot;2&quot; unique_id=&quot;10003&quot;&gt;&lt;object type=&quot;3&quot; unique_id=&quot;10006&quot;&gt;&lt;property id=&quot;20148&quot; value=&quot;5&quot;/&gt;&lt;property id=&quot;20300&quot; value=&quot;Slide 2 - &amp;quot;What is the COS Process?&amp;quot;&quot;/&gt;&lt;property id=&quot;20303&quot; value=&quot;-1&quot;/&gt;&lt;property id=&quot;20307&quot; value=&quot;259&quot;/&gt;&lt;property id=&quot;20309&quot; value=&quot;-1&quot;/&gt;&lt;/object&gt;&lt;object type=&quot;3&quot; unique_id=&quot;10014&quot;&gt;&lt;property id=&quot;20148&quot; value=&quot;5&quot;/&gt;&lt;property id=&quot;20300&quot; value=&quot;Slide 11 - &amp;quot;Closing&amp;quot;&quot;/&gt;&lt;property id=&quot;20303&quot; value=&quot;-1&quot;/&gt;&lt;property id=&quot;20307&quot; value=&quot;267&quot;/&gt;&lt;property id=&quot;20309&quot; value=&quot;-1&quot;/&gt;&lt;/object&gt;&lt;object type=&quot;3&quot; unique_id=&quot;63776&quot;&gt;&lt;property id=&quot;20148&quot; value=&quot;5&quot;/&gt;&lt;property id=&quot;20300&quot; value=&quot;Slide 1 - &amp;quot;Child Outcomes Summary (COS) Process Training Module&amp;quot;&quot;/&gt;&lt;property id=&quot;20303&quot; value=&quot;-1&quot;/&gt;&lt;property id=&quot;20307&quot; value=&quot;268&quot;/&gt;&lt;property id=&quot;20309&quot; value=&quot;-1&quot;/&gt;&lt;/object&gt;&lt;object type=&quot;3&quot; unique_id=&quot;63851&quot;&gt;&lt;property id=&quot;20148&quot; value=&quot;5&quot;/&gt;&lt;property id=&quot;20300&quot; value=&quot;Slide 4 - &amp;quot;Features&amp;quot;&quot;/&gt;&lt;property id=&quot;20303&quot; value=&quot;-1&quot;/&gt;&lt;property id=&quot;20307&quot; value=&quot;269&quot;/&gt;&lt;property id=&quot;20309&quot; value=&quot;-1&quot;/&gt;&lt;/object&gt;&lt;object type=&quot;3&quot; unique_id=&quot;63913&quot;&gt;&lt;property id=&quot;20148&quot; value=&quot;5&quot;/&gt;&lt;property id=&quot;20300&quot; value=&quot;Slide 3 - &amp;quot;Why is the COS Process Needed?&amp;quot;&quot;/&gt;&lt;property id=&quot;20303&quot; value=&quot;-1&quot;/&gt;&lt;property id=&quot;20307&quot; value=&quot;270&quot;/&gt;&lt;property id=&quot;20309&quot; value=&quot;-1&quot;/&gt;&lt;/object&gt;&lt;object type=&quot;3&quot; unique_id=&quot;63951&quot;&gt;&lt;property id=&quot;20148&quot; value=&quot;5&quot;/&gt;&lt;property id=&quot;20300&quot; value=&quot;Slide 5 - &amp;quot;Division of Early Childhood (DEC) Recommended Practices for Assessment&amp;quot;&quot;/&gt;&lt;property id=&quot;20303&quot; value=&quot;-1&quot;/&gt;&lt;property id=&quot;20307&quot; value=&quot;271&quot;/&gt;&lt;property id=&quot;20309&quot; value=&quot;-1&quot;/&gt;&lt;/object&gt;&lt;object type=&quot;3&quot; unique_id=&quot;64054&quot;&gt;&lt;property id=&quot;20148&quot; value=&quot;5&quot;/&gt;&lt;property id=&quot;20300&quot; value=&quot;Slide 6 - &amp;quot;The COS process uses:&amp;quot;&quot;/&gt;&lt;property id=&quot;20303&quot; value=&quot;-1&quot;/&gt;&lt;property id=&quot;20307&quot; value=&quot;272&quot;/&gt;&lt;property id=&quot;20309&quot; value=&quot;-1&quot;/&gt;&lt;/object&gt;&lt;object type=&quot;3&quot; unique_id=&quot;64133&quot;&gt;&lt;property id=&quot;20148&quot; value=&quot;5&quot;/&gt;&lt;property id=&quot;20300&quot; value=&quot;Slide 7 - &amp;quot;Team-Based Discussions &amp;amp; Decision-Making&amp;quot;&quot;/&gt;&lt;property id=&quot;20303&quot; value=&quot;-1&quot;/&gt;&lt;property id=&quot;20307&quot; value=&quot;273&quot;/&gt;&lt;property id=&quot;20309&quot; value=&quot;-1&quot;/&gt;&lt;/object&gt;&lt;object type=&quot;3&quot; unique_id=&quot;64173&quot;&gt;&lt;property id=&quot;20148&quot; value=&quot;5&quot;/&gt;&lt;property id=&quot;20300&quot; value=&quot;Slide 8 - &amp;quot;7-Point Rating&amp;quot;&quot;/&gt;&lt;property id=&quot;20303&quot; value=&quot;-1&quot;/&gt;&lt;property id=&quot;20307&quot; value=&quot;274&quot;/&gt;&lt;property id=&quot;20309&quot; value=&quot;-1&quot;/&gt;&lt;/object&gt;&lt;object type=&quot;3&quot; unique_id=&quot;64370&quot;&gt;&lt;property id=&quot;20148&quot; value=&quot;5&quot;/&gt;&lt;property id=&quot;20300&quot; value=&quot;Slide 10 - &amp;quot;Child Outcomes Summary (COS) Process Takeaways&amp;quot;&quot;/&gt;&lt;property id=&quot;20303&quot; value=&quot;-1&quot;/&gt;&lt;property id=&quot;20307&quot; value=&quot;275&quot;/&gt;&lt;property id=&quot;20309&quot; value=&quot;-1&quot;/&gt;&lt;/object&gt;&lt;object type=&quot;3&quot; unique_id=&quot;64436&quot;&gt;&lt;property id=&quot;20148&quot; value=&quot;5&quot;/&gt;&lt;property id=&quot;20300&quot; value=&quot;Slide 9 - &amp;quot;When to Complete the COS Process&amp;quot;&quot;/&gt;&lt;property id=&quot;20303&quot; value=&quot;-1&quot;/&gt;&lt;property id=&quot;20307&quot; value=&quot;276&quot;/&gt;&lt;property id=&quot;20309&quot; value=&quot;-1&quot;/&gt;&lt;/object&gt;&lt;/object&gt;&lt;object type=&quot;4&quot; unique_id=&quot;64502&quot;&gt;&lt;/object&gt;&lt;object type=&quot;10&quot; unique_id=&quot;64503&quot;&gt;&lt;object type=&quot;11&quot; unique_id=&quot;64504&quot;&gt;&lt;property id=&quot;20180&quot; value=&quot;1&quot;/&gt;&lt;property id=&quot;20181&quot; value=&quot;1&quot;/&gt;&lt;property id=&quot;20183&quot; value=&quot;1&quot;/&gt;&lt;/object&gt;&lt;object type=&quot;12&quot; unique_id=&quot;65304&quot;&gt;&lt;/object&gt;&lt;/object&gt;&lt;/object&gt;&lt;/database&gt;"/>
  <p:tag name="ARTICULATE_PROJECT_OPEN" val="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1.wav"/>
  <p:tag name="PPSNARRATION" val="1,901130745,\\vmware-host\Shared Folders\jchong13\Dropbox (Personal)\02 Project\Project Architecture\DaSy\DaSy Projects\COS\PowerPoint\PPT Final\M02\Module 2 PPT-alt_pptx\Media.ppcx"/>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27&quot;/&gt;&lt;/TableIndex&gt;&lt;/ShapeTextInfo&gt;"/>
  <p:tag name="HTML_SHAPEINFO" val="&lt;TextEffect&gt;&lt;Image&gt;&lt;filename val=&quot;C:\Users\SOE-AD~1\AppData\Local\Temp\PR\data\asimages\{39F3D599-0665-4DE4-9712-CE246AB2508B}_1.png_crop.png&quot;/&gt;&lt;left val=&quot;331&quot;/&gt;&lt;top val=&quot;220&quot;/&gt;&lt;width val=&quot;125&quot;/&gt;&lt;height val=&quot;21&quot;/&gt;&lt;hasText val=&quot;1&quot;/&gt;&lt;paraId val=&quot;1&quot;/&gt;&lt;/Image&gt;&lt;Image&gt;&lt;filename val=&quot;C:\Users\SOE-AD~1\AppData\Local\Temp\PR\data\asimages\{B0B94143-7704-4EBC-929F-82AEC6AF0AC2}_1.png_crop.png&quot;/&gt;&lt;left val=&quot;332&quot;/&gt;&lt;top val=&quot;257&quot;/&gt;&lt;width val=&quot;371&quot;/&gt;&lt;height val=&quot;22&quot;/&gt;&lt;hasText val=&quot;1&quot;/&gt;&lt;paraId val=&quot;2&quot;/&gt;&lt;/Image&gt;&lt;/TextEffect&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520D5-784F-48C9-BB91-B6A423FCFA42}&quot;/&gt;&lt;isInvalidForFieldText val=&quot;0&quot;/&gt;&lt;Image&gt;&lt;filename val=&quot;C:\Users\SOE-AD~1\AppData\Local\Temp\PR\data\asimages\{908520D5-784F-48C9-BB91-B6A423FCFA42}_1.png&quot;/&gt;&lt;left val=&quot;-1&quot;/&gt;&lt;top val=&quot;172&quot;/&gt;&lt;width val=&quot;319&quot;/&gt;&lt;height val=&quot;42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3&quot;/&gt;&lt;/TableIndex&gt;&lt;/ShapeTextInfo&gt;"/>
  <p:tag name="HTML_SHAPEINFO" val="&lt;ThreeDShapeInfo&gt;&lt;uuid val=&quot;&quot;/&gt;&lt;isInvalidForFieldText val=&quot;0&quot;/&gt;&lt;Image&gt;&lt;filename val=&quot;C:\Users\SOE-AD~1\AppData\Local\Temp\PR\data\asimages\{4D787CDC-634F-4695-9708-CFF3D36F5BB5}_1.png&quot;/&gt;&lt;left val=&quot;17&quot;/&gt;&lt;top val=&quot;8&quot;/&gt;&lt;width val=&quot;704&quot;/&gt;&lt;height val=&quot;13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2.wav"/>
  <p:tag name="PPSNARRATION" val="2,901130745,\\vmware-host\Shared Folders\jchong13\Dropbox (Personal)\02 Project\Project Architecture\DaSy\DaSy Projects\COS\PowerPoint\PPT Final\M02\Module 2 PPT-alt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OE-AD~1\AppData\Local\Temp\PR\data\asimages\{F570BB77-59C4-4135-A758-A27A74C3795B}_2.png&quot;/&gt;&lt;left val=&quot;77&quot;/&gt;&lt;top val=&quot;11&quot;/&gt;&lt;width val=&quot;564&quot;/&gt;&lt;height val=&quot;9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37&quot;/&gt;&lt;lineCharCount val=&quot;35&quot;/&gt;&lt;lineCharCount val=&quot;5&quot;/&gt;&lt;/TableIndex&gt;&lt;/ShapeTextInfo&gt;"/>
  <p:tag name="HTML_SHAPEINFO" val="&lt;ThreeDShapeInfo&gt;&lt;uuid val=&quot;&quot;/&gt;&lt;isInvalidForFieldText val=&quot;0&quot;/&gt;&lt;Image&gt;&lt;filename val=&quot;C:\Users\SOE-AD~1\AppData\Local\Temp\PR\data\asimages\{8AA4E649-8737-42F1-A8A3-2DFC63B31F99}_2.png&quot;/&gt;&lt;left val=&quot;274&quot;/&gt;&lt;top val=&quot;186&quot;/&gt;&lt;width val=&quot;443&quot;/&gt;&lt;height val=&quot;16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3.wav"/>
  <p:tag name="PPSNARRATION" val="3,901130745,\\vmware-host\Shared Folders\jchong13\Dropbox (Personal)\02 Project\Project Architecture\DaSy\DaSy Projects\COS\PowerPoint\PPT Final\M02\Module 2 PPT-alt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SOE-AD~1\AppData\Local\Temp\PR\data\asimages\{DEAEBEB2-A4E0-462C-A43C-9BA15D282AB5}_3.png&quot;/&gt;&lt;left val=&quot;9&quot;/&gt;&lt;top val=&quot;18&quot;/&gt;&lt;width val=&quot;633&quot;/&gt;&lt;height val=&quot;7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3&quot;/&gt;&lt;lineCharCount val=&quot;10&quot;/&gt;&lt;lineCharCount val=&quot;51&quot;/&gt;&lt;lineCharCount val=&quot;24&quot;/&gt;&lt;lineCharCount val=&quot;57&quot;/&gt;&lt;lineCharCount val=&quot;55&quot;/&gt;&lt;/TableIndex&gt;&lt;/ShapeTextInfo&gt;"/>
  <p:tag name="HTML_SHAPEINFO" val="&lt;TextEffect&gt;&lt;Image&gt;&lt;filename val=&quot;C:\Users\SOE-AD~1\AppData\Local\Temp\PR\data\asimages\{FC9F01C3-7770-43BB-8500-0CD574B05436}_1.png_crop.png&quot;/&gt;&lt;left val=&quot;39&quot;/&gt;&lt;top val=&quot;153&quot;/&gt;&lt;width val=&quot;604&quot;/&gt;&lt;height val=&quot;54&quot;/&gt;&lt;hasText val=&quot;1&quot;/&gt;&lt;paraId val=&quot;1&quot;/&gt;&lt;/Image&gt;&lt;Image&gt;&lt;filename val=&quot;C:\Users\SOE-AD~1\AppData\Local\Temp\PR\data\asimages\{E8FC45AD-5C5A-49DC-B551-AFE6BF971A84}_1.png_crop.png&quot;/&gt;&lt;left val=&quot;39&quot;/&gt;&lt;top val=&quot;240&quot;/&gt;&lt;width val=&quot;578&quot;/&gt;&lt;height val=&quot;49&quot;/&gt;&lt;hasText val=&quot;1&quot;/&gt;&lt;paraId val=&quot;2&quot;/&gt;&lt;/Image&gt;&lt;Image&gt;&lt;filename val=&quot;C:\Users\SOE-AD~1\AppData\Local\Temp\PR\data\asimages\{40D71543-E399-4789-B385-5656FECE543F}_1.png_crop.png&quot;/&gt;&lt;left val=&quot;39&quot;/&gt;&lt;top val=&quot;326&quot;/&gt;&lt;width val=&quot;646&quot;/&gt;&lt;height val=&quot;53&quot;/&gt;&lt;hasText val=&quot;1&quot;/&gt;&lt;paraId val=&quot;3&quot;/&gt;&lt;/Image&gt;&lt;/TextEffect&gt;"/>
</p:tagLst>
</file>

<file path=ppt/tags/tag26.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4.wav"/>
  <p:tag name="PPSNARRATION" val="4,901130745,\\vmware-host\Shared Folders\jchong13\Dropbox (Personal)\02 Project\Project Architecture\DaSy\DaSy Projects\COS\PowerPoint\PPT Final\M02\Module 2 PPT-alt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SOE-AD~1\AppData\Local\Temp\PR\data\asimages\{8439DDA3-3534-46E6-9812-9E722203CE37}_4.png&quot;/&gt;&lt;left val=&quot;9&quot;/&gt;&lt;top val=&quot;6&quot;/&gt;&lt;width val=&quot;651&quot;/&gt;&lt;height val=&quot;7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1&quot;/&gt;&lt;lineCharCount val=&quot;35&quot;/&gt;&lt;lineCharCount val=&quot;12&quot;/&gt;&lt;lineCharCount val=&quot;36&quot;/&gt;&lt;lineCharCount val=&quot;16&quot;/&gt;&lt;lineCharCount val=&quot;40&quot;/&gt;&lt;lineCharCount val=&quot;40&quot;/&gt;&lt;lineCharCount val=&quot;15&quot;/&gt;&lt;lineCharCount val=&quot;36&quot;/&gt;&lt;lineCharCount val=&quot;1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5.wav"/>
  <p:tag name="PPSNARRATION" val="5,901130745,\\vmware-host\Shared Folders\jchong13\Dropbox (Personal)\02 Project\Project Architecture\DaSy\DaSy Projects\COS\PowerPoint\PPT Final\M02\Module 2 PPT-alt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36&quot;/&gt;&lt;/TableIndex&gt;&lt;/ShapeTextInfo&gt;"/>
  <p:tag name="HTML_SHAPEINFO" val="&lt;ThreeDShapeInfo&gt;&lt;uuid val=&quot;&quot;/&gt;&lt;isInvalidForFieldText val=&quot;0&quot;/&gt;&lt;Image&gt;&lt;filename val=&quot;C:\Users\SOE-AD~1\AppData\Local\Temp\PR\data\asimages\{2C04D4D0-AEF1-4F6A-8C13-6464699ABD32}_5.png&quot;/&gt;&lt;left val=&quot;3&quot;/&gt;&lt;top val=&quot;0&quot;/&gt;&lt;width val=&quot;705&quot;/&gt;&lt;height val=&quot;11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1&quot;/&gt;&lt;lineCharCount val=&quot;1&quot;/&gt;&lt;lineCharCount val=&quot;1&quot;/&gt;&lt;lineCharCount val=&quot;1&quot;/&gt;&lt;lineCharCount val=&quot;26&quot;/&gt;&lt;/TableIndex&gt;&lt;/ShapeTextInfo&gt;"/>
  <p:tag name="HTML_SHAPEINFO" val="&lt;ThreeDShapeInfo&gt;&lt;uuid val=&quot;&quot;/&gt;&lt;isInvalidForFieldText val=&quot;0&quot;/&gt;&lt;Image&gt;&lt;filename val=&quot;C:\Users\SOE-AD~1\AppData\Local\Temp\PR\data\asimages\{68D329D0-DB55-4826-AE30-89E21B34DBD0}_5.png&quot;/&gt;&lt;left val=&quot;26&quot;/&gt;&lt;top val=&quot;157&quot;/&gt;&lt;width val=&quot;682&quot;/&gt;&lt;height val=&quot;287&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0&quot;/&gt;&lt;/TableIndex&gt;&lt;/ShapeTextInfo&gt;"/>
  <p:tag name="HTML_SHAPEINFO" val="&lt;ThreeDShapeInfo&gt;&lt;uuid val=&quot;&quot;/&gt;&lt;isInvalidForFieldText val=&quot;0&quot;/&gt;&lt;Image&gt;&lt;filename val=&quot;C:\Users\SOE-AD~1\AppData\Local\Temp\PR\data\asimages\{1EE7CAFD-619F-4B0E-979A-9479A7F4CC83}_5.png&quot;/&gt;&lt;left val=&quot;23&quot;/&gt;&lt;top val=&quot;488&quot;/&gt;&lt;width val=&quot;456&quot;/&gt;&lt;height val=&quot;2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56&quot;/&gt;&lt;lineCharCount val=&quot;60&quot;/&gt;&lt;lineCharCount val=&quot;25&quot;/&gt;&lt;/TableIndex&gt;&lt;/ShapeTextInfo&gt;"/>
  <p:tag name="HTML_SHAPEINFO" val="&lt;TextEffect&gt;&lt;Image&gt;&lt;filename val=&quot;C:\Users\SOE-AD~1\AppData\Local\Temp\PR\data\asimages\{B1540963-572B-4AC4-8416-989C17712AF5}_1.png_crop.png&quot;/&gt;&lt;left val=&quot;121&quot;/&gt;&lt;top val=&quot;326&quot;/&gt;&lt;width val=&quot;543&quot;/&gt;&lt;height val=&quot;19&quot;/&gt;&lt;hasText val=&quot;1&quot;/&gt;&lt;paraId val=&quot;1&quot;/&gt;&lt;/Image&gt;&lt;Image&gt;&lt;filename val=&quot;C:\Users\SOE-AD~1\AppData\Local\Temp\PR\data\asimages\{142D173F-5498-4A02-8DAF-23899EC77308}_1.png_crop.png&quot;/&gt;&lt;left val=&quot;120&quot;/&gt;&lt;top val=&quot;352&quot;/&gt;&lt;width val=&quot;471&quot;/&gt;&lt;height val=&quot;19&quot;/&gt;&lt;hasText val=&quot;1&quot;/&gt;&lt;paraId val=&quot;2&quot;/&gt;&lt;/Image&gt;&lt;Image&gt;&lt;filename val=&quot;C:\Users\SOE-AD~1\AppData\Local\Temp\PR\data\asimages\{4C7A41D2-92EB-42B7-A26B-1529F05B9411}_1.png_crop.png&quot;/&gt;&lt;left val=&quot;121&quot;/&gt;&lt;top val=&quot;379&quot;/&gt;&lt;width val=&quot;488&quot;/&gt;&lt;height val=&quot;19&quot;/&gt;&lt;hasText val=&quot;1&quot;/&gt;&lt;paraId val=&quot;3&quot;/&gt;&lt;/Image&gt;&lt;Image&gt;&lt;filename val=&quot;C:\Users\SOE-AD~1\AppData\Local\Temp\PR\data\asimages\{0119725E-4FE8-4374-8569-9DB11500947D}_1.png_crop.png&quot;/&gt;&lt;left val=&quot;121&quot;/&gt;&lt;top val=&quot;405&quot;/&gt;&lt;width val=&quot;222&quot;/&gt;&lt;height val=&quot;15&quot;/&gt;&lt;hasText val=&quot;1&quot;/&gt;&lt;paraId val=&quot;4&quot;/&gt;&lt;/Image&gt;&lt;/TextEffec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31&quot;/&gt;&lt;/TableIndex&gt;&lt;/ShapeTextInfo&gt;"/>
  <p:tag name="HTML_SHAPEINFO" val="&lt;TextEffect&gt;&lt;Image&gt;&lt;filename val=&quot;C:\Users\SOE-AD~1\AppData\Local\Temp\PR\data\asimages\{EE23B6E4-4C49-4041-9521-7BB87D25C495}_1.png_crop.png&quot;/&gt;&lt;left val=&quot;120&quot;/&gt;&lt;top val=&quot;207&quot;/&gt;&lt;width val=&quot;475&quot;/&gt;&lt;height val=&quot;19&quot;/&gt;&lt;hasText val=&quot;1&quot;/&gt;&lt;paraId val=&quot;1&quot;/&gt;&lt;/Image&gt;&lt;Image&gt;&lt;filename val=&quot;C:\Users\SOE-AD~1\AppData\Local\Temp\PR\data\asimages\{C6D4ECEB-A916-4E2E-AFBC-9E3D34D382E9}_1.png_crop.png&quot;/&gt;&lt;left val=&quot;120&quot;/&gt;&lt;top val=&quot;234&quot;/&gt;&lt;width val=&quot;241&quot;/&gt;&lt;height val=&quot;15&quot;/&gt;&lt;hasText val=&quot;1&quot;/&gt;&lt;paraId val=&quot;2&quot;/&gt;&lt;/Image&gt;&lt;/TextEffect&gt;"/>
</p:tagLst>
</file>

<file path=ppt/tags/tag35.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6.wav"/>
  <p:tag name="PPSNARRATION" val="6,901130745,\\vmware-host\Shared Folders\jchong13\Dropbox (Personal)\02 Project\Project Architecture\DaSy\DaSy Projects\COS\PowerPoint\PPT Final\M02\Module 2 PPT-alt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OE-AD~1\AppData\Local\Temp\PR\data\asimages\{6715D34B-D903-438F-9420-4567C6C31CB4}_6.png&quot;/&gt;&lt;left val=&quot;-3&quot;/&gt;&lt;top val=&quot;4&quot;/&gt;&lt;width val=&quot;705&quot;/&gt;&lt;height val=&quot;76&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7&quot;/&gt;&lt;lineCharCount val=&quot;29&quot;/&gt;&lt;lineCharCount val=&quot;27&quot;/&gt;&lt;lineCharCount val=&quot;29&quot;/&gt;&lt;lineCharCount val=&quot;32&quot;/&gt;&lt;lineCharCount val=&quot;12&quot;/&gt;&lt;lineCharCount val=&quot;13&quot;/&gt;&lt;/TableIndex&gt;&lt;/ShapeTextInfo&gt;"/>
  <p:tag name="HTML_SHAPEINFO" val="&lt;ThreeDShapeInfo&gt;&lt;uuid val=&quot;&quot;/&gt;&lt;isInvalidForFieldText val=&quot;0&quot;/&gt;&lt;Image&gt;&lt;filename val=&quot;C:\Users\SOE-AD~1\AppData\Local\Temp\PR\data\asimages\{E62DA2E5-23B3-4E28-98C3-9C5680D10A50}_6.png&quot;/&gt;&lt;left val=&quot;10&quot;/&gt;&lt;top val=&quot;92&quot;/&gt;&lt;width val=&quot;339&quot;/&gt;&lt;height val=&quot;32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7&quot;/&gt;&lt;lineCharCount val=&quot;17&quot;/&gt;&lt;lineCharCount val=&quot;9&quot;/&gt;&lt;lineCharCount val=&quot;18&quot;/&gt;&lt;lineCharCount val=&quot;11&quot;/&gt;&lt;lineCharCount val=&quot;21&quot;/&gt;&lt;lineCharCount val=&quot;36&quot;/&gt;&lt;/TableIndex&gt;&lt;/ShapeTextInfo&gt;"/>
  <p:tag name="HTML_SHAPEINFO" val="&lt;ThreeDShapeInfo&gt;&lt;uuid val=&quot;&quot;/&gt;&lt;isInvalidForFieldText val=&quot;0&quot;/&gt;&lt;Image&gt;&lt;filename val=&quot;C:\Users\SOE-AD~1\AppData\Local\Temp\PR\data\asimages\{4DF40459-92AD-43A1-977F-BEBAFE9AF89D}_6.png&quot;/&gt;&lt;left val=&quot;341&quot;/&gt;&lt;top val=&quot;92&quot;/&gt;&lt;width val=&quot;368&quot;/&gt;&lt;height val=&quot;328&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24&quot;/&gt;&lt;/TableIndex&gt;&lt;/ShapeTextInfo&gt;"/>
  <p:tag name="HTML_SHAPEINFO" val="&lt;ThreeDShapeInfo&gt;&lt;uuid val=&quot;&quot;/&gt;&lt;isInvalidForFieldText val=&quot;0&quot;/&gt;&lt;Image&gt;&lt;filename val=&quot;C:\Users\SOE-AD~1\AppData\Local\Temp\PR\data\asimages\{4361BB78-B942-44A6-A900-97FD07379C46}_6.png&quot;/&gt;&lt;left val=&quot;101&quot;/&gt;&lt;top val=&quot;389&quot;/&gt;&lt;width val=&quot;517&quot;/&gt;&lt;height val=&quot;69&quot;/&gt;&lt;hasText val=&quot;1&quot;/&gt;&lt;/Image&gt;&lt;/ThreeDShapeInfo&gt;"/>
  <p:tag name="PRESENTER_SHAPEINFO" val="&lt;ThreeDShapeInfo&gt;&lt;uuid val=&quot;{BCCDF9AB-FB32-4619-B3F2-26CEF62A3C35}&quot;/&gt;&lt;isInvalidForFieldText val=&quot;1&quot;/&gt;&lt;Image&gt;&lt;filename val=&quot;C:\Users\SOE-AD~1\AppData\Local\Temp\PR\data\asimages\{BCCDF9AB-FB32-4619-B3F2-26CEF62A3C35}_6_S.png&quot;/&gt;&lt;left val=&quot;100&quot;/&gt;&lt;top val=&quot;388&quot;/&gt;&lt;width val=&quot;519&quot;/&gt;&lt;height val=&quot;69&quot;/&gt;&lt;hasText val=&quot;0&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7.wav"/>
  <p:tag name="PPSNARRATION" val="7,901130745,\\vmware-host\Shared Folders\jchong13\Dropbox (Personal)\02 Project\Project Architecture\DaSy\DaSy Projects\COS\PowerPoint\PPT Final\M02\Module 2 PPT-alt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SOE-AD~1\AppData\Local\Temp\PR\data\asimages\{26687B68-CB96-407E-A292-4B773D4DF672}_7.png&quot;/&gt;&lt;left val=&quot;11&quot;/&gt;&lt;top val=&quot;7&quot;/&gt;&lt;width val=&quot;708&quot;/&gt;&lt;height val=&quot;6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1&quot;/&gt;&lt;lineCharCount val=&quot;17&quot;/&gt;&lt;lineCharCount val=&quot;8&quot;/&gt;&lt;lineCharCount val=&quot;9&quot;/&gt;&lt;lineCharCount val=&quot;21&quot;/&gt;&lt;lineCharCount val=&quot;18&quot;/&gt;&lt;lineCharCount val=&quot;20&quot;/&gt;&lt;/TableIndex&gt;&lt;/ShapeTextInfo&gt;"/>
  <p:tag name="HTML_SHAPEINFO" val="&lt;ThreeDShapeInfo&gt;&lt;uuid val=&quot;&quot;/&gt;&lt;isInvalidForFieldText val=&quot;0&quot;/&gt;&lt;Image&gt;&lt;filename val=&quot;C:\Users\SOE-AD~1\AppData\Local\Temp\PR\data\asimages\{D7E4AAE8-D7DB-49D6-94E7-3AAC7F8A5A23}_7.png&quot;/&gt;&lt;left val=&quot;291&quot;/&gt;&lt;top val=&quot;127&quot;/&gt;&lt;width val=&quot;416&quot;/&gt;&lt;height val=&quot;25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14&quot;/&gt;&lt;/TableIndex&gt;&lt;/ShapeTextInfo&gt;"/>
  <p:tag name="HTML_SHAPEINFO" val="&lt;ThreeDShapeInfo&gt;&lt;uuid val=&quot;&quot;/&gt;&lt;isInvalidForFieldText val=&quot;0&quot;/&gt;&lt;Image&gt;&lt;filename val=&quot;C:\Users\SOE-AD~1\AppData\Local\Temp\PR\data\asimages\{E229F434-DA99-4D84-9296-E0B51F4FD543}_7.png&quot;/&gt;&lt;left val=&quot;23&quot;/&gt;&lt;top val=&quot;393&quot;/&gt;&lt;width val=&quot;678&quot;/&gt;&lt;height val=&quot;8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8C420A-AA09-41A5-8796-83E595081BE2}&quot;/&gt;&lt;isInvalidForFieldText val=&quot;0&quot;/&gt;&lt;Image&gt;&lt;filename val=&quot;C:\Users\SOE-AD~1\AppData\Local\Temp\PR\data\asimages\{F88C420A-AA09-41A5-8796-83E595081BE2}_7.png&quot;/&gt;&lt;left val=&quot;-15&quot;/&gt;&lt;top val=&quot;128&quot;/&gt;&lt;width val=&quot;282&quot;/&gt;&lt;height val=&quot;19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8.wav"/>
  <p:tag name="PPSNARRATION" val="8,901130745,\\vmware-host\Shared Folders\jchong13\Dropbox (Personal)\02 Project\Project Architecture\DaSy\DaSy Projects\COS\PowerPoint\PPT Final\M02\Module 2 PPT-alt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SOE-AD~1\AppData\Local\Temp\PR\data\asimages\{0D47A7BB-44E7-49E2-A235-01D5E01A15D5}_8.png&quot;/&gt;&lt;left val=&quot;9&quot;/&gt;&lt;top val=&quot;6&quot;/&gt;&lt;width val=&quot;711&quot;/&gt;&lt;height val=&quot;76&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9&quot;/&gt;&lt;lineCharCount val=&quot;35&quot;/&gt;&lt;lineCharCount val=&quot;10&quot;/&gt;&lt;lineCharCount val=&quot;31&quot;/&gt;&lt;lineCharCount val=&quot;32&quot;/&gt;&lt;lineCharCount val=&quot;12&quot;/&gt;&lt;lineCharCount val=&quot;34&quot;/&gt;&lt;lineCharCount val=&quot;30&quot;/&gt;&lt;lineCharCount val=&quot;1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09.wav"/>
  <p:tag name="PPSNARRATION" val="9,901130745,\\vmware-host\Shared Folders\jchong13\Dropbox (Personal)\02 Project\Project Architecture\DaSy\DaSy Projects\COS\PowerPoint\PPT Final\M02\Module 2 PPT-alt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OE-AD~1\AppData\Local\Temp\PR\data\asimages\{8ECB6809-9260-45CD-9185-1F26A005D78D}_9.png&quot;/&gt;&lt;left val=&quot;21&quot;/&gt;&lt;top val=&quot;21&quot;/&gt;&lt;width val=&quot;675&quot;/&gt;&lt;height val=&quot;9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41&quot;/&gt;&lt;/TableIndex&gt;&lt;/ShapeTextInfo&gt;"/>
  <p:tag name="HTML_SHAPEINFO" val="&lt;ThreeDShapeInfo&gt;&lt;uuid val=&quot;&quot;/&gt;&lt;isInvalidForFieldText val=&quot;0&quot;/&gt;&lt;Image&gt;&lt;filename val=&quot;C:\Users\SOE-AD~1\AppData\Local\Temp\PR\data\asimages\{04C0B519-D825-4C1E-BC00-FBE5926687EE}_9.png&quot;/&gt;&lt;left val=&quot;37&quot;/&gt;&lt;top val=&quot;428&quot;/&gt;&lt;width val=&quot;647&quot;/&gt;&lt;height val=&quot;9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A2787A-2AA7-49C3-A21A-F0A1225BCBEC}&quot;/&gt;&lt;isInvalidForFieldText val=&quot;0&quot;/&gt;&lt;Image&gt;&lt;filename val=&quot;C:\Users\SOE-AD~1\AppData\Local\Temp\PR\data\asimages\{8DA2787A-2AA7-49C3-A21A-F0A1225BCBEC}_9.png&quot;/&gt;&lt;left val=&quot;108&quot;/&gt;&lt;top val=&quot;90&quot;/&gt;&lt;width val=&quot;493&quot;/&gt;&lt;height val=&quot;32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SOE-AD~1\AppData\Local\Temp\PR\data\asimages\{72AEFCA4-781C-4742-9DF2-25A39736A821}_9.png&quot;/&gt;&lt;left val=&quot;144&quot;/&gt;&lt;top val=&quot;359&quot;/&gt;&lt;width val=&quot;115&quot;/&gt;&lt;height val=&quot;38&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SOE-AD~1\AppData\Local\Temp\PR\data\asimages\{E570DD76-9106-469F-930F-3416AFE8012E}_9.png&quot;/&gt;&lt;left val=&quot;457&quot;/&gt;&lt;top val=&quot;359&quot;/&gt;&lt;width val=&quot;115&quot;/&gt;&lt;height val=&quot;3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SOE-AD~1\AppData\Local\Temp\PR\data\asimages\{8A424865-2018-4C20-AF2E-0F7F1595A046}_9.png&quot;/&gt;&lt;left val=&quot;302&quot;/&gt;&lt;top val=&quot;359&quot;/&gt;&lt;width val=&quot;115&quot;/&gt;&lt;height val=&quot;3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7&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7&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2\Module 2 Audio\m02-10.wav"/>
  <p:tag name="PPSNARRATION" val="10,901130745,\\vmware-host\Shared Folders\jchong13\Dropbox (Personal)\02 Project\Project Architecture\DaSy\DaSy Projects\COS\PowerPoint\PPT Final\M02\Module 2 PPT-alt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7&quot;/&gt;&lt;/TableIndex&gt;&lt;/ShapeTextInfo&gt;"/>
  <p:tag name="HTML_SHAPEINFO" val="&lt;ThreeDShapeInfo&gt;&lt;uuid val=&quot;&quot;/&gt;&lt;isInvalidForFieldText val=&quot;0&quot;/&gt;&lt;Image&gt;&lt;filename val=&quot;C:\Users\SOE-AD~1\AppData\Local\Temp\PR\data\asimages\{44378040-08FE-4104-8893-5AB5C1371151}_10.png&quot;/&gt;&lt;left val=&quot;35&quot;/&gt;&lt;top val=&quot;-9&quot;/&gt;&lt;width val=&quot;648&quot;/&gt;&lt;height val=&quot;13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7&quot;/&gt;&lt;lineCharCount val=&quot;21&quot;/&gt;&lt;lineCharCount val=&quot;61&quot;/&gt;&lt;lineCharCount val=&quot;61&quot;/&gt;&lt;lineCharCount val=&quot;13&quot;/&gt;&lt;lineCharCount val=&quot;46&quot;/&gt;&lt;/TableIndex&gt;&lt;/ShapeTextInfo&gt;"/>
  <p:tag name="HTML_SHAPEINFO" val="&lt;TextEffect&gt;&lt;Image&gt;&lt;filename val=&quot;C:\Users\SOE-AD~1\AppData\Local\Temp\PR\data\asimages\{8CCDD2FA-56A9-4C13-9F39-0CAD451EC72E}_1.png_crop.png&quot;/&gt;&lt;left val=&quot;59&quot;/&gt;&lt;top val=&quot;183&quot;/&gt;&lt;width val=&quot;552&quot;/&gt;&lt;height val=&quot;20&quot;/&gt;&lt;hasText val=&quot;1&quot;/&gt;&lt;paraId val=&quot;1&quot;/&gt;&lt;/Image&gt;&lt;Image&gt;&lt;filename val=&quot;C:\Users\SOE-AD~1\AppData\Local\Temp\PR\data\asimages\{842B0702-4D44-4A70-9179-D2170FA7BA15}_1.png_crop.png&quot;/&gt;&lt;left val=&quot;59&quot;/&gt;&lt;top val=&quot;235&quot;/&gt;&lt;width val=&quot;590&quot;/&gt;&lt;height val=&quot;49&quot;/&gt;&lt;hasText val=&quot;1&quot;/&gt;&lt;paraId val=&quot;2&quot;/&gt;&lt;/Image&gt;&lt;Image&gt;&lt;filename val=&quot;C:\Users\SOE-AD~1\AppData\Local\Temp\PR\data\asimages\{766C4A54-AED8-4C49-AB84-CE811ADB6DF5}_1.png_crop.png&quot;/&gt;&lt;left val=&quot;59&quot;/&gt;&lt;top val=&quot;317&quot;/&gt;&lt;width val=&quot;599&quot;/&gt;&lt;height val=&quot;78&quot;/&gt;&lt;hasText val=&quot;1&quot;/&gt;&lt;paraId val=&quot;3&quot;/&gt;&lt;/Image&gt;&lt;Image&gt;&lt;filename val=&quot;C:\Users\SOE-AD~1\AppData\Local\Temp\PR\data\asimages\{57746555-631F-4262-9A69-B7DA031F7524}_1.png_crop.png&quot;/&gt;&lt;left val=&quot;59&quot;/&gt;&lt;top val=&quot;427&quot;/&gt;&lt;width val=&quot;478&quot;/&gt;&lt;height val=&quot;21&quot;/&gt;&lt;hasText val=&quot;1&quot;/&gt;&lt;paraId val=&quot;4&quot;/&gt;&lt;/Image&gt;&lt;/TextEffec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SOE-AD~1\AppData\Local\Temp\PR\data\asimages\{3CF1964F-A964-469C-AF7C-9BFE1BB1B2D3}_10.png&quot;/&gt;&lt;left val=&quot;8&quot;/&gt;&lt;top val=&quot;124&quot;/&gt;&lt;width val=&quot;315&quot;/&gt;&lt;height val=&quot;60&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SOE-AD~1\AppData\Local\Temp\PR\data\asimages\{BE7E56D2-79D3-49FE-94B7-EE945FF9C95A}_11.png&quot;/&gt;&lt;left val=&quot;35&quot;/&gt;&lt;top val=&quot;21&quot;/&gt;&lt;width val=&quot;648&quot;/&gt;&lt;height val=&quot;9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17C797-886A-40EE-A8B6-FB88F060C035}&quot;/&gt;&lt;isInvalidForFieldText val=&quot;0&quot;/&gt;&lt;Image&gt;&lt;filename val=&quot;C:\Users\SOE-AD~1\AppData\Local\Temp\PR\data\asimages\{6E17C797-886A-40EE-A8B6-FB88F060C035}_11.png&quot;/&gt;&lt;left val=&quot;196&quot;/&gt;&lt;top val=&quot;0&quot;/&gt;&lt;width val=&quot;327&quot;/&gt;&lt;height val=&quot;89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6&quot;/&gt;&lt;lineCharCount val=&quot;14&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1534</Words>
  <Application>Microsoft Office PowerPoint</Application>
  <PresentationFormat>On-screen Show (4:3)</PresentationFormat>
  <Paragraphs>107</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Book</vt:lpstr>
      <vt:lpstr>Calibri</vt:lpstr>
      <vt:lpstr>Century Gothic</vt:lpstr>
      <vt:lpstr>Elephant</vt:lpstr>
      <vt:lpstr>Wingdings</vt:lpstr>
      <vt:lpstr>Office Theme</vt:lpstr>
      <vt:lpstr>Child Outcomes Summary (COS) Process Training Module</vt:lpstr>
      <vt:lpstr>What is the COS Process?</vt:lpstr>
      <vt:lpstr>Why is the COS Process Needed?</vt:lpstr>
      <vt:lpstr>Features</vt:lpstr>
      <vt:lpstr>Division of Early Childhood (DEC) Recommended Practices for Assessment</vt:lpstr>
      <vt:lpstr>The COS process uses:</vt:lpstr>
      <vt:lpstr>Team-Based Discussions &amp; Decision-Making</vt:lpstr>
      <vt:lpstr>7-Point Rating</vt:lpstr>
      <vt:lpstr>When to Complete the COS Process</vt:lpstr>
      <vt:lpstr>Child Outcomes Summary (COS) Process Takeaways</vt:lpstr>
      <vt:lpstr>Closing</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Hebbeler</dc:creator>
  <cp:lastModifiedBy>Jinn Chong</cp:lastModifiedBy>
  <cp:revision>147</cp:revision>
  <dcterms:created xsi:type="dcterms:W3CDTF">2014-12-03T00:25:58Z</dcterms:created>
  <dcterms:modified xsi:type="dcterms:W3CDTF">2017-01-25T19:58:10Z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18292B88-CF64-497F-B62C-F2CDBD4A9AF7</vt:lpwstr>
  </property>
  <property fmtid="{D5CDD505-2E9C-101B-9397-08002B2CF9AE}" pid="3" name="ArticulatePath">
    <vt:lpwstr>Module 2 PPT-alt</vt:lpwstr>
  </property>
</Properties>
</file>