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3.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5.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6.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7.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8.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9.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0.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1.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2.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13.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14.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15.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7" r:id="rId3"/>
    <p:sldId id="291" r:id="rId4"/>
    <p:sldId id="281" r:id="rId5"/>
    <p:sldId id="288" r:id="rId6"/>
    <p:sldId id="284" r:id="rId7"/>
    <p:sldId id="282" r:id="rId8"/>
    <p:sldId id="264" r:id="rId9"/>
    <p:sldId id="283" r:id="rId10"/>
    <p:sldId id="285" r:id="rId11"/>
    <p:sldId id="265" r:id="rId12"/>
    <p:sldId id="292" r:id="rId13"/>
    <p:sldId id="293" r:id="rId14"/>
    <p:sldId id="268" r:id="rId15"/>
    <p:sldId id="286" r:id="rId16"/>
    <p:sldId id="287" r:id="rId17"/>
    <p:sldId id="280" r:id="rId18"/>
    <p:sldId id="290" r:id="rId19"/>
  </p:sldIdLst>
  <p:sldSz cx="9144000" cy="6858000" type="screen4x3"/>
  <p:notesSz cx="6858000" cy="9144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72543"/>
    <a:srgbClr val="7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3" d="100"/>
          <a:sy n="163" d="100"/>
        </p:scale>
        <p:origin x="1734" y="1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872CC5-AA18-44F6-AA3E-11ADF55FB263}" type="doc">
      <dgm:prSet loTypeId="urn:microsoft.com/office/officeart/2005/8/layout/vList3" loCatId="list" qsTypeId="urn:microsoft.com/office/officeart/2005/8/quickstyle/simple1" qsCatId="simple" csTypeId="urn:microsoft.com/office/officeart/2005/8/colors/colorful1" csCatId="colorful" phldr="1"/>
      <dgm:spPr/>
    </dgm:pt>
    <dgm:pt modelId="{36052DC4-087F-4DA5-B250-48624D41D66F}">
      <dgm:prSet phldrT="[Text]" custT="1"/>
      <dgm:spPr/>
      <dgm:t>
        <a:bodyPr/>
        <a:lstStyle/>
        <a:p>
          <a:pPr algn="l"/>
          <a:r>
            <a:rPr lang="en-US" sz="2400" dirty="0" smtClean="0"/>
            <a:t>Understand the content of the three child outcomes</a:t>
          </a:r>
          <a:endParaRPr lang="en-US" sz="2400" dirty="0"/>
        </a:p>
      </dgm:t>
    </dgm:pt>
    <dgm:pt modelId="{60AF9A47-C8B7-4F30-9385-FC95637DCBDA}" type="parTrans" cxnId="{0AA80516-1E7E-45CD-B361-C34D7E8B0556}">
      <dgm:prSet/>
      <dgm:spPr/>
      <dgm:t>
        <a:bodyPr/>
        <a:lstStyle/>
        <a:p>
          <a:pPr algn="l"/>
          <a:endParaRPr lang="en-US" sz="2400"/>
        </a:p>
      </dgm:t>
    </dgm:pt>
    <dgm:pt modelId="{3BABFDD6-4EA4-48F5-8287-C11012B24AFF}" type="sibTrans" cxnId="{0AA80516-1E7E-45CD-B361-C34D7E8B0556}">
      <dgm:prSet/>
      <dgm:spPr/>
      <dgm:t>
        <a:bodyPr/>
        <a:lstStyle/>
        <a:p>
          <a:pPr algn="l"/>
          <a:endParaRPr lang="en-US" sz="2400"/>
        </a:p>
      </dgm:t>
    </dgm:pt>
    <dgm:pt modelId="{02087150-D34F-4B88-8BDB-75E1EAC6D49C}">
      <dgm:prSet phldrT="[Text]" custT="1"/>
      <dgm:spPr/>
      <dgm:t>
        <a:bodyPr/>
        <a:lstStyle/>
        <a:p>
          <a:pPr algn="l"/>
          <a:r>
            <a:rPr lang="en-US" sz="2400" smtClean="0"/>
            <a:t>Understand age-expected child development</a:t>
          </a:r>
          <a:endParaRPr lang="en-US" sz="2400" dirty="0"/>
        </a:p>
      </dgm:t>
    </dgm:pt>
    <dgm:pt modelId="{ABAF7A25-AECA-421D-B210-E4F3E0B5E830}" type="parTrans" cxnId="{453EF530-BC0E-4FE3-BB48-88D083D2B4B3}">
      <dgm:prSet/>
      <dgm:spPr/>
      <dgm:t>
        <a:bodyPr/>
        <a:lstStyle/>
        <a:p>
          <a:pPr algn="l"/>
          <a:endParaRPr lang="en-US" sz="2400"/>
        </a:p>
      </dgm:t>
    </dgm:pt>
    <dgm:pt modelId="{39BF2F86-2815-4D41-ABCB-52F47666EDBC}" type="sibTrans" cxnId="{453EF530-BC0E-4FE3-BB48-88D083D2B4B3}">
      <dgm:prSet/>
      <dgm:spPr/>
      <dgm:t>
        <a:bodyPr/>
        <a:lstStyle/>
        <a:p>
          <a:pPr algn="l"/>
          <a:endParaRPr lang="en-US" sz="2400"/>
        </a:p>
      </dgm:t>
    </dgm:pt>
    <dgm:pt modelId="{E8CD6BCB-F84A-491A-B967-B9500A8285CD}">
      <dgm:prSet phldrT="[Text]" custT="1"/>
      <dgm:spPr/>
      <dgm:t>
        <a:bodyPr/>
        <a:lstStyle/>
        <a:p>
          <a:pPr algn="l"/>
          <a:r>
            <a:rPr lang="en-US" sz="2400" dirty="0" smtClean="0"/>
            <a:t>Know about the child’s functioning across settings and situations</a:t>
          </a:r>
          <a:endParaRPr lang="en-US" sz="2400" dirty="0"/>
        </a:p>
      </dgm:t>
    </dgm:pt>
    <dgm:pt modelId="{DFF79FA1-C607-40D6-8A36-8F8EAAF81463}" type="parTrans" cxnId="{58A92B07-DB23-45BC-A052-CD9B67EF5B34}">
      <dgm:prSet/>
      <dgm:spPr/>
      <dgm:t>
        <a:bodyPr/>
        <a:lstStyle/>
        <a:p>
          <a:pPr algn="l"/>
          <a:endParaRPr lang="en-US" sz="2400"/>
        </a:p>
      </dgm:t>
    </dgm:pt>
    <dgm:pt modelId="{2D8A0C50-D4B4-4F7E-AD13-266E7A3DB801}" type="sibTrans" cxnId="{58A92B07-DB23-45BC-A052-CD9B67EF5B34}">
      <dgm:prSet/>
      <dgm:spPr/>
      <dgm:t>
        <a:bodyPr/>
        <a:lstStyle/>
        <a:p>
          <a:pPr algn="l"/>
          <a:endParaRPr lang="en-US" sz="2400"/>
        </a:p>
      </dgm:t>
    </dgm:pt>
    <dgm:pt modelId="{4E4219F5-2D51-457F-BFBA-4F5C4599B362}">
      <dgm:prSet phldrT="[Text]" custT="1"/>
      <dgm:spPr/>
      <dgm:t>
        <a:bodyPr/>
        <a:lstStyle/>
        <a:p>
          <a:pPr algn="l"/>
          <a:r>
            <a:rPr lang="en-US" sz="2400" dirty="0" smtClean="0"/>
            <a:t>Understand age expectations for child functioning within the family’s culture</a:t>
          </a:r>
          <a:endParaRPr lang="en-US" sz="2400" dirty="0"/>
        </a:p>
      </dgm:t>
    </dgm:pt>
    <dgm:pt modelId="{47AEAF13-13E4-4DF6-BF34-AAEA8C0FE422}" type="parTrans" cxnId="{F328C835-FA1A-4F52-A3E9-91104462D707}">
      <dgm:prSet/>
      <dgm:spPr/>
      <dgm:t>
        <a:bodyPr/>
        <a:lstStyle/>
        <a:p>
          <a:pPr algn="l"/>
          <a:endParaRPr lang="en-US" sz="2400"/>
        </a:p>
      </dgm:t>
    </dgm:pt>
    <dgm:pt modelId="{8AAB0698-AE38-464A-AF57-752C074142C0}" type="sibTrans" cxnId="{F328C835-FA1A-4F52-A3E9-91104462D707}">
      <dgm:prSet/>
      <dgm:spPr/>
      <dgm:t>
        <a:bodyPr/>
        <a:lstStyle/>
        <a:p>
          <a:pPr algn="l"/>
          <a:endParaRPr lang="en-US" sz="2400"/>
        </a:p>
      </dgm:t>
    </dgm:pt>
    <dgm:pt modelId="{CFB86C21-B67B-41CC-931E-CD76523FE9AC}">
      <dgm:prSet phldrT="[Text]" custT="1"/>
      <dgm:spPr/>
      <dgm:t>
        <a:bodyPr/>
        <a:lstStyle/>
        <a:p>
          <a:pPr algn="l"/>
          <a:r>
            <a:rPr lang="en-US" sz="2400" smtClean="0"/>
            <a:t>Understand how to use the 7-point rating scale</a:t>
          </a:r>
          <a:endParaRPr lang="en-US" sz="2400" dirty="0"/>
        </a:p>
      </dgm:t>
    </dgm:pt>
    <dgm:pt modelId="{FC2974C8-C183-48BC-95E1-0D0459EA1260}" type="parTrans" cxnId="{9F49C4BD-EA85-4CBB-B209-67DAF6D3AF39}">
      <dgm:prSet/>
      <dgm:spPr/>
      <dgm:t>
        <a:bodyPr/>
        <a:lstStyle/>
        <a:p>
          <a:pPr algn="l"/>
          <a:endParaRPr lang="en-US" sz="2400"/>
        </a:p>
      </dgm:t>
    </dgm:pt>
    <dgm:pt modelId="{71630B81-2B21-4CE9-BA17-D2D38C84030A}" type="sibTrans" cxnId="{9F49C4BD-EA85-4CBB-B209-67DAF6D3AF39}">
      <dgm:prSet/>
      <dgm:spPr/>
      <dgm:t>
        <a:bodyPr/>
        <a:lstStyle/>
        <a:p>
          <a:pPr algn="l"/>
          <a:endParaRPr lang="en-US" sz="2400"/>
        </a:p>
      </dgm:t>
    </dgm:pt>
    <dgm:pt modelId="{B7B151DF-B27B-49FD-BB16-F37F9C5476DA}" type="pres">
      <dgm:prSet presAssocID="{2C872CC5-AA18-44F6-AA3E-11ADF55FB263}" presName="linearFlow" presStyleCnt="0">
        <dgm:presLayoutVars>
          <dgm:dir/>
          <dgm:resizeHandles val="exact"/>
        </dgm:presLayoutVars>
      </dgm:prSet>
      <dgm:spPr/>
    </dgm:pt>
    <dgm:pt modelId="{5CB42C9B-4B91-4E89-B6ED-8802785B1AEF}" type="pres">
      <dgm:prSet presAssocID="{36052DC4-087F-4DA5-B250-48624D41D66F}" presName="composite" presStyleCnt="0"/>
      <dgm:spPr/>
    </dgm:pt>
    <dgm:pt modelId="{336CD441-F50A-4147-8984-0E8BBA6698BA}" type="pres">
      <dgm:prSet presAssocID="{36052DC4-087F-4DA5-B250-48624D41D66F}" presName="imgShp" presStyleLbl="fgImgPlace1" presStyleIdx="0" presStyleCnt="5"/>
      <dgm:spPr/>
    </dgm:pt>
    <dgm:pt modelId="{78F4C5A4-198D-4401-B50B-ED7A84828037}" type="pres">
      <dgm:prSet presAssocID="{36052DC4-087F-4DA5-B250-48624D41D66F}" presName="txShp" presStyleLbl="node1" presStyleIdx="0" presStyleCnt="5">
        <dgm:presLayoutVars>
          <dgm:bulletEnabled val="1"/>
        </dgm:presLayoutVars>
      </dgm:prSet>
      <dgm:spPr/>
      <dgm:t>
        <a:bodyPr/>
        <a:lstStyle/>
        <a:p>
          <a:endParaRPr lang="en-US"/>
        </a:p>
      </dgm:t>
    </dgm:pt>
    <dgm:pt modelId="{3076DF03-6E3B-4D45-AB2F-A34FE2A82163}" type="pres">
      <dgm:prSet presAssocID="{3BABFDD6-4EA4-48F5-8287-C11012B24AFF}" presName="spacing" presStyleCnt="0"/>
      <dgm:spPr/>
    </dgm:pt>
    <dgm:pt modelId="{51717E70-33FC-45A7-9CA0-8260C15B9007}" type="pres">
      <dgm:prSet presAssocID="{02087150-D34F-4B88-8BDB-75E1EAC6D49C}" presName="composite" presStyleCnt="0"/>
      <dgm:spPr/>
    </dgm:pt>
    <dgm:pt modelId="{863F6FB5-D597-4B01-B54C-C3A546C37F36}" type="pres">
      <dgm:prSet presAssocID="{02087150-D34F-4B88-8BDB-75E1EAC6D49C}" presName="imgShp" presStyleLbl="fgImgPlace1" presStyleIdx="1" presStyleCnt="5"/>
      <dgm:spPr/>
    </dgm:pt>
    <dgm:pt modelId="{AB65ED0D-CE53-4EC9-9B25-BA4F468D63EC}" type="pres">
      <dgm:prSet presAssocID="{02087150-D34F-4B88-8BDB-75E1EAC6D49C}" presName="txShp" presStyleLbl="node1" presStyleIdx="1" presStyleCnt="5">
        <dgm:presLayoutVars>
          <dgm:bulletEnabled val="1"/>
        </dgm:presLayoutVars>
      </dgm:prSet>
      <dgm:spPr/>
      <dgm:t>
        <a:bodyPr/>
        <a:lstStyle/>
        <a:p>
          <a:endParaRPr lang="en-US"/>
        </a:p>
      </dgm:t>
    </dgm:pt>
    <dgm:pt modelId="{D1456270-144C-4667-AF30-0C680B42BE99}" type="pres">
      <dgm:prSet presAssocID="{39BF2F86-2815-4D41-ABCB-52F47666EDBC}" presName="spacing" presStyleCnt="0"/>
      <dgm:spPr/>
    </dgm:pt>
    <dgm:pt modelId="{A1CDFE70-EC9C-4118-815C-05072D3BFF4E}" type="pres">
      <dgm:prSet presAssocID="{E8CD6BCB-F84A-491A-B967-B9500A8285CD}" presName="composite" presStyleCnt="0"/>
      <dgm:spPr/>
    </dgm:pt>
    <dgm:pt modelId="{F07A6BF5-6F39-447E-8E2F-F714B5822DCB}" type="pres">
      <dgm:prSet presAssocID="{E8CD6BCB-F84A-491A-B967-B9500A8285CD}" presName="imgShp" presStyleLbl="fgImgPlace1" presStyleIdx="2" presStyleCnt="5"/>
      <dgm:spPr/>
    </dgm:pt>
    <dgm:pt modelId="{65C6B3A5-8B27-44A5-A1A1-A50E46E7FFB9}" type="pres">
      <dgm:prSet presAssocID="{E8CD6BCB-F84A-491A-B967-B9500A8285CD}" presName="txShp" presStyleLbl="node1" presStyleIdx="2" presStyleCnt="5">
        <dgm:presLayoutVars>
          <dgm:bulletEnabled val="1"/>
        </dgm:presLayoutVars>
      </dgm:prSet>
      <dgm:spPr/>
      <dgm:t>
        <a:bodyPr/>
        <a:lstStyle/>
        <a:p>
          <a:endParaRPr lang="en-US"/>
        </a:p>
      </dgm:t>
    </dgm:pt>
    <dgm:pt modelId="{82D4A2C7-7067-4FF2-A8C9-76F05EFA3F58}" type="pres">
      <dgm:prSet presAssocID="{2D8A0C50-D4B4-4F7E-AD13-266E7A3DB801}" presName="spacing" presStyleCnt="0"/>
      <dgm:spPr/>
    </dgm:pt>
    <dgm:pt modelId="{47FBF8A3-3339-4895-9672-E7F751A48B3E}" type="pres">
      <dgm:prSet presAssocID="{4E4219F5-2D51-457F-BFBA-4F5C4599B362}" presName="composite" presStyleCnt="0"/>
      <dgm:spPr/>
    </dgm:pt>
    <dgm:pt modelId="{166876CB-8596-4CF8-9635-E6E206E7F948}" type="pres">
      <dgm:prSet presAssocID="{4E4219F5-2D51-457F-BFBA-4F5C4599B362}" presName="imgShp" presStyleLbl="fgImgPlace1" presStyleIdx="3" presStyleCnt="5"/>
      <dgm:spPr/>
    </dgm:pt>
    <dgm:pt modelId="{82D871E3-A3FA-4429-9F3E-8C65E33D2130}" type="pres">
      <dgm:prSet presAssocID="{4E4219F5-2D51-457F-BFBA-4F5C4599B362}" presName="txShp" presStyleLbl="node1" presStyleIdx="3" presStyleCnt="5">
        <dgm:presLayoutVars>
          <dgm:bulletEnabled val="1"/>
        </dgm:presLayoutVars>
      </dgm:prSet>
      <dgm:spPr/>
      <dgm:t>
        <a:bodyPr/>
        <a:lstStyle/>
        <a:p>
          <a:endParaRPr lang="en-US"/>
        </a:p>
      </dgm:t>
    </dgm:pt>
    <dgm:pt modelId="{3464921B-70F8-4018-B07F-ACE25F66EA43}" type="pres">
      <dgm:prSet presAssocID="{8AAB0698-AE38-464A-AF57-752C074142C0}" presName="spacing" presStyleCnt="0"/>
      <dgm:spPr/>
    </dgm:pt>
    <dgm:pt modelId="{51AF31A9-A02D-464A-AC2B-758D5A3FA4BF}" type="pres">
      <dgm:prSet presAssocID="{CFB86C21-B67B-41CC-931E-CD76523FE9AC}" presName="composite" presStyleCnt="0"/>
      <dgm:spPr/>
    </dgm:pt>
    <dgm:pt modelId="{C210377C-F25A-4118-ACE7-A7CEA936E6B7}" type="pres">
      <dgm:prSet presAssocID="{CFB86C21-B67B-41CC-931E-CD76523FE9AC}" presName="imgShp" presStyleLbl="fgImgPlace1" presStyleIdx="4" presStyleCnt="5"/>
      <dgm:spPr/>
    </dgm:pt>
    <dgm:pt modelId="{920BA019-BA41-4898-B09D-921458B249D5}" type="pres">
      <dgm:prSet presAssocID="{CFB86C21-B67B-41CC-931E-CD76523FE9AC}" presName="txShp" presStyleLbl="node1" presStyleIdx="4" presStyleCnt="5">
        <dgm:presLayoutVars>
          <dgm:bulletEnabled val="1"/>
        </dgm:presLayoutVars>
      </dgm:prSet>
      <dgm:spPr/>
      <dgm:t>
        <a:bodyPr/>
        <a:lstStyle/>
        <a:p>
          <a:endParaRPr lang="en-US"/>
        </a:p>
      </dgm:t>
    </dgm:pt>
  </dgm:ptLst>
  <dgm:cxnLst>
    <dgm:cxn modelId="{620A3275-886D-AB4A-AA54-2D10B4B08515}" type="presOf" srcId="{36052DC4-087F-4DA5-B250-48624D41D66F}" destId="{78F4C5A4-198D-4401-B50B-ED7A84828037}" srcOrd="0" destOrd="0" presId="urn:microsoft.com/office/officeart/2005/8/layout/vList3"/>
    <dgm:cxn modelId="{75582118-7050-CB4F-9FB8-8A7A738299B0}" type="presOf" srcId="{2C872CC5-AA18-44F6-AA3E-11ADF55FB263}" destId="{B7B151DF-B27B-49FD-BB16-F37F9C5476DA}" srcOrd="0" destOrd="0" presId="urn:microsoft.com/office/officeart/2005/8/layout/vList3"/>
    <dgm:cxn modelId="{449B5358-F826-1D4B-BD2A-4407CB89E568}" type="presOf" srcId="{4E4219F5-2D51-457F-BFBA-4F5C4599B362}" destId="{82D871E3-A3FA-4429-9F3E-8C65E33D2130}" srcOrd="0" destOrd="0" presId="urn:microsoft.com/office/officeart/2005/8/layout/vList3"/>
    <dgm:cxn modelId="{503DE9A6-0F8C-864F-AEA4-0C03A5C474EF}" type="presOf" srcId="{CFB86C21-B67B-41CC-931E-CD76523FE9AC}" destId="{920BA019-BA41-4898-B09D-921458B249D5}" srcOrd="0" destOrd="0" presId="urn:microsoft.com/office/officeart/2005/8/layout/vList3"/>
    <dgm:cxn modelId="{B5FBE511-4EAF-E048-861E-0F751AB1D5DC}" type="presOf" srcId="{02087150-D34F-4B88-8BDB-75E1EAC6D49C}" destId="{AB65ED0D-CE53-4EC9-9B25-BA4F468D63EC}" srcOrd="0" destOrd="0" presId="urn:microsoft.com/office/officeart/2005/8/layout/vList3"/>
    <dgm:cxn modelId="{BAAEA886-548F-5A4A-98C5-D9A7C83ADB16}" type="presOf" srcId="{E8CD6BCB-F84A-491A-B967-B9500A8285CD}" destId="{65C6B3A5-8B27-44A5-A1A1-A50E46E7FFB9}" srcOrd="0" destOrd="0" presId="urn:microsoft.com/office/officeart/2005/8/layout/vList3"/>
    <dgm:cxn modelId="{58A92B07-DB23-45BC-A052-CD9B67EF5B34}" srcId="{2C872CC5-AA18-44F6-AA3E-11ADF55FB263}" destId="{E8CD6BCB-F84A-491A-B967-B9500A8285CD}" srcOrd="2" destOrd="0" parTransId="{DFF79FA1-C607-40D6-8A36-8F8EAAF81463}" sibTransId="{2D8A0C50-D4B4-4F7E-AD13-266E7A3DB801}"/>
    <dgm:cxn modelId="{F328C835-FA1A-4F52-A3E9-91104462D707}" srcId="{2C872CC5-AA18-44F6-AA3E-11ADF55FB263}" destId="{4E4219F5-2D51-457F-BFBA-4F5C4599B362}" srcOrd="3" destOrd="0" parTransId="{47AEAF13-13E4-4DF6-BF34-AAEA8C0FE422}" sibTransId="{8AAB0698-AE38-464A-AF57-752C074142C0}"/>
    <dgm:cxn modelId="{0AA80516-1E7E-45CD-B361-C34D7E8B0556}" srcId="{2C872CC5-AA18-44F6-AA3E-11ADF55FB263}" destId="{36052DC4-087F-4DA5-B250-48624D41D66F}" srcOrd="0" destOrd="0" parTransId="{60AF9A47-C8B7-4F30-9385-FC95637DCBDA}" sibTransId="{3BABFDD6-4EA4-48F5-8287-C11012B24AFF}"/>
    <dgm:cxn modelId="{9F49C4BD-EA85-4CBB-B209-67DAF6D3AF39}" srcId="{2C872CC5-AA18-44F6-AA3E-11ADF55FB263}" destId="{CFB86C21-B67B-41CC-931E-CD76523FE9AC}" srcOrd="4" destOrd="0" parTransId="{FC2974C8-C183-48BC-95E1-0D0459EA1260}" sibTransId="{71630B81-2B21-4CE9-BA17-D2D38C84030A}"/>
    <dgm:cxn modelId="{453EF530-BC0E-4FE3-BB48-88D083D2B4B3}" srcId="{2C872CC5-AA18-44F6-AA3E-11ADF55FB263}" destId="{02087150-D34F-4B88-8BDB-75E1EAC6D49C}" srcOrd="1" destOrd="0" parTransId="{ABAF7A25-AECA-421D-B210-E4F3E0B5E830}" sibTransId="{39BF2F86-2815-4D41-ABCB-52F47666EDBC}"/>
    <dgm:cxn modelId="{219A32DB-6A36-0B44-938F-FD8AA17A5700}" type="presParOf" srcId="{B7B151DF-B27B-49FD-BB16-F37F9C5476DA}" destId="{5CB42C9B-4B91-4E89-B6ED-8802785B1AEF}" srcOrd="0" destOrd="0" presId="urn:microsoft.com/office/officeart/2005/8/layout/vList3"/>
    <dgm:cxn modelId="{4EEBD09E-9CAE-C445-A7EA-D30647A7F20F}" type="presParOf" srcId="{5CB42C9B-4B91-4E89-B6ED-8802785B1AEF}" destId="{336CD441-F50A-4147-8984-0E8BBA6698BA}" srcOrd="0" destOrd="0" presId="urn:microsoft.com/office/officeart/2005/8/layout/vList3"/>
    <dgm:cxn modelId="{3865850B-7AE3-EB40-92F3-892653EFD823}" type="presParOf" srcId="{5CB42C9B-4B91-4E89-B6ED-8802785B1AEF}" destId="{78F4C5A4-198D-4401-B50B-ED7A84828037}" srcOrd="1" destOrd="0" presId="urn:microsoft.com/office/officeart/2005/8/layout/vList3"/>
    <dgm:cxn modelId="{2DAF2A65-7B48-5747-91DC-EF4F310A469F}" type="presParOf" srcId="{B7B151DF-B27B-49FD-BB16-F37F9C5476DA}" destId="{3076DF03-6E3B-4D45-AB2F-A34FE2A82163}" srcOrd="1" destOrd="0" presId="urn:microsoft.com/office/officeart/2005/8/layout/vList3"/>
    <dgm:cxn modelId="{32D30446-A674-0845-8478-F201444F08A4}" type="presParOf" srcId="{B7B151DF-B27B-49FD-BB16-F37F9C5476DA}" destId="{51717E70-33FC-45A7-9CA0-8260C15B9007}" srcOrd="2" destOrd="0" presId="urn:microsoft.com/office/officeart/2005/8/layout/vList3"/>
    <dgm:cxn modelId="{0A100927-FF0D-B643-82B9-43710A6AA7F2}" type="presParOf" srcId="{51717E70-33FC-45A7-9CA0-8260C15B9007}" destId="{863F6FB5-D597-4B01-B54C-C3A546C37F36}" srcOrd="0" destOrd="0" presId="urn:microsoft.com/office/officeart/2005/8/layout/vList3"/>
    <dgm:cxn modelId="{962E3141-00D7-A943-8351-165C84F2D8C2}" type="presParOf" srcId="{51717E70-33FC-45A7-9CA0-8260C15B9007}" destId="{AB65ED0D-CE53-4EC9-9B25-BA4F468D63EC}" srcOrd="1" destOrd="0" presId="urn:microsoft.com/office/officeart/2005/8/layout/vList3"/>
    <dgm:cxn modelId="{61A81388-1CF8-044F-8F48-4A65383221F5}" type="presParOf" srcId="{B7B151DF-B27B-49FD-BB16-F37F9C5476DA}" destId="{D1456270-144C-4667-AF30-0C680B42BE99}" srcOrd="3" destOrd="0" presId="urn:microsoft.com/office/officeart/2005/8/layout/vList3"/>
    <dgm:cxn modelId="{3828438D-D88E-A449-8021-21B866FC4E0F}" type="presParOf" srcId="{B7B151DF-B27B-49FD-BB16-F37F9C5476DA}" destId="{A1CDFE70-EC9C-4118-815C-05072D3BFF4E}" srcOrd="4" destOrd="0" presId="urn:microsoft.com/office/officeart/2005/8/layout/vList3"/>
    <dgm:cxn modelId="{D7E2E662-4C4C-D040-999B-F1544189E732}" type="presParOf" srcId="{A1CDFE70-EC9C-4118-815C-05072D3BFF4E}" destId="{F07A6BF5-6F39-447E-8E2F-F714B5822DCB}" srcOrd="0" destOrd="0" presId="urn:microsoft.com/office/officeart/2005/8/layout/vList3"/>
    <dgm:cxn modelId="{0744273D-EC3B-0F4E-9260-D9A6BB4964A2}" type="presParOf" srcId="{A1CDFE70-EC9C-4118-815C-05072D3BFF4E}" destId="{65C6B3A5-8B27-44A5-A1A1-A50E46E7FFB9}" srcOrd="1" destOrd="0" presId="urn:microsoft.com/office/officeart/2005/8/layout/vList3"/>
    <dgm:cxn modelId="{7E937C85-B4FB-DE48-8DDB-9B1B3BF47BF7}" type="presParOf" srcId="{B7B151DF-B27B-49FD-BB16-F37F9C5476DA}" destId="{82D4A2C7-7067-4FF2-A8C9-76F05EFA3F58}" srcOrd="5" destOrd="0" presId="urn:microsoft.com/office/officeart/2005/8/layout/vList3"/>
    <dgm:cxn modelId="{5D4E24BE-8187-3445-8CD0-7C1F4B1F5923}" type="presParOf" srcId="{B7B151DF-B27B-49FD-BB16-F37F9C5476DA}" destId="{47FBF8A3-3339-4895-9672-E7F751A48B3E}" srcOrd="6" destOrd="0" presId="urn:microsoft.com/office/officeart/2005/8/layout/vList3"/>
    <dgm:cxn modelId="{7BE6EA55-189D-1D41-90DC-29637968F5BF}" type="presParOf" srcId="{47FBF8A3-3339-4895-9672-E7F751A48B3E}" destId="{166876CB-8596-4CF8-9635-E6E206E7F948}" srcOrd="0" destOrd="0" presId="urn:microsoft.com/office/officeart/2005/8/layout/vList3"/>
    <dgm:cxn modelId="{2359F732-6ECA-7F4A-BC2E-F7E5E07B41DE}" type="presParOf" srcId="{47FBF8A3-3339-4895-9672-E7F751A48B3E}" destId="{82D871E3-A3FA-4429-9F3E-8C65E33D2130}" srcOrd="1" destOrd="0" presId="urn:microsoft.com/office/officeart/2005/8/layout/vList3"/>
    <dgm:cxn modelId="{FC454C11-C407-2C42-B4D1-2AB726911AED}" type="presParOf" srcId="{B7B151DF-B27B-49FD-BB16-F37F9C5476DA}" destId="{3464921B-70F8-4018-B07F-ACE25F66EA43}" srcOrd="7" destOrd="0" presId="urn:microsoft.com/office/officeart/2005/8/layout/vList3"/>
    <dgm:cxn modelId="{326A0300-42C1-034F-8864-EB20EADDDB87}" type="presParOf" srcId="{B7B151DF-B27B-49FD-BB16-F37F9C5476DA}" destId="{51AF31A9-A02D-464A-AC2B-758D5A3FA4BF}" srcOrd="8" destOrd="0" presId="urn:microsoft.com/office/officeart/2005/8/layout/vList3"/>
    <dgm:cxn modelId="{BD243632-3E56-784B-ACDA-528F93D056DA}" type="presParOf" srcId="{51AF31A9-A02D-464A-AC2B-758D5A3FA4BF}" destId="{C210377C-F25A-4118-ACE7-A7CEA936E6B7}" srcOrd="0" destOrd="0" presId="urn:microsoft.com/office/officeart/2005/8/layout/vList3"/>
    <dgm:cxn modelId="{F8BAB86A-2366-C445-8C3C-F35B9C7D5A3B}" type="presParOf" srcId="{51AF31A9-A02D-464A-AC2B-758D5A3FA4BF}" destId="{920BA019-BA41-4898-B09D-921458B249D5}"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4C5A4-198D-4401-B50B-ED7A84828037}">
      <dsp:nvSpPr>
        <dsp:cNvPr id="0" name=""/>
        <dsp:cNvSpPr/>
      </dsp:nvSpPr>
      <dsp:spPr>
        <a:xfrm rot="10800000">
          <a:off x="1740273" y="2361"/>
          <a:ext cx="6080759" cy="834613"/>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041" tIns="91440" rIns="170688" bIns="91440" numCol="1" spcCol="1270" anchor="ctr" anchorCtr="0">
          <a:noAutofit/>
        </a:bodyPr>
        <a:lstStyle/>
        <a:p>
          <a:pPr lvl="0" algn="l" defTabSz="1066800">
            <a:lnSpc>
              <a:spcPct val="90000"/>
            </a:lnSpc>
            <a:spcBef>
              <a:spcPct val="0"/>
            </a:spcBef>
            <a:spcAft>
              <a:spcPct val="35000"/>
            </a:spcAft>
          </a:pPr>
          <a:r>
            <a:rPr lang="en-US" sz="2400" kern="1200" dirty="0" smtClean="0"/>
            <a:t>Understand the content of the three child outcomes</a:t>
          </a:r>
          <a:endParaRPr lang="en-US" sz="2400" kern="1200" dirty="0"/>
        </a:p>
      </dsp:txBody>
      <dsp:txXfrm rot="10800000">
        <a:off x="1948926" y="2361"/>
        <a:ext cx="5872106" cy="834613"/>
      </dsp:txXfrm>
    </dsp:sp>
    <dsp:sp modelId="{336CD441-F50A-4147-8984-0E8BBA6698BA}">
      <dsp:nvSpPr>
        <dsp:cNvPr id="0" name=""/>
        <dsp:cNvSpPr/>
      </dsp:nvSpPr>
      <dsp:spPr>
        <a:xfrm>
          <a:off x="1322966" y="2361"/>
          <a:ext cx="834613" cy="834613"/>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65ED0D-CE53-4EC9-9B25-BA4F468D63EC}">
      <dsp:nvSpPr>
        <dsp:cNvPr id="0" name=""/>
        <dsp:cNvSpPr/>
      </dsp:nvSpPr>
      <dsp:spPr>
        <a:xfrm rot="10800000">
          <a:off x="1740273" y="1086113"/>
          <a:ext cx="6080759" cy="834613"/>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041" tIns="91440" rIns="170688" bIns="91440" numCol="1" spcCol="1270" anchor="ctr" anchorCtr="0">
          <a:noAutofit/>
        </a:bodyPr>
        <a:lstStyle/>
        <a:p>
          <a:pPr lvl="0" algn="l" defTabSz="1066800">
            <a:lnSpc>
              <a:spcPct val="90000"/>
            </a:lnSpc>
            <a:spcBef>
              <a:spcPct val="0"/>
            </a:spcBef>
            <a:spcAft>
              <a:spcPct val="35000"/>
            </a:spcAft>
          </a:pPr>
          <a:r>
            <a:rPr lang="en-US" sz="2400" kern="1200" smtClean="0"/>
            <a:t>Understand age-expected child development</a:t>
          </a:r>
          <a:endParaRPr lang="en-US" sz="2400" kern="1200" dirty="0"/>
        </a:p>
      </dsp:txBody>
      <dsp:txXfrm rot="10800000">
        <a:off x="1948926" y="1086113"/>
        <a:ext cx="5872106" cy="834613"/>
      </dsp:txXfrm>
    </dsp:sp>
    <dsp:sp modelId="{863F6FB5-D597-4B01-B54C-C3A546C37F36}">
      <dsp:nvSpPr>
        <dsp:cNvPr id="0" name=""/>
        <dsp:cNvSpPr/>
      </dsp:nvSpPr>
      <dsp:spPr>
        <a:xfrm>
          <a:off x="1322966" y="1086113"/>
          <a:ext cx="834613" cy="834613"/>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C6B3A5-8B27-44A5-A1A1-A50E46E7FFB9}">
      <dsp:nvSpPr>
        <dsp:cNvPr id="0" name=""/>
        <dsp:cNvSpPr/>
      </dsp:nvSpPr>
      <dsp:spPr>
        <a:xfrm rot="10800000">
          <a:off x="1740273" y="2169864"/>
          <a:ext cx="6080759" cy="834613"/>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041" tIns="91440" rIns="170688" bIns="91440" numCol="1" spcCol="1270" anchor="ctr" anchorCtr="0">
          <a:noAutofit/>
        </a:bodyPr>
        <a:lstStyle/>
        <a:p>
          <a:pPr lvl="0" algn="l" defTabSz="1066800">
            <a:lnSpc>
              <a:spcPct val="90000"/>
            </a:lnSpc>
            <a:spcBef>
              <a:spcPct val="0"/>
            </a:spcBef>
            <a:spcAft>
              <a:spcPct val="35000"/>
            </a:spcAft>
          </a:pPr>
          <a:r>
            <a:rPr lang="en-US" sz="2400" kern="1200" dirty="0" smtClean="0"/>
            <a:t>Know about the child’s functioning across settings and situations</a:t>
          </a:r>
          <a:endParaRPr lang="en-US" sz="2400" kern="1200" dirty="0"/>
        </a:p>
      </dsp:txBody>
      <dsp:txXfrm rot="10800000">
        <a:off x="1948926" y="2169864"/>
        <a:ext cx="5872106" cy="834613"/>
      </dsp:txXfrm>
    </dsp:sp>
    <dsp:sp modelId="{F07A6BF5-6F39-447E-8E2F-F714B5822DCB}">
      <dsp:nvSpPr>
        <dsp:cNvPr id="0" name=""/>
        <dsp:cNvSpPr/>
      </dsp:nvSpPr>
      <dsp:spPr>
        <a:xfrm>
          <a:off x="1322966" y="2169864"/>
          <a:ext cx="834613" cy="834613"/>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D871E3-A3FA-4429-9F3E-8C65E33D2130}">
      <dsp:nvSpPr>
        <dsp:cNvPr id="0" name=""/>
        <dsp:cNvSpPr/>
      </dsp:nvSpPr>
      <dsp:spPr>
        <a:xfrm rot="10800000">
          <a:off x="1740273" y="3253615"/>
          <a:ext cx="6080759" cy="834613"/>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041" tIns="91440" rIns="170688" bIns="91440" numCol="1" spcCol="1270" anchor="ctr" anchorCtr="0">
          <a:noAutofit/>
        </a:bodyPr>
        <a:lstStyle/>
        <a:p>
          <a:pPr lvl="0" algn="l" defTabSz="1066800">
            <a:lnSpc>
              <a:spcPct val="90000"/>
            </a:lnSpc>
            <a:spcBef>
              <a:spcPct val="0"/>
            </a:spcBef>
            <a:spcAft>
              <a:spcPct val="35000"/>
            </a:spcAft>
          </a:pPr>
          <a:r>
            <a:rPr lang="en-US" sz="2400" kern="1200" dirty="0" smtClean="0"/>
            <a:t>Understand age expectations for child functioning within the family’s culture</a:t>
          </a:r>
          <a:endParaRPr lang="en-US" sz="2400" kern="1200" dirty="0"/>
        </a:p>
      </dsp:txBody>
      <dsp:txXfrm rot="10800000">
        <a:off x="1948926" y="3253615"/>
        <a:ext cx="5872106" cy="834613"/>
      </dsp:txXfrm>
    </dsp:sp>
    <dsp:sp modelId="{166876CB-8596-4CF8-9635-E6E206E7F948}">
      <dsp:nvSpPr>
        <dsp:cNvPr id="0" name=""/>
        <dsp:cNvSpPr/>
      </dsp:nvSpPr>
      <dsp:spPr>
        <a:xfrm>
          <a:off x="1322966" y="3253615"/>
          <a:ext cx="834613" cy="834613"/>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0BA019-BA41-4898-B09D-921458B249D5}">
      <dsp:nvSpPr>
        <dsp:cNvPr id="0" name=""/>
        <dsp:cNvSpPr/>
      </dsp:nvSpPr>
      <dsp:spPr>
        <a:xfrm rot="10800000">
          <a:off x="1740273" y="4337367"/>
          <a:ext cx="6080759" cy="834613"/>
        </a:xfrm>
        <a:prstGeom prst="homePlat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041" tIns="91440" rIns="170688" bIns="91440" numCol="1" spcCol="1270" anchor="ctr" anchorCtr="0">
          <a:noAutofit/>
        </a:bodyPr>
        <a:lstStyle/>
        <a:p>
          <a:pPr lvl="0" algn="l" defTabSz="1066800">
            <a:lnSpc>
              <a:spcPct val="90000"/>
            </a:lnSpc>
            <a:spcBef>
              <a:spcPct val="0"/>
            </a:spcBef>
            <a:spcAft>
              <a:spcPct val="35000"/>
            </a:spcAft>
          </a:pPr>
          <a:r>
            <a:rPr lang="en-US" sz="2400" kern="1200" smtClean="0"/>
            <a:t>Understand how to use the 7-point rating scale</a:t>
          </a:r>
          <a:endParaRPr lang="en-US" sz="2400" kern="1200" dirty="0"/>
        </a:p>
      </dsp:txBody>
      <dsp:txXfrm rot="10800000">
        <a:off x="1948926" y="4337367"/>
        <a:ext cx="5872106" cy="834613"/>
      </dsp:txXfrm>
    </dsp:sp>
    <dsp:sp modelId="{C210377C-F25A-4118-ACE7-A7CEA936E6B7}">
      <dsp:nvSpPr>
        <dsp:cNvPr id="0" name=""/>
        <dsp:cNvSpPr/>
      </dsp:nvSpPr>
      <dsp:spPr>
        <a:xfrm>
          <a:off x="1322966" y="4337367"/>
          <a:ext cx="834613" cy="834613"/>
        </a:xfrm>
        <a:prstGeom prst="ellipse">
          <a:avLst/>
        </a:prstGeom>
        <a:solidFill>
          <a:schemeClr val="accent6">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fld id="{416889C3-E2A0-4B26-A970-B926EE3DE59D}" type="datetimeFigureOut">
              <a:rPr lang="en-US" altLang="en-US"/>
              <a:pPr/>
              <a:t>1/25/2017</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fld id="{089F93E7-0FFE-4C98-8E69-A1719A027C3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is the third in a series of presentations designed to provide early intervention and early childhood special education staff with the information needed to complete the Child Outcomes Summary process. This session outlines the knowledge and skills practitioners on Child Outcomes Summary teams</a:t>
            </a:r>
            <a:r>
              <a:rPr lang="en-US" altLang="en-US" b="1" smtClean="0"/>
              <a:t> </a:t>
            </a:r>
            <a:r>
              <a:rPr lang="en-US" altLang="en-US" smtClean="0"/>
              <a:t>must have to carry out a quality process.</a:t>
            </a:r>
          </a:p>
          <a:p>
            <a:pPr eaLnBrk="1" hangingPunct="1">
              <a:spcBef>
                <a:spcPct val="0"/>
              </a:spcBef>
            </a:pPr>
            <a:endParaRPr lang="en-US" altLang="en-US" b="1" smtClean="0">
              <a:sym typeface="Calibri" panose="020F0502020204030204" pitchFamily="34"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93E331B-163D-419A-A521-6729769ABBF4}" type="slidenum">
              <a:rPr lang="en-US" altLang="en-US" sz="1200">
                <a:solidFill>
                  <a:srgbClr val="000000"/>
                </a:solidFill>
                <a:latin typeface="Calibri" panose="020F0502020204030204" pitchFamily="34" charset="0"/>
              </a:rPr>
              <a:pPr/>
              <a:t>1</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Age-expected skills are exactly what the phrase says:  They are the skills and behaviors that are seen in children of a particular chronological age.  For example, if a child is 24 months old, age-expected skills are what a 24-month-old would be expected to do.  We would describe a 24-month-old with 24-month-old skills as showing age-expected skills.</a:t>
            </a: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D1C0694-A942-404C-A524-2DFFD90C18E3}" type="slidenum">
              <a:rPr lang="en-US" altLang="en-US" sz="1200">
                <a:latin typeface="Calibri" panose="020F0502020204030204" pitchFamily="34" charset="0"/>
              </a:rPr>
              <a:pPr/>
              <a:t>10</a:t>
            </a:fld>
            <a:endParaRPr lang="en-US" altLang="en-US"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Immediate foundational skills and behaviors are those that come just before age-expected skills in development.  To understand immediate foundational skills, let’s consider the example of walking.  When we think about the skills that come just before children become proficient in walking, we see that they are cruising from one piece of furniture to another and taking a few unsteady steps on their own.  These are examples of immediate foundational skills for walking.  If a child is not showing age-expected skills but is showing the skills that come immediately before the skills expected for the age, we would describe the child as showing “immediate foundational skills.”</a:t>
            </a: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836A2E7-3C5A-4BC3-BA53-7F915B418F4B}" type="slidenum">
              <a:rPr lang="en-US" altLang="en-US" sz="1200">
                <a:latin typeface="Calibri" panose="020F0502020204030204" pitchFamily="34" charset="0"/>
              </a:rPr>
              <a:pPr/>
              <a:t>11</a:t>
            </a:fld>
            <a:endParaRPr lang="en-US" altLang="en-US" sz="120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Foundational skills occur much earlier in the developmental progression of skills. They are called </a:t>
            </a:r>
            <a:r>
              <a:rPr lang="en-US" altLang="en-US" i="1" smtClean="0"/>
              <a:t>foundational</a:t>
            </a:r>
            <a:r>
              <a:rPr lang="en-US" altLang="en-US" smtClean="0"/>
              <a:t> because they form the foundation for later skill development. When considering our example of walking, we would think about the skills needed for children to eventually learn to walk—those that come even before cruising and initial wobbly steps.  Examples include pulling to stand, crawling or scooting, going from a sitting position to all fours in preparation for crawling, or, in younger infant development, pushing up while in tummy time.   Children who are not yet showing age-expected skills but are showing skills that come much earlier in development would be described as showing “foundational skills.”</a:t>
            </a:r>
          </a:p>
          <a:p>
            <a:pPr eaLnBrk="1" hangingPunct="1">
              <a:spcBef>
                <a:spcPct val="0"/>
              </a:spcBef>
            </a:pPr>
            <a:endParaRPr lang="en-US" altLang="en-US" b="1" smtClean="0"/>
          </a:p>
          <a:p>
            <a:pPr eaLnBrk="1" hangingPunct="1">
              <a:spcBef>
                <a:spcPct val="0"/>
              </a:spcBef>
            </a:pPr>
            <a:endParaRPr lang="en-US" altLang="en-US" b="1" smtClean="0"/>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8B25235-CF94-4643-83FA-6A0A61C81A97}" type="slidenum">
              <a:rPr lang="en-US" altLang="en-US" sz="1200">
                <a:latin typeface="Calibri" panose="020F0502020204030204" pitchFamily="34" charset="0"/>
              </a:rPr>
              <a:pPr/>
              <a:t>12</a:t>
            </a:fld>
            <a:endParaRPr lang="en-US" altLang="en-US"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05A338C-6730-4C87-9547-D42049A416A1}" type="slidenum">
              <a:rPr lang="en-US" altLang="en-US" sz="1200">
                <a:latin typeface="Calibri" panose="020F0502020204030204" pitchFamily="34" charset="0"/>
              </a:rPr>
              <a:pPr/>
              <a:t>13</a:t>
            </a:fld>
            <a:endParaRPr lang="en-US" altLang="en-US" sz="1200">
              <a:latin typeface="Calibri" panose="020F0502020204030204" pitchFamily="34" charset="0"/>
            </a:endParaRPr>
          </a:p>
        </p:txBody>
      </p:sp>
      <p:sp>
        <p:nvSpPr>
          <p:cNvPr id="52226" name="Rectangle 2"/>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xfrm>
            <a:off x="685800" y="4341813"/>
            <a:ext cx="5487988" cy="411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sum, development occurs in predictable sequences, and a child’s current skill level can be described with regard to where the child is in the sequence. This graphic shows the relationship between the three types of skills.  Note that foundational skills provide the basis for later skills and that immediate foundational skills come just before age-expected skills in the sequence. Foundational skills are frequently the skills chosen for intervention for children showing delays to help them move closer to age-expected development. </a:t>
            </a:r>
          </a:p>
          <a:p>
            <a:pPr eaLnBrk="1" hangingPunct="1">
              <a:spcBef>
                <a:spcPct val="0"/>
              </a:spcBef>
            </a:pPr>
            <a:endParaRPr lang="en-US" altLang="en-US" smtClean="0"/>
          </a:p>
          <a:p>
            <a:pPr eaLnBrk="1" hangingPunct="1">
              <a:spcBef>
                <a:spcPct val="0"/>
              </a:spcBef>
            </a:pPr>
            <a:r>
              <a:rPr lang="en-US" altLang="en-US" smtClean="0"/>
              <a:t>For the Child Outcomes Summary process, individuals within the team need to understand child development and the sequence in which skills develop.  To reach a rating, teams will need to think about whether the child’s skills and behaviors in each outcome area are age expected, immediate foundational, or foundational.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next area of knowledge and expertise needed by members of the team is understanding how a family’s culture affects what is considered age-expected.  Certainly, within early intervention and within early childhood special education, we often work with families who come from cultures other than our own.  Interventionists need to understand how cultural practices influence the age at which children develop certain skills. For example, some cultures don’t expect the same level of independence in feeding, and parents may continue to assist their children with feeding into the preschool years. In working with these families, culturally competent interventionists would not see this as a problem because it has no long-term impact on development.  </a:t>
            </a:r>
          </a:p>
          <a:p>
            <a:pPr eaLnBrk="1" hangingPunct="1">
              <a:spcBef>
                <a:spcPct val="0"/>
              </a:spcBef>
            </a:pPr>
            <a:endParaRPr lang="en-US" altLang="en-US" smtClean="0"/>
          </a:p>
          <a:p>
            <a:pPr eaLnBrk="1" hangingPunct="1">
              <a:spcBef>
                <a:spcPct val="0"/>
              </a:spcBef>
            </a:pPr>
            <a:r>
              <a:rPr lang="en-US" altLang="en-US" smtClean="0"/>
              <a:t>For identifying appropriate targets for interventions as well as for the Child Outcomes Summary process, the team needs to understand age expectations within the context of the family’s culture.  When teams see skills and behaviors that are below mainstream U.S. age expectations but are the result of cultural practices, like the example of independence, then they need to adjust age expectations for those skills for that child.  </a:t>
            </a:r>
          </a:p>
          <a:p>
            <a:pPr eaLnBrk="1" hangingPunct="1">
              <a:spcBef>
                <a:spcPct val="0"/>
              </a:spcBef>
            </a:pPr>
            <a:endParaRPr lang="en-US" altLang="en-US" smtClean="0"/>
          </a:p>
          <a:p>
            <a:pPr eaLnBrk="1" hangingPunct="1">
              <a:spcBef>
                <a:spcPct val="0"/>
              </a:spcBef>
            </a:pPr>
            <a:r>
              <a:rPr lang="en-US" altLang="en-US" smtClean="0"/>
              <a:t>Working effectively with families from other cultures can be challenging for providers. These challenges are also challenges for the Child Outcomes Summary rating process. The team needs to understand what is considered age-appropriate in that child’s culture and base their sense of what should be considered age-expected functioning for that child on that understanding.  </a:t>
            </a:r>
          </a:p>
          <a:p>
            <a:pPr eaLnBrk="1" hangingPunct="1">
              <a:spcBef>
                <a:spcPct val="0"/>
              </a:spcBef>
            </a:pPr>
            <a:endParaRPr lang="en-US" altLang="en-US" smtClean="0"/>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80EBE8B-A52D-4C29-8E3F-64503D9F966F}" type="slidenum">
              <a:rPr lang="en-US" altLang="en-US" sz="1200">
                <a:latin typeface="Calibri" panose="020F0502020204030204" pitchFamily="34" charset="0"/>
              </a:rPr>
              <a:pPr/>
              <a:t>14</a:t>
            </a:fld>
            <a:endParaRPr lang="en-US" altLang="en-US"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last area of knowledge needed by individuals on the team is knowledge of the 7-point rating scale.  The 7-point scale is used to document the child’s status at a given point in time, which is usually entry into and exit from an early intervention or early childhood special education program.   The 7 points on the scale describe a child’s status compared with age-expected functioning.  When we look at a child’s ratings over time, we can understand the child’s movement toward age-appropriate functioning between entering and exiting the program.   A 7 on the scale represents age-expected functioning, and lower points represent the degree of distance from age expectations.  Each point on the scale has specific criteria that are used to differentiate the child’s functioning.  Team members need to be familiar with the application of the criteria for each of the points on the scale. Much more information about the application of the 7-point scale will be provided in Session 4.</a:t>
            </a:r>
          </a:p>
          <a:p>
            <a:pPr eaLnBrk="1" hangingPunct="1">
              <a:spcBef>
                <a:spcPct val="0"/>
              </a:spcBef>
            </a:pPr>
            <a:endParaRPr lang="en-US" altLang="en-US" smtClean="0"/>
          </a:p>
          <a:p>
            <a:pPr eaLnBrk="1" hangingPunct="1">
              <a:spcBef>
                <a:spcPct val="0"/>
              </a:spcBef>
            </a:pPr>
            <a:endParaRPr lang="en-US" altLang="en-US" smtClean="0"/>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06AAF6A-ABB6-49C6-9BAF-BAD27E920322}" type="slidenum">
              <a:rPr lang="en-US" altLang="en-US" sz="1200">
                <a:latin typeface="Calibri" panose="020F0502020204030204" pitchFamily="34" charset="0"/>
              </a:rPr>
              <a:pPr/>
              <a:t>15</a:t>
            </a:fld>
            <a:endParaRPr lang="en-US" altLang="en-US" sz="12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summary, please remember that not every single person on the team has to have knowledge and expertise in each of these areas, but collectively, as a team, all these areas must be covered.  Determining the appropriate ratings using a team consensus process takes practice and reflection; individuals who are members of Child Outcomes Summary teams are encouraged to consider these five areas of knowledge and expertise and work to develop or enhance their collective understanding of each area. </a:t>
            </a: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A85C20B-5CE7-41E5-9813-700B43E3678B}" type="slidenum">
              <a:rPr lang="en-US" altLang="en-US" sz="1200">
                <a:latin typeface="Calibri" panose="020F0502020204030204" pitchFamily="34" charset="0"/>
              </a:rPr>
              <a:pPr/>
              <a:t>16</a:t>
            </a:fld>
            <a:endParaRPr lang="en-US" altLang="en-US" sz="120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07285F4-BA96-402A-B25E-4C67CE7636C3}" type="slidenum">
              <a:rPr lang="en-US" altLang="en-US" sz="1200">
                <a:latin typeface="Calibri" panose="020F0502020204030204" pitchFamily="34" charset="0"/>
              </a:rPr>
              <a:pPr/>
              <a:t>17</a:t>
            </a:fld>
            <a:endParaRPr lang="en-US"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Remember that the Child Outcomes Summary process is designed to be a team consensus process. As mentioned in Session 2, the teams that complete the process can be of any size and can be made up of individuals with different roles. Teams are composed of individuals who can contribute information about the child and participate collectively in a discussion to determine the child’s ratings. This includes the child’s family and other caregivers who know the child.</a:t>
            </a:r>
          </a:p>
          <a:p>
            <a:pPr eaLnBrk="1" hangingPunct="1">
              <a:spcBef>
                <a:spcPct val="0"/>
              </a:spcBef>
            </a:pPr>
            <a:endParaRPr lang="en-US" altLang="en-US" smtClean="0"/>
          </a:p>
          <a:p>
            <a:pPr eaLnBrk="1" hangingPunct="1">
              <a:spcBef>
                <a:spcPct val="0"/>
              </a:spcBef>
            </a:pPr>
            <a:r>
              <a:rPr lang="en-US" altLang="en-US" smtClean="0"/>
              <a:t>The goal is for these people to meet and discuss the child’s functioning and determine a rating for each outcome. Sometimes meeting face-to-face is not possible. When the entire team can’t meet together, it is essential that information from the missing team members be included in the conversation. Some team members may attend by phone, and others may send written information for the team’s consideration.</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8C9234A-FE9D-4DBE-ABD3-B7BF9E9A5E2F}" type="slidenum">
              <a:rPr lang="en-US" altLang="en-US" sz="1200">
                <a:solidFill>
                  <a:srgbClr val="000000"/>
                </a:solidFill>
                <a:latin typeface="Calibri" panose="020F0502020204030204" pitchFamily="34" charset="0"/>
              </a:rPr>
              <a:pPr/>
              <a:t>2</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715A5D5-0EF5-469F-B73A-6A6CD40FF57E}" type="slidenum">
              <a:rPr lang="en-US" altLang="en-US" sz="1200">
                <a:latin typeface="Calibri" panose="020F0502020204030204" pitchFamily="34" charset="0"/>
              </a:rPr>
              <a:pPr/>
              <a:t>3</a:t>
            </a:fld>
            <a:endParaRPr lang="en-US" altLang="en-US" sz="1200">
              <a:latin typeface="Calibri" panose="020F0502020204030204" pitchFamily="34" charset="0"/>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xfrm>
            <a:off x="228600" y="4271963"/>
            <a:ext cx="6477000" cy="4186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All team members bring different information and perspectives to the Child Outcomes Summary process.  As a group, the team members completing the process must have the following knowledge and expertise:</a:t>
            </a:r>
          </a:p>
          <a:p>
            <a:pPr eaLnBrk="1" hangingPunct="1">
              <a:spcBef>
                <a:spcPct val="0"/>
              </a:spcBef>
            </a:pPr>
            <a:endParaRPr lang="en-US" altLang="en-US" smtClean="0"/>
          </a:p>
          <a:p>
            <a:pPr eaLnBrk="1" hangingPunct="1">
              <a:spcBef>
                <a:spcPct val="0"/>
              </a:spcBef>
              <a:buFontTx/>
              <a:buChar char="•"/>
            </a:pPr>
            <a:r>
              <a:rPr lang="en-US" altLang="en-US" smtClean="0"/>
              <a:t>Understanding of the content of the three child outcomes;</a:t>
            </a:r>
          </a:p>
          <a:p>
            <a:pPr eaLnBrk="1" hangingPunct="1">
              <a:spcBef>
                <a:spcPct val="0"/>
              </a:spcBef>
              <a:buFontTx/>
              <a:buChar char="•"/>
            </a:pPr>
            <a:r>
              <a:rPr lang="en-US" altLang="en-US" smtClean="0"/>
              <a:t>Understanding of age-expected child development;</a:t>
            </a:r>
          </a:p>
          <a:p>
            <a:pPr eaLnBrk="1" hangingPunct="1">
              <a:spcBef>
                <a:spcPct val="0"/>
              </a:spcBef>
              <a:buFontTx/>
              <a:buChar char="•"/>
            </a:pPr>
            <a:r>
              <a:rPr lang="en-US" altLang="en-US" smtClean="0"/>
              <a:t>Knowledge of the child</a:t>
            </a:r>
            <a:r>
              <a:rPr lang="ja-JP" altLang="en-US" smtClean="0"/>
              <a:t>’</a:t>
            </a:r>
            <a:r>
              <a:rPr lang="en-US" altLang="ja-JP" smtClean="0"/>
              <a:t>s functioning across settings and situations;</a:t>
            </a:r>
          </a:p>
          <a:p>
            <a:pPr eaLnBrk="1" hangingPunct="1">
              <a:spcBef>
                <a:spcPct val="0"/>
              </a:spcBef>
              <a:buFontTx/>
              <a:buChar char="•"/>
            </a:pPr>
            <a:r>
              <a:rPr lang="en-US" altLang="en-US" smtClean="0"/>
              <a:t>Understanding of  age expectations for child functioning within the child and family</a:t>
            </a:r>
            <a:r>
              <a:rPr lang="ja-JP" altLang="en-US" smtClean="0"/>
              <a:t>’</a:t>
            </a:r>
            <a:r>
              <a:rPr lang="en-US" altLang="ja-JP" smtClean="0"/>
              <a:t>s culture; and</a:t>
            </a:r>
          </a:p>
          <a:p>
            <a:pPr eaLnBrk="1" hangingPunct="1">
              <a:spcBef>
                <a:spcPct val="0"/>
              </a:spcBef>
              <a:buFontTx/>
              <a:buChar char="•"/>
            </a:pPr>
            <a:r>
              <a:rPr lang="en-US" altLang="en-US" smtClean="0"/>
              <a:t>Understanding of how to use the 7-point rating scale.</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b="1" smtClean="0"/>
          </a:p>
          <a:p>
            <a:pPr eaLnBrk="1" hangingPunct="1">
              <a:spcBef>
                <a:spcPct val="0"/>
              </a:spcBef>
            </a:pPr>
            <a:endParaRPr lang="en-US" altLang="en-US" b="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Before we explore the areas of knowledge and expertise in more detail, here are a few important things to remember.  First, each person on the team doesn’t have to have knowledge and expertise in each of the areas just listed.  Rather, the team should be made up of individuals who have the needed knowledge and expertise so that collectively all the areas are covered.  Families are important members of the team; they can provide the critical information about their child’s functioning that the team needs to make an accurate rating decision. So while we don’t expect the family to be experts in the Child Outcomes Summary process, their expertise on what their child is doing across settings and situations are invaluable.</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B1A80B2-5079-4976-B35A-78A1A36879F8}" type="slidenum">
              <a:rPr lang="en-US" altLang="en-US" sz="1200">
                <a:latin typeface="Calibri" panose="020F0502020204030204" pitchFamily="34" charset="0"/>
              </a:rPr>
              <a:pPr/>
              <a:t>4</a:t>
            </a:fld>
            <a:endParaRPr lang="en-US" altLang="en-US"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Session 1 provided an overview of the three child outcomes; each team must include members who are knowledgeable about the content of the three child outcomes. This includes an understanding of which skills and behaviors fall within each outcome area and which ones cross outcome areas (for example, communication skills).  This also includes an understanding of the functional nature of the outcomes and how children bring together their skills and behaviors on a daily basis to accomplish things that are important to them.  </a:t>
            </a:r>
          </a:p>
          <a:p>
            <a:pPr eaLnBrk="1" hangingPunct="1">
              <a:spcBef>
                <a:spcPct val="0"/>
              </a:spcBef>
            </a:pPr>
            <a:endParaRPr lang="en-US" altLang="en-US" smtClean="0"/>
          </a:p>
          <a:p>
            <a:pPr eaLnBrk="1" hangingPunct="1">
              <a:spcBef>
                <a:spcPct val="0"/>
              </a:spcBef>
            </a:pPr>
            <a:r>
              <a:rPr lang="en-US" altLang="en-US" smtClean="0"/>
              <a:t>The team must understand outcomes well enough to be able to translate information from domain-based assessments into functioning in each of the three outcomes.</a:t>
            </a:r>
          </a:p>
          <a:p>
            <a:pPr eaLnBrk="1" hangingPunct="1">
              <a:spcBef>
                <a:spcPct val="0"/>
              </a:spcBef>
            </a:pPr>
            <a:endParaRPr lang="en-US" altLang="en-US" smtClean="0"/>
          </a:p>
          <a:p>
            <a:pPr eaLnBrk="1" hangingPunct="1">
              <a:spcBef>
                <a:spcPct val="0"/>
              </a:spcBef>
            </a:pPr>
            <a:endParaRPr lang="en-US" altLang="en-US" smtClean="0"/>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749519B-0271-4B2C-97AB-351FB76153F0}" type="slidenum">
              <a:rPr lang="en-US" altLang="en-US" sz="1200">
                <a:latin typeface="Calibri" panose="020F0502020204030204" pitchFamily="34" charset="0"/>
              </a:rPr>
              <a:pPr/>
              <a:t>5</a:t>
            </a:fld>
            <a:endParaRPr lang="en-US" altLang="en-US"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next area of knowledge needed by the team is the age at which children typically acquire different kinds of skills.   The rating process requires an understanding of the timing and sequences of development that enable children to have positive social relationships, acquire knowledge and skills, and take action to meet their needs.  For example, children typically play next to their peers before they meaningfully interact with them.  In addition to child development occurring in typical sequences, we also know that children typically acquire skills within a certain time frame.  For example, most children learn to walk around 12 months of age.  The rating process requires that team members understand both the sequence in which children acquire skills and the age range in which they are acquired.  Team members will be asked to think about how the child’s functioning compares with what would be expected for a child his age.  </a:t>
            </a:r>
          </a:p>
          <a:p>
            <a:pPr eaLnBrk="1" hangingPunct="1">
              <a:spcBef>
                <a:spcPct val="0"/>
              </a:spcBef>
            </a:pPr>
            <a:endParaRPr lang="en-US" altLang="en-US" smtClean="0"/>
          </a:p>
          <a:p>
            <a:pPr eaLnBrk="1" hangingPunct="1">
              <a:spcBef>
                <a:spcPct val="0"/>
              </a:spcBef>
            </a:pPr>
            <a:r>
              <a:rPr lang="en-US" altLang="en-US" smtClean="0"/>
              <a:t>If the team members need additional information about child development, we encourage them to consult the many resources available.  It is important to use these resources to ensure that the perception of what is typical development is accurate.  </a:t>
            </a:r>
          </a:p>
          <a:p>
            <a:pPr eaLnBrk="1" hangingPunct="1">
              <a:spcBef>
                <a:spcPct val="0"/>
              </a:spcBef>
            </a:pPr>
            <a:endParaRPr lang="en-US" altLang="en-US" smtClean="0"/>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B828F35-96D3-4306-B0FB-CC50B675C3E8}" type="slidenum">
              <a:rPr lang="en-US" altLang="en-US" sz="1200">
                <a:latin typeface="Calibri" panose="020F0502020204030204" pitchFamily="34" charset="0"/>
              </a:rPr>
              <a:pPr/>
              <a:t>6</a:t>
            </a:fld>
            <a:endParaRPr lang="en-US" altLang="en-US"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0E2C429-EC8B-4EAC-9F00-D1A61D01FA52}" type="slidenum">
              <a:rPr lang="en-US" altLang="en-US" sz="1200">
                <a:latin typeface="Calibri" panose="020F0502020204030204" pitchFamily="34" charset="0"/>
              </a:rPr>
              <a:pPr/>
              <a:t>7</a:t>
            </a:fld>
            <a:endParaRPr lang="en-US" altLang="en-US" sz="1200">
              <a:latin typeface="Calibri" panose="020F0502020204030204" pitchFamily="34" charset="0"/>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Why does the Child Outcomes Summary process require a comparison with age-expected skills? Because moving toward or maintaining age-expected functioning will enable children to be full and active participants in their everyday world.  One of the goals of early intervention and early childhood special education is to help children acquire the skills that are expected for their age. The ratings help programs see how successful they have been in helping children do this.</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To assign an accurate rating at entry and exit, the team needs to obtain a complete picture of the child’s skills and behaviors across multiple settings and situations.  This means that in addition to gathering information through standardized assessment tools, teams should have other mechanisms for getting information about the child in other places and with other people.  It is especially important to get a picture of the child in places where the child spends time, including at home, in child care, and in other community settings.  The team needs to know how the child interacts with adult family members, siblings, extended family, and other significant people in the child’s life.  This information can come from talking with those familiar with the child, such as family members, grandparents, and/or care providers, or from observations in places where the child spends time.</a:t>
            </a:r>
          </a:p>
          <a:p>
            <a:pPr eaLnBrk="1" hangingPunct="1">
              <a:spcBef>
                <a:spcPct val="0"/>
              </a:spcBef>
            </a:pPr>
            <a:endParaRPr lang="en-US" altLang="en-US" smtClean="0"/>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352FC25-D21D-41F9-937F-21F120684E5C}" type="slidenum">
              <a:rPr lang="en-US" altLang="en-US" sz="1200">
                <a:latin typeface="Calibri" panose="020F0502020204030204" pitchFamily="34" charset="0"/>
              </a:rPr>
              <a:pPr/>
              <a:t>8</a:t>
            </a:fld>
            <a:endParaRPr lang="en-US" altLang="en-US"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For the purposes of the Child Outcomes Summary process, we use three terms to describe where a child’s skills are with regard to age expectations: </a:t>
            </a:r>
            <a:r>
              <a:rPr lang="en-US" altLang="en-US" i="1" smtClean="0"/>
              <a:t>age expected</a:t>
            </a:r>
            <a:r>
              <a:rPr lang="en-US" altLang="en-US" smtClean="0"/>
              <a:t>, </a:t>
            </a:r>
            <a:r>
              <a:rPr lang="en-US" altLang="en-US" i="1" smtClean="0"/>
              <a:t>immediate</a:t>
            </a:r>
            <a:r>
              <a:rPr lang="en-US" altLang="en-US" smtClean="0"/>
              <a:t> </a:t>
            </a:r>
            <a:r>
              <a:rPr lang="en-US" altLang="en-US" i="1" smtClean="0"/>
              <a:t>foundational</a:t>
            </a:r>
            <a:r>
              <a:rPr lang="en-US" altLang="en-US" smtClean="0"/>
              <a:t>, and </a:t>
            </a:r>
            <a:r>
              <a:rPr lang="en-US" altLang="en-US" i="1" smtClean="0"/>
              <a:t>foundational</a:t>
            </a:r>
            <a:r>
              <a:rPr lang="en-US" altLang="en-US" smtClean="0"/>
              <a:t>.  Let’s explore each one.</a:t>
            </a:r>
          </a:p>
          <a:p>
            <a:pPr eaLnBrk="1" hangingPunct="1">
              <a:spcBef>
                <a:spcPct val="0"/>
              </a:spcBef>
            </a:pPr>
            <a:endParaRPr lang="en-US" altLang="en-US" smtClean="0"/>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A250A7F-F937-46A1-BC28-DB44D4A0F46B}" type="slidenum">
              <a:rPr lang="en-US" altLang="en-US" sz="1200">
                <a:latin typeface="Calibri" panose="020F0502020204030204" pitchFamily="34" charset="0"/>
              </a:rPr>
              <a:pPr/>
              <a:t>9</a:t>
            </a:fld>
            <a:endParaRPr lang="en-US"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2.xml"/><Relationship Id="rId5" Type="http://schemas.openxmlformats.org/officeDocument/2006/relationships/tags" Target="../tags/tag26.xml"/><Relationship Id="rId4" Type="http://schemas.openxmlformats.org/officeDocument/2006/relationships/tags" Target="../tags/tag2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slideMaster" Target="../slideMasters/slideMaster1.xml"/><Relationship Id="rId4" Type="http://schemas.openxmlformats.org/officeDocument/2006/relationships/tags" Target="../tags/tag1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46BBF40-B7DF-4C60-BB3B-E50CEE33EECB}" type="datetimeFigureOut">
              <a:rPr lang="en-US" altLang="en-US"/>
              <a:pPr/>
              <a:t>1/25/2017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3F61009-C784-4131-8F6B-A40B39CCAA41}" type="slidenum">
              <a:rPr lang="en-US" altLang="en-US"/>
              <a:pPr/>
              <a:t>‹#›</a:t>
            </a:fld>
            <a:endParaRPr lang="en-US" altLang="en-US"/>
          </a:p>
        </p:txBody>
      </p:sp>
    </p:spTree>
    <p:extLst>
      <p:ext uri="{BB962C8B-B14F-4D97-AF65-F5344CB8AC3E}">
        <p14:creationId xmlns:p14="http://schemas.microsoft.com/office/powerpoint/2010/main" val="264682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0475803-9065-4F9E-B281-3D91462A2C95}" type="datetimeFigureOut">
              <a:rPr lang="en-US" altLang="en-US"/>
              <a:pPr/>
              <a:t>1/25/2017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E489A08-6731-4F2D-8C71-B4BBBAD6AEB8}" type="slidenum">
              <a:rPr lang="en-US" altLang="en-US"/>
              <a:pPr/>
              <a:t>‹#›</a:t>
            </a:fld>
            <a:endParaRPr lang="en-US" altLang="en-US"/>
          </a:p>
        </p:txBody>
      </p:sp>
    </p:spTree>
    <p:extLst>
      <p:ext uri="{BB962C8B-B14F-4D97-AF65-F5344CB8AC3E}">
        <p14:creationId xmlns:p14="http://schemas.microsoft.com/office/powerpoint/2010/main" val="205437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01F1F61-3CBB-42E9-BF32-B2102756CC88}" type="datetimeFigureOut">
              <a:rPr lang="en-US" altLang="en-US"/>
              <a:pPr/>
              <a:t>1/25/2017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E851CD0-EE39-4E31-8B69-B3EB44F20536}" type="slidenum">
              <a:rPr lang="en-US" altLang="en-US"/>
              <a:pPr/>
              <a:t>‹#›</a:t>
            </a:fld>
            <a:endParaRPr lang="en-US" altLang="en-US"/>
          </a:p>
        </p:txBody>
      </p:sp>
    </p:spTree>
    <p:extLst>
      <p:ext uri="{BB962C8B-B14F-4D97-AF65-F5344CB8AC3E}">
        <p14:creationId xmlns:p14="http://schemas.microsoft.com/office/powerpoint/2010/main" val="2274715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88474D7-0EA6-422F-8C39-11B3EF2DEAF4}" type="datetimeFigureOut">
              <a:rPr lang="en-US" altLang="en-US"/>
              <a:pPr/>
              <a:t>1/25/2017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C7A38ED-43B6-4FCB-914A-E575116F77B2}" type="slidenum">
              <a:rPr lang="en-US" altLang="en-US"/>
              <a:pPr/>
              <a:t>‹#›</a:t>
            </a:fld>
            <a:endParaRPr lang="en-US" altLang="en-US"/>
          </a:p>
        </p:txBody>
      </p:sp>
    </p:spTree>
    <p:extLst>
      <p:ext uri="{BB962C8B-B14F-4D97-AF65-F5344CB8AC3E}">
        <p14:creationId xmlns:p14="http://schemas.microsoft.com/office/powerpoint/2010/main" val="1791532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lvl1pPr>
              <a:defRPr/>
            </a:lvl1pPr>
          </a:lstStyle>
          <a:p>
            <a:fld id="{42237462-18CA-413B-A453-0EF9996298B0}" type="datetimeFigureOut">
              <a:rPr lang="en-US" altLang="en-US"/>
              <a:pPr/>
              <a:t>1/25/2017</a:t>
            </a:fld>
            <a:endParaRPr lang="en-US" altLang="en-US"/>
          </a:p>
        </p:txBody>
      </p:sp>
      <p:sp>
        <p:nvSpPr>
          <p:cNvPr id="5" name="Footer Placeholder 4"/>
          <p:cNvSpPr>
            <a:spLocks noGrp="1"/>
          </p:cNvSpPr>
          <p:nvPr>
            <p:ph type="ftr" sz="quarter" idx="11"/>
            <p:custDataLst>
              <p:tags r:id="rId4"/>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5"/>
            </p:custDataLst>
          </p:nvPr>
        </p:nvSpPr>
        <p:spPr/>
        <p:txBody>
          <a:bodyPr/>
          <a:lstStyle>
            <a:lvl1pPr>
              <a:defRPr/>
            </a:lvl1pPr>
          </a:lstStyle>
          <a:p>
            <a:fld id="{538A221A-F36A-4856-80D0-8C4FB40C5A46}" type="slidenum">
              <a:rPr lang="en-US" altLang="en-US"/>
              <a:pPr/>
              <a:t>‹#›</a:t>
            </a:fld>
            <a:endParaRPr lang="en-US" altLang="en-US"/>
          </a:p>
        </p:txBody>
      </p:sp>
    </p:spTree>
    <p:extLst>
      <p:ext uri="{BB962C8B-B14F-4D97-AF65-F5344CB8AC3E}">
        <p14:creationId xmlns:p14="http://schemas.microsoft.com/office/powerpoint/2010/main" val="26386824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7C6B6E8-B0B1-4CF7-97F1-64918B6FCBBA}" type="datetimeFigureOut">
              <a:rPr lang="en-US" altLang="en-US"/>
              <a:pPr/>
              <a:t>1/25/2017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3D8C689-8E15-4C32-9263-A348B5377909}" type="slidenum">
              <a:rPr lang="en-US" altLang="en-US"/>
              <a:pPr/>
              <a:t>‹#›</a:t>
            </a:fld>
            <a:endParaRPr lang="en-US" altLang="en-US"/>
          </a:p>
        </p:txBody>
      </p:sp>
    </p:spTree>
    <p:extLst>
      <p:ext uri="{BB962C8B-B14F-4D97-AF65-F5344CB8AC3E}">
        <p14:creationId xmlns:p14="http://schemas.microsoft.com/office/powerpoint/2010/main" val="2865513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5AE41C5-7DE3-49C6-A64E-80339192BB3E}" type="datetimeFigureOut">
              <a:rPr lang="en-US" altLang="en-US"/>
              <a:pPr/>
              <a:t>1/25/2017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8D602B0-3BC5-4DD8-886C-6B0231CD7D84}" type="slidenum">
              <a:rPr lang="en-US" altLang="en-US"/>
              <a:pPr/>
              <a:t>‹#›</a:t>
            </a:fld>
            <a:endParaRPr lang="en-US" altLang="en-US"/>
          </a:p>
        </p:txBody>
      </p:sp>
    </p:spTree>
    <p:extLst>
      <p:ext uri="{BB962C8B-B14F-4D97-AF65-F5344CB8AC3E}">
        <p14:creationId xmlns:p14="http://schemas.microsoft.com/office/powerpoint/2010/main" val="813402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D8EB2875-8633-4114-913F-95F52ACB0601}" type="datetimeFigureOut">
              <a:rPr lang="en-US" altLang="en-US"/>
              <a:pPr/>
              <a:t>1/25/2017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ADED1FD-07F0-406D-B3BE-AA38A72F8F83}" type="slidenum">
              <a:rPr lang="en-US" altLang="en-US"/>
              <a:pPr/>
              <a:t>‹#›</a:t>
            </a:fld>
            <a:endParaRPr lang="en-US" altLang="en-US"/>
          </a:p>
        </p:txBody>
      </p:sp>
    </p:spTree>
    <p:extLst>
      <p:ext uri="{BB962C8B-B14F-4D97-AF65-F5344CB8AC3E}">
        <p14:creationId xmlns:p14="http://schemas.microsoft.com/office/powerpoint/2010/main" val="170778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A60910B-FBC2-4FE0-9D09-E6588F8CB1E3}" type="datetimeFigureOut">
              <a:rPr lang="en-US" altLang="en-US"/>
              <a:pPr/>
              <a:t>1/25/2017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3275D82-E731-4BC6-888E-032F933B564C}" type="slidenum">
              <a:rPr lang="en-US" altLang="en-US"/>
              <a:pPr/>
              <a:t>‹#›</a:t>
            </a:fld>
            <a:endParaRPr lang="en-US" altLang="en-US"/>
          </a:p>
        </p:txBody>
      </p:sp>
    </p:spTree>
    <p:extLst>
      <p:ext uri="{BB962C8B-B14F-4D97-AF65-F5344CB8AC3E}">
        <p14:creationId xmlns:p14="http://schemas.microsoft.com/office/powerpoint/2010/main" val="688200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0A7F617-41DC-4BB0-81D7-37F3243E5E4C}" type="datetimeFigureOut">
              <a:rPr lang="en-US" altLang="en-US"/>
              <a:pPr/>
              <a:t>1/25/2017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9841207-E592-41C9-8079-631658059997}" type="slidenum">
              <a:rPr lang="en-US" altLang="en-US"/>
              <a:pPr/>
              <a:t>‹#›</a:t>
            </a:fld>
            <a:endParaRPr lang="en-US" altLang="en-US"/>
          </a:p>
        </p:txBody>
      </p:sp>
    </p:spTree>
    <p:extLst>
      <p:ext uri="{BB962C8B-B14F-4D97-AF65-F5344CB8AC3E}">
        <p14:creationId xmlns:p14="http://schemas.microsoft.com/office/powerpoint/2010/main" val="228128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394B71A-F0D4-460B-B81F-390EBA3A38E7}" type="datetimeFigureOut">
              <a:rPr lang="en-US" altLang="en-US"/>
              <a:pPr/>
              <a:t>1/25/2017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87B0BE1-DC4B-4072-8751-60B8109ECFE9}" type="slidenum">
              <a:rPr lang="en-US" altLang="en-US"/>
              <a:pPr/>
              <a:t>‹#›</a:t>
            </a:fld>
            <a:endParaRPr lang="en-US" altLang="en-US"/>
          </a:p>
        </p:txBody>
      </p:sp>
    </p:spTree>
    <p:extLst>
      <p:ext uri="{BB962C8B-B14F-4D97-AF65-F5344CB8AC3E}">
        <p14:creationId xmlns:p14="http://schemas.microsoft.com/office/powerpoint/2010/main" val="3172987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lvl1pPr>
              <a:defRPr/>
            </a:lvl1pPr>
          </a:lstStyle>
          <a:p>
            <a:fld id="{2D247D38-AFAE-4D4B-9107-4D00EC72C8C0}" type="datetimeFigureOut">
              <a:rPr lang="en-US" altLang="en-US"/>
              <a:pPr/>
              <a:t>1/25/2017</a:t>
            </a:fld>
            <a:endParaRPr lang="en-US" altLang="en-US"/>
          </a:p>
        </p:txBody>
      </p:sp>
      <p:sp>
        <p:nvSpPr>
          <p:cNvPr id="5" name="Footer Placeholder 4"/>
          <p:cNvSpPr>
            <a:spLocks noGrp="1"/>
          </p:cNvSpPr>
          <p:nvPr>
            <p:ph type="ftr" sz="quarter" idx="11"/>
            <p:custDataLst>
              <p:tags r:id="rId4"/>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5"/>
            </p:custDataLst>
          </p:nvPr>
        </p:nvSpPr>
        <p:spPr/>
        <p:txBody>
          <a:bodyPr/>
          <a:lstStyle>
            <a:lvl1pPr>
              <a:defRPr/>
            </a:lvl1pPr>
          </a:lstStyle>
          <a:p>
            <a:fld id="{C0BA40C8-B5ED-4651-814B-16DCC3B41578}" type="slidenum">
              <a:rPr lang="en-US" altLang="en-US"/>
              <a:pPr/>
              <a:t>‹#›</a:t>
            </a:fld>
            <a:endParaRPr lang="en-US" altLang="en-US"/>
          </a:p>
        </p:txBody>
      </p:sp>
    </p:spTree>
    <p:extLst>
      <p:ext uri="{BB962C8B-B14F-4D97-AF65-F5344CB8AC3E}">
        <p14:creationId xmlns:p14="http://schemas.microsoft.com/office/powerpoint/2010/main" val="11416711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84864A1-BDD4-4FFE-81B5-195176CE7E20}" type="datetimeFigureOut">
              <a:rPr lang="en-US" altLang="en-US"/>
              <a:pPr/>
              <a:t>1/25/2017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837CCAC-C4B2-459C-8A74-EE09A5E30E14}" type="slidenum">
              <a:rPr lang="en-US" altLang="en-US"/>
              <a:pPr/>
              <a:t>‹#›</a:t>
            </a:fld>
            <a:endParaRPr lang="en-US" altLang="en-US"/>
          </a:p>
        </p:txBody>
      </p:sp>
    </p:spTree>
    <p:extLst>
      <p:ext uri="{BB962C8B-B14F-4D97-AF65-F5344CB8AC3E}">
        <p14:creationId xmlns:p14="http://schemas.microsoft.com/office/powerpoint/2010/main" val="3615375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EAD5640-E100-47F2-B68B-C654C7751118}" type="datetimeFigureOut">
              <a:rPr lang="en-US" altLang="en-US"/>
              <a:pPr/>
              <a:t>1/25/2017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CB6602B-78CF-4DFA-9890-1C80898D223C}" type="slidenum">
              <a:rPr lang="en-US" altLang="en-US"/>
              <a:pPr/>
              <a:t>‹#›</a:t>
            </a:fld>
            <a:endParaRPr lang="en-US" altLang="en-US"/>
          </a:p>
        </p:txBody>
      </p:sp>
    </p:spTree>
    <p:extLst>
      <p:ext uri="{BB962C8B-B14F-4D97-AF65-F5344CB8AC3E}">
        <p14:creationId xmlns:p14="http://schemas.microsoft.com/office/powerpoint/2010/main" val="2292004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9A72D6D-08AC-494C-977E-3904DCBEBA3F}" type="datetimeFigureOut">
              <a:rPr lang="en-US" altLang="en-US"/>
              <a:pPr/>
              <a:t>1/25/2017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3EB058B-519E-432D-BB54-6EBEB5396D1E}" type="slidenum">
              <a:rPr lang="en-US" altLang="en-US"/>
              <a:pPr/>
              <a:t>‹#›</a:t>
            </a:fld>
            <a:endParaRPr lang="en-US" altLang="en-US"/>
          </a:p>
        </p:txBody>
      </p:sp>
    </p:spTree>
    <p:extLst>
      <p:ext uri="{BB962C8B-B14F-4D97-AF65-F5344CB8AC3E}">
        <p14:creationId xmlns:p14="http://schemas.microsoft.com/office/powerpoint/2010/main" val="4147637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AD074D-8B0D-4E79-8E4E-305CB5A5187B}" type="datetimeFigureOut">
              <a:rPr lang="en-US" altLang="en-US"/>
              <a:pPr/>
              <a:t>1/25/2017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63BE317-8BA2-4650-9F34-CB3B38EDF73B}" type="slidenum">
              <a:rPr lang="en-US" altLang="en-US"/>
              <a:pPr/>
              <a:t>‹#›</a:t>
            </a:fld>
            <a:endParaRPr lang="en-US" altLang="en-US"/>
          </a:p>
        </p:txBody>
      </p:sp>
    </p:spTree>
    <p:extLst>
      <p:ext uri="{BB962C8B-B14F-4D97-AF65-F5344CB8AC3E}">
        <p14:creationId xmlns:p14="http://schemas.microsoft.com/office/powerpoint/2010/main" val="3409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43E8EE6-A080-4710-AB1F-EEEF9AD3D6BB}" type="datetimeFigureOut">
              <a:rPr lang="en-US" altLang="en-US"/>
              <a:pPr/>
              <a:t>1/25/2017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88AC118-E0BF-4BA8-9066-1243565F3D6B}" type="slidenum">
              <a:rPr lang="en-US" altLang="en-US"/>
              <a:pPr/>
              <a:t>‹#›</a:t>
            </a:fld>
            <a:endParaRPr lang="en-US" altLang="en-US"/>
          </a:p>
        </p:txBody>
      </p:sp>
    </p:spTree>
    <p:extLst>
      <p:ext uri="{BB962C8B-B14F-4D97-AF65-F5344CB8AC3E}">
        <p14:creationId xmlns:p14="http://schemas.microsoft.com/office/powerpoint/2010/main" val="2236394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9DBFF0C6-39D7-47AA-8A9C-FBB720FDDD79}" type="datetimeFigureOut">
              <a:rPr lang="en-US" altLang="en-US"/>
              <a:pPr/>
              <a:t>1/25/2017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072FD5F-8097-42FC-8865-BDB479BE826B}" type="slidenum">
              <a:rPr lang="en-US" altLang="en-US"/>
              <a:pPr/>
              <a:t>‹#›</a:t>
            </a:fld>
            <a:endParaRPr lang="en-US" altLang="en-US"/>
          </a:p>
        </p:txBody>
      </p:sp>
    </p:spTree>
    <p:extLst>
      <p:ext uri="{BB962C8B-B14F-4D97-AF65-F5344CB8AC3E}">
        <p14:creationId xmlns:p14="http://schemas.microsoft.com/office/powerpoint/2010/main" val="2816949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2"/>
            </p:custDataLst>
          </p:nvPr>
        </p:nvSpPr>
        <p:spPr/>
        <p:txBody>
          <a:bodyPr/>
          <a:lstStyle>
            <a:lvl1pPr>
              <a:defRPr/>
            </a:lvl1pPr>
          </a:lstStyle>
          <a:p>
            <a:fld id="{E610D1B2-38DF-41B9-9D67-163A5DC147E6}" type="datetimeFigureOut">
              <a:rPr lang="en-US" altLang="en-US"/>
              <a:pPr/>
              <a:t>1/25/2017</a:t>
            </a:fld>
            <a:endParaRPr lang="en-US" altLang="en-US"/>
          </a:p>
        </p:txBody>
      </p:sp>
      <p:sp>
        <p:nvSpPr>
          <p:cNvPr id="4" name="Footer Placeholder 4"/>
          <p:cNvSpPr>
            <a:spLocks noGrp="1"/>
          </p:cNvSpPr>
          <p:nvPr>
            <p:ph type="ftr" sz="quarter" idx="11"/>
            <p:custDataLst>
              <p:tags r:id="rId3"/>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4"/>
            </p:custDataLst>
          </p:nvPr>
        </p:nvSpPr>
        <p:spPr/>
        <p:txBody>
          <a:bodyPr/>
          <a:lstStyle>
            <a:lvl1pPr>
              <a:defRPr/>
            </a:lvl1pPr>
          </a:lstStyle>
          <a:p>
            <a:fld id="{99B580D7-C784-47E8-9397-2A6A1A001C83}" type="slidenum">
              <a:rPr lang="en-US" altLang="en-US"/>
              <a:pPr/>
              <a:t>‹#›</a:t>
            </a:fld>
            <a:endParaRPr lang="en-US" altLang="en-US"/>
          </a:p>
        </p:txBody>
      </p:sp>
    </p:spTree>
    <p:extLst>
      <p:ext uri="{BB962C8B-B14F-4D97-AF65-F5344CB8AC3E}">
        <p14:creationId xmlns:p14="http://schemas.microsoft.com/office/powerpoint/2010/main" val="13339439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AC907CB-06D1-4AC6-8D98-971C16BD654E}" type="datetimeFigureOut">
              <a:rPr lang="en-US" altLang="en-US"/>
              <a:pPr/>
              <a:t>1/25/2017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B3BEDBC-FD2A-400F-8403-C18EA84C8587}" type="slidenum">
              <a:rPr lang="en-US" altLang="en-US"/>
              <a:pPr/>
              <a:t>‹#›</a:t>
            </a:fld>
            <a:endParaRPr lang="en-US" altLang="en-US"/>
          </a:p>
        </p:txBody>
      </p:sp>
    </p:spTree>
    <p:extLst>
      <p:ext uri="{BB962C8B-B14F-4D97-AF65-F5344CB8AC3E}">
        <p14:creationId xmlns:p14="http://schemas.microsoft.com/office/powerpoint/2010/main" val="382020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50EDC6C-F798-4BBB-8EC2-09E8DB131F64}" type="datetimeFigureOut">
              <a:rPr lang="en-US" altLang="en-US"/>
              <a:pPr/>
              <a:t>1/25/2017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2D1CED3-DFA7-4008-8027-A37260794520}" type="slidenum">
              <a:rPr lang="en-US" altLang="en-US"/>
              <a:pPr/>
              <a:t>‹#›</a:t>
            </a:fld>
            <a:endParaRPr lang="en-US" altLang="en-US"/>
          </a:p>
        </p:txBody>
      </p:sp>
    </p:spTree>
    <p:extLst>
      <p:ext uri="{BB962C8B-B14F-4D97-AF65-F5344CB8AC3E}">
        <p14:creationId xmlns:p14="http://schemas.microsoft.com/office/powerpoint/2010/main" val="408214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6A374E0-7B05-491F-989C-5D14BE54B5BA}" type="datetimeFigureOut">
              <a:rPr lang="en-US" altLang="en-US"/>
              <a:pPr/>
              <a:t>1/25/2017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C3C1E86-DE29-4A56-8418-4949AE89AF6C}" type="slidenum">
              <a:rPr lang="en-US" altLang="en-US"/>
              <a:pPr/>
              <a:t>‹#›</a:t>
            </a:fld>
            <a:endParaRPr lang="en-US" altLang="en-US"/>
          </a:p>
        </p:txBody>
      </p:sp>
    </p:spTree>
    <p:extLst>
      <p:ext uri="{BB962C8B-B14F-4D97-AF65-F5344CB8AC3E}">
        <p14:creationId xmlns:p14="http://schemas.microsoft.com/office/powerpoint/2010/main" val="3993570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6.xml"/><Relationship Id="rId18" Type="http://schemas.openxmlformats.org/officeDocument/2006/relationships/tags" Target="../tags/tag21.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20.xml"/><Relationship Id="rId2" Type="http://schemas.openxmlformats.org/officeDocument/2006/relationships/slideLayout" Target="../slideLayouts/slideLayout13.xml"/><Relationship Id="rId16" Type="http://schemas.openxmlformats.org/officeDocument/2006/relationships/tags" Target="../tags/tag19.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8.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fld id="{8FF32D9C-5F10-4A9D-BAFB-021E5FAB4DBF}" type="datetimeFigureOut">
              <a:rPr lang="en-US" altLang="en-US"/>
              <a:pPr/>
              <a:t>1/25/2017</a:t>
            </a:fld>
            <a:endParaRPr lang="en-US" alt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fld id="{40DEA923-FED0-44B8-B250-70DA2EEE642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b="0" i="0" u="none"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b="0" i="0" u="none"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fld id="{377C3008-A0A3-4C3D-B735-86186D6C07A8}" type="datetimeFigureOut">
              <a:rPr lang="en-US" altLang="en-US"/>
              <a:pPr/>
              <a:t>1/25/2017</a:t>
            </a:fld>
            <a:endParaRPr lang="en-US" alt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fld id="{B2AD84BE-C257-4894-8E0C-1E7D77DC097B}" type="slidenum">
              <a:rPr lang="en-US" altLang="en-US"/>
              <a:pPr/>
              <a:t>‹#›</a:t>
            </a:fld>
            <a:endParaRPr lang="en-US" altLang="en-US"/>
          </a:p>
        </p:txBody>
      </p:sp>
      <p:pic>
        <p:nvPicPr>
          <p:cNvPr id="13319" name="Picture 6"/>
          <p:cNvPicPr>
            <a:picLocks noChangeAspect="1"/>
          </p:cNvPicPr>
          <p:nvPr userDrawn="1">
            <p:custDataLst>
              <p:tags r:id="rId18"/>
            </p:custDataLst>
          </p:nvPr>
        </p:nvPicPr>
        <p:blipFill>
          <a:blip r:embed="rId19">
            <a:extLst>
              <a:ext uri="{28A0092B-C50C-407E-A947-70E740481C1C}">
                <a14:useLocalDpi xmlns:a14="http://schemas.microsoft.com/office/drawing/2010/main" val="0"/>
              </a:ext>
            </a:extLst>
          </a:blip>
          <a:srcRect/>
          <a:stretch>
            <a:fillRect/>
          </a:stretch>
        </p:blipFill>
        <p:spPr bwMode="auto">
          <a:xfrm>
            <a:off x="7400925" y="6172200"/>
            <a:ext cx="1371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9.xml"/><Relationship Id="rId7" Type="http://schemas.openxmlformats.org/officeDocument/2006/relationships/notesSlide" Target="../notesSlides/notesSlide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6.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2.xml"/><Relationship Id="rId7" Type="http://schemas.openxmlformats.org/officeDocument/2006/relationships/notesSlide" Target="../notesSlides/notesSlide10.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Layout" Target="../slideLayouts/slideLayout6.xml"/><Relationship Id="rId5" Type="http://schemas.openxmlformats.org/officeDocument/2006/relationships/tags" Target="../tags/tag94.xml"/><Relationship Id="rId4" Type="http://schemas.openxmlformats.org/officeDocument/2006/relationships/tags" Target="../tags/tag93.xml"/><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97.xml"/><Relationship Id="rId7" Type="http://schemas.openxmlformats.org/officeDocument/2006/relationships/slideLayout" Target="../slideLayouts/slideLayout6.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10" Type="http://schemas.openxmlformats.org/officeDocument/2006/relationships/image" Target="../media/image16.gif"/><Relationship Id="rId4" Type="http://schemas.openxmlformats.org/officeDocument/2006/relationships/tags" Target="../tags/tag98.xml"/><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3.xml"/><Relationship Id="rId7" Type="http://schemas.openxmlformats.org/officeDocument/2006/relationships/notesSlide" Target="../notesSlides/notesSlide12.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slideLayout" Target="../slideLayouts/slideLayout6.xml"/><Relationship Id="rId5" Type="http://schemas.openxmlformats.org/officeDocument/2006/relationships/tags" Target="../tags/tag105.xml"/><Relationship Id="rId4" Type="http://schemas.openxmlformats.org/officeDocument/2006/relationships/tags" Target="../tags/tag104.xml"/></Relationships>
</file>

<file path=ppt/slides/_rels/slide13.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tags" Target="../tags/tag118.xml"/><Relationship Id="rId3" Type="http://schemas.openxmlformats.org/officeDocument/2006/relationships/tags" Target="../tags/tag108.xml"/><Relationship Id="rId7" Type="http://schemas.openxmlformats.org/officeDocument/2006/relationships/tags" Target="../tags/tag112.xml"/><Relationship Id="rId12" Type="http://schemas.openxmlformats.org/officeDocument/2006/relationships/tags" Target="../tags/tag117.xml"/><Relationship Id="rId2" Type="http://schemas.openxmlformats.org/officeDocument/2006/relationships/tags" Target="../tags/tag107.xml"/><Relationship Id="rId16" Type="http://schemas.openxmlformats.org/officeDocument/2006/relationships/image" Target="../media/image2.png"/><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tags" Target="../tags/tag116.xml"/><Relationship Id="rId5" Type="http://schemas.openxmlformats.org/officeDocument/2006/relationships/tags" Target="../tags/tag110.xml"/><Relationship Id="rId15" Type="http://schemas.openxmlformats.org/officeDocument/2006/relationships/notesSlide" Target="../notesSlides/notesSlide13.xml"/><Relationship Id="rId10" Type="http://schemas.openxmlformats.org/officeDocument/2006/relationships/tags" Target="../tags/tag115.xml"/><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121.xml"/><Relationship Id="rId7" Type="http://schemas.openxmlformats.org/officeDocument/2006/relationships/image" Target="../media/image17.jpe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122.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25.xml"/><Relationship Id="rId7" Type="http://schemas.openxmlformats.org/officeDocument/2006/relationships/notesSlide" Target="../notesSlides/notesSlide15.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Layout" Target="../slideLayouts/slideLayout2.xml"/><Relationship Id="rId5" Type="http://schemas.openxmlformats.org/officeDocument/2006/relationships/tags" Target="../tags/tag127.xml"/><Relationship Id="rId4" Type="http://schemas.openxmlformats.org/officeDocument/2006/relationships/tags" Target="../tags/tag126.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130.xml"/><Relationship Id="rId7" Type="http://schemas.openxmlformats.org/officeDocument/2006/relationships/image" Target="../media/image2.png"/><Relationship Id="rId12" Type="http://schemas.microsoft.com/office/2007/relationships/diagramDrawing" Target="../diagrams/drawing1.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notesSlide" Target="../notesSlides/notesSlide16.xml"/><Relationship Id="rId11" Type="http://schemas.openxmlformats.org/officeDocument/2006/relationships/diagramColors" Target="../diagrams/colors1.xml"/><Relationship Id="rId5" Type="http://schemas.openxmlformats.org/officeDocument/2006/relationships/slideLayout" Target="../slideLayouts/slideLayout2.xml"/><Relationship Id="rId10" Type="http://schemas.openxmlformats.org/officeDocument/2006/relationships/diagramQuickStyle" Target="../diagrams/quickStyle1.xml"/><Relationship Id="rId4" Type="http://schemas.openxmlformats.org/officeDocument/2006/relationships/tags" Target="../tags/tag131.xml"/><Relationship Id="rId9"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ags" Target="../tags/tag134.xml"/><Relationship Id="rId7" Type="http://schemas.openxmlformats.org/officeDocument/2006/relationships/image" Target="../media/image2.pn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notesSlide" Target="../notesSlides/notesSlide17.xml"/><Relationship Id="rId5" Type="http://schemas.openxmlformats.org/officeDocument/2006/relationships/slideLayout" Target="../slideLayouts/slideLayout6.xml"/><Relationship Id="rId4" Type="http://schemas.openxmlformats.org/officeDocument/2006/relationships/tags" Target="../tags/tag135.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4.xml"/><Relationship Id="rId7" Type="http://schemas.openxmlformats.org/officeDocument/2006/relationships/notesSlide" Target="../notesSlides/notesSlide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13.xml"/><Relationship Id="rId5" Type="http://schemas.openxmlformats.org/officeDocument/2006/relationships/tags" Target="../tags/tag36.xml"/><Relationship Id="rId4" Type="http://schemas.openxmlformats.org/officeDocument/2006/relationships/tags" Target="../tags/tag35.xml"/><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tags" Target="../tags/tag54.xml"/><Relationship Id="rId3" Type="http://schemas.openxmlformats.org/officeDocument/2006/relationships/tags" Target="../tags/tag39.xml"/><Relationship Id="rId21" Type="http://schemas.openxmlformats.org/officeDocument/2006/relationships/image" Target="../media/image2.png"/><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notesSlide" Target="../notesSlides/notesSlide3.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5" Type="http://schemas.openxmlformats.org/officeDocument/2006/relationships/tags" Target="../tags/tag51.xml"/><Relationship Id="rId10" Type="http://schemas.openxmlformats.org/officeDocument/2006/relationships/tags" Target="../tags/tag46.xml"/><Relationship Id="rId19" Type="http://schemas.openxmlformats.org/officeDocument/2006/relationships/slideLayout" Target="../slideLayouts/slideLayout2.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57.xml"/><Relationship Id="rId7" Type="http://schemas.openxmlformats.org/officeDocument/2006/relationships/notesSlide" Target="../notesSlides/notesSlide4.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2.xml"/><Relationship Id="rId5" Type="http://schemas.openxmlformats.org/officeDocument/2006/relationships/tags" Target="../tags/tag59.xml"/><Relationship Id="rId4" Type="http://schemas.openxmlformats.org/officeDocument/2006/relationships/tags" Target="../tags/tag58.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2.xml"/><Relationship Id="rId7" Type="http://schemas.openxmlformats.org/officeDocument/2006/relationships/notesSlide" Target="../notesSlides/notesSlide5.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Layout" Target="../slideLayouts/slideLayout2.xml"/><Relationship Id="rId5" Type="http://schemas.openxmlformats.org/officeDocument/2006/relationships/tags" Target="../tags/tag64.xml"/><Relationship Id="rId4" Type="http://schemas.openxmlformats.org/officeDocument/2006/relationships/tags" Target="../tags/tag63.xml"/></Relationships>
</file>

<file path=ppt/slides/_rels/slide6.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media/image8.png"/><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7.jpe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media/image6.jpeg"/><Relationship Id="rId5" Type="http://schemas.openxmlformats.org/officeDocument/2006/relationships/tags" Target="../tags/tag69.xml"/><Relationship Id="rId15" Type="http://schemas.openxmlformats.org/officeDocument/2006/relationships/image" Target="../media/image2.png"/><Relationship Id="rId10" Type="http://schemas.openxmlformats.org/officeDocument/2006/relationships/notesSlide" Target="../notesSlides/notesSlide6.xml"/><Relationship Id="rId4" Type="http://schemas.openxmlformats.org/officeDocument/2006/relationships/tags" Target="../tags/tag68.xml"/><Relationship Id="rId9" Type="http://schemas.openxmlformats.org/officeDocument/2006/relationships/slideLayout" Target="../slideLayouts/slideLayout2.xml"/><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5.xml"/><Relationship Id="rId7" Type="http://schemas.openxmlformats.org/officeDocument/2006/relationships/notesSlide" Target="../notesSlides/notesSlide7.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3.png"/><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image" Target="../media/image2.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image" Target="../media/image12.jpeg"/><Relationship Id="rId5" Type="http://schemas.openxmlformats.org/officeDocument/2006/relationships/tags" Target="../tags/tag82.xml"/><Relationship Id="rId10" Type="http://schemas.openxmlformats.org/officeDocument/2006/relationships/image" Target="../media/image11.jpeg"/><Relationship Id="rId4" Type="http://schemas.openxmlformats.org/officeDocument/2006/relationships/tags" Target="../tags/tag8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7.xml"/><Relationship Id="rId7" Type="http://schemas.openxmlformats.org/officeDocument/2006/relationships/notesSlide" Target="../notesSlides/notesSlide9.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Layout" Target="../slideLayouts/slideLayout2.xml"/><Relationship Id="rId5" Type="http://schemas.openxmlformats.org/officeDocument/2006/relationships/tags" Target="../tags/tag89.xml"/><Relationship Id="rId4" Type="http://schemas.openxmlformats.org/officeDocument/2006/relationships/tags" Target="../tags/tag88.xml"/><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55"/>
          <p:cNvSpPr txBox="1">
            <a:spLocks/>
          </p:cNvSpPr>
          <p:nvPr>
            <p:custDataLst>
              <p:tags r:id="rId2"/>
            </p:custDataLst>
          </p:nvPr>
        </p:nvSpPr>
        <p:spPr>
          <a:xfrm>
            <a:off x="609600" y="4451350"/>
            <a:ext cx="7499350" cy="1568450"/>
          </a:xfrm>
          <a:prstGeom prst="rect">
            <a:avLst/>
          </a:prstGeom>
          <a:ln>
            <a:noFill/>
          </a:ln>
        </p:spPr>
        <p:txBody>
          <a:bodyPr lIns="0" tIns="0" rIns="0" bIns="0"/>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pPr algn="l" defTabSz="849312" fontAlgn="auto">
              <a:spcAft>
                <a:spcPts val="0"/>
              </a:spcAft>
              <a:defRPr sz="1800"/>
            </a:pPr>
            <a:r>
              <a:rPr lang="en-US" sz="3000" dirty="0" smtClean="0">
                <a:solidFill>
                  <a:srgbClr val="072543"/>
                </a:solidFill>
                <a:latin typeface="+mn-lt"/>
                <a:ea typeface="Calibri"/>
                <a:cs typeface="Calibri"/>
                <a:sym typeface="Calibri"/>
              </a:rPr>
              <a:t>Session 3:</a:t>
            </a:r>
            <a:r>
              <a:rPr lang="en-US" sz="3200" b="1" dirty="0" smtClean="0">
                <a:solidFill>
                  <a:srgbClr val="072543"/>
                </a:solidFill>
                <a:latin typeface="+mn-lt"/>
                <a:ea typeface="Calibri"/>
                <a:cs typeface="Calibri"/>
                <a:sym typeface="Calibri"/>
              </a:rPr>
              <a:t/>
            </a:r>
            <a:br>
              <a:rPr lang="en-US" sz="3200" b="1" dirty="0" smtClean="0">
                <a:solidFill>
                  <a:srgbClr val="072543"/>
                </a:solidFill>
                <a:latin typeface="+mn-lt"/>
                <a:ea typeface="Calibri"/>
                <a:cs typeface="Calibri"/>
                <a:sym typeface="Calibri"/>
              </a:rPr>
            </a:br>
            <a:r>
              <a:rPr lang="en-US" sz="3200" dirty="0" smtClean="0">
                <a:solidFill>
                  <a:srgbClr val="072543"/>
                </a:solidFill>
                <a:latin typeface="+mn-lt"/>
                <a:ea typeface="Calibri"/>
                <a:cs typeface="Calibri"/>
                <a:sym typeface="Calibri"/>
              </a:rPr>
              <a:t>Essential Knowledge for Completing the </a:t>
            </a:r>
          </a:p>
          <a:p>
            <a:pPr algn="l" defTabSz="849312" fontAlgn="auto">
              <a:spcAft>
                <a:spcPts val="0"/>
              </a:spcAft>
              <a:defRPr sz="1800"/>
            </a:pPr>
            <a:r>
              <a:rPr lang="en-US" sz="3200" dirty="0" smtClean="0">
                <a:solidFill>
                  <a:srgbClr val="072543"/>
                </a:solidFill>
                <a:latin typeface="+mn-lt"/>
                <a:ea typeface="Calibri"/>
                <a:cs typeface="Calibri"/>
                <a:sym typeface="Calibri"/>
              </a:rPr>
              <a:t>Child Outcomes Summary (COS) Process</a:t>
            </a:r>
            <a:br>
              <a:rPr lang="en-US" sz="3200" dirty="0" smtClean="0">
                <a:solidFill>
                  <a:srgbClr val="072543"/>
                </a:solidFill>
                <a:latin typeface="+mn-lt"/>
                <a:ea typeface="Calibri"/>
                <a:cs typeface="Calibri"/>
                <a:sym typeface="Calibri"/>
              </a:rPr>
            </a:br>
            <a:endParaRPr lang="en-US" sz="3200" dirty="0">
              <a:solidFill>
                <a:srgbClr val="072543"/>
              </a:solidFill>
              <a:latin typeface="+mn-lt"/>
              <a:ea typeface="Calibri"/>
              <a:cs typeface="Calibri"/>
              <a:sym typeface="Calibri"/>
            </a:endParaRPr>
          </a:p>
        </p:txBody>
      </p:sp>
      <p:pic>
        <p:nvPicPr>
          <p:cNvPr id="4099" name="Picture 2" title="ECTA Center DaSy logo"/>
          <p:cNvPicPr>
            <a:picLocks noChangeAspect="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7543800" y="6172200"/>
            <a:ext cx="1371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Image of a young girl with black hair in a pink helmet with a play area in the background."/>
          <p:cNvPicPr>
            <a:picLocks noChangeAspect="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2895600" y="1981200"/>
            <a:ext cx="3657600" cy="24384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itle 4"/>
          <p:cNvSpPr>
            <a:spLocks noGrp="1"/>
          </p:cNvSpPr>
          <p:nvPr>
            <p:ph type="title"/>
            <p:custDataLst>
              <p:tags r:id="rId5"/>
            </p:custDataLst>
          </p:nvPr>
        </p:nvSpPr>
        <p:spPr>
          <a:xfrm>
            <a:off x="457200" y="274638"/>
            <a:ext cx="8229600" cy="1143000"/>
          </a:xfrm>
        </p:spPr>
        <p:txBody>
          <a:bodyPr/>
          <a:lstStyle/>
          <a:p>
            <a:pPr eaLnBrk="1" hangingPunct="1"/>
            <a:r>
              <a:rPr lang="en-US" altLang="en-US" smtClean="0">
                <a:solidFill>
                  <a:srgbClr val="072543"/>
                </a:solidFill>
                <a:latin typeface="Century Gothic" panose="020B0502020202020204" pitchFamily="34" charset="0"/>
                <a:cs typeface="Calibri" panose="020F0502020204030204" pitchFamily="34" charset="0"/>
                <a:sym typeface="Calibri" panose="020F0502020204030204" pitchFamily="34" charset="0"/>
              </a:rPr>
              <a:t>Child Outcomes Summary (COS) Process Module</a:t>
            </a:r>
            <a:endParaRPr lang="en-US" altLang="en-US"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p:cNvSpPr>
            <a:spLocks noGrp="1"/>
          </p:cNvSpPr>
          <p:nvPr>
            <p:ph idx="4294967295"/>
            <p:custDataLst>
              <p:tags r:id="rId2"/>
            </p:custDataLst>
          </p:nvPr>
        </p:nvSpPr>
        <p:spPr>
          <a:xfrm>
            <a:off x="661988" y="1524000"/>
            <a:ext cx="7796212" cy="1143000"/>
          </a:xfrm>
        </p:spPr>
        <p:txBody>
          <a:bodyPr/>
          <a:lstStyle/>
          <a:p>
            <a:pPr eaLnBrk="1" hangingPunct="1">
              <a:buClr>
                <a:srgbClr val="70B0F0"/>
              </a:buClr>
              <a:buSzPct val="80000"/>
            </a:pPr>
            <a:r>
              <a:rPr lang="en-US" altLang="en-US" sz="3000" b="1" smtClean="0">
                <a:solidFill>
                  <a:srgbClr val="072543"/>
                </a:solidFill>
              </a:rPr>
              <a:t>Age-Expected Skills</a:t>
            </a:r>
            <a:r>
              <a:rPr lang="en-US" altLang="en-US" sz="2600" b="1" smtClean="0">
                <a:solidFill>
                  <a:srgbClr val="072543"/>
                </a:solidFill>
              </a:rPr>
              <a:t>: </a:t>
            </a:r>
            <a:r>
              <a:rPr lang="en-US" altLang="en-US" sz="2600" smtClean="0">
                <a:solidFill>
                  <a:srgbClr val="072543"/>
                </a:solidFill>
              </a:rPr>
              <a:t>Skills and behaviors that are typical for children of a particular chronological age </a:t>
            </a:r>
          </a:p>
        </p:txBody>
      </p:sp>
      <p:pic>
        <p:nvPicPr>
          <p:cNvPr id="22531" name="Picture 4" title="ECTA Center DaSy logo"/>
          <p:cNvPicPr>
            <a:picLocks noChangeAspect="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7543800" y="6172200"/>
            <a:ext cx="1371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59" name="Title 1"/>
          <p:cNvSpPr>
            <a:spLocks noGrp="1"/>
          </p:cNvSpPr>
          <p:nvPr>
            <p:ph type="title"/>
            <p:custDataLst>
              <p:tags r:id="rId4"/>
            </p:custDataLst>
          </p:nvPr>
        </p:nvSpPr>
        <p:spPr>
          <a:xfrm>
            <a:off x="457200" y="274638"/>
            <a:ext cx="8305800" cy="1143000"/>
          </a:xfrm>
        </p:spPr>
        <p:txBody>
          <a:bodyPr/>
          <a:lstStyle/>
          <a:p>
            <a:pPr eaLnBrk="1" hangingPunct="1"/>
            <a:r>
              <a:rPr lang="en-US" altLang="en-US" sz="3600" smtClean="0">
                <a:solidFill>
                  <a:srgbClr val="072543"/>
                </a:solidFill>
                <a:latin typeface="Century Gothic" panose="020B0502020202020204" pitchFamily="34" charset="0"/>
              </a:rPr>
              <a:t>Describing Children’s Functioning</a:t>
            </a:r>
          </a:p>
        </p:txBody>
      </p:sp>
      <p:pic>
        <p:nvPicPr>
          <p:cNvPr id="22533" name="Picture 7" descr="Image of a young Asian American girl eating from a spoon" title="Young girl eating from a spoon"/>
          <p:cNvPicPr>
            <a:picLocks noChangeAspect="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2987675" y="3063875"/>
            <a:ext cx="36576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custDataLst>
              <p:tags r:id="rId2"/>
            </p:custDataLst>
          </p:nvPr>
        </p:nvSpPr>
        <p:spPr>
          <a:xfrm>
            <a:off x="661988" y="1524000"/>
            <a:ext cx="7796212" cy="2667000"/>
          </a:xfrm>
        </p:spPr>
        <p:txBody>
          <a:bodyPr rtlCol="0">
            <a:noAutofit/>
          </a:bodyPr>
          <a:lstStyle/>
          <a:p>
            <a:pPr eaLnBrk="1" fontAlgn="auto" hangingPunct="1">
              <a:spcAft>
                <a:spcPts val="0"/>
              </a:spcAft>
              <a:buClr>
                <a:srgbClr val="70B0F0"/>
              </a:buClr>
              <a:buSzPct val="80000"/>
              <a:defRPr/>
            </a:pPr>
            <a:r>
              <a:rPr lang="en-US" sz="3000" b="1" dirty="0" smtClean="0">
                <a:solidFill>
                  <a:schemeClr val="bg1">
                    <a:lumMod val="50000"/>
                  </a:schemeClr>
                </a:solidFill>
                <a:ea typeface="+mn-ea"/>
                <a:cs typeface="+mn-cs"/>
              </a:rPr>
              <a:t>Age-Expected Skills</a:t>
            </a:r>
            <a:r>
              <a:rPr lang="en-US" sz="2600" b="1" dirty="0" smtClean="0">
                <a:solidFill>
                  <a:schemeClr val="bg1">
                    <a:lumMod val="50000"/>
                  </a:schemeClr>
                </a:solidFill>
                <a:ea typeface="+mn-ea"/>
                <a:cs typeface="+mn-cs"/>
              </a:rPr>
              <a:t>: </a:t>
            </a:r>
            <a:r>
              <a:rPr lang="en-US" sz="2600" dirty="0" smtClean="0">
                <a:solidFill>
                  <a:schemeClr val="bg1">
                    <a:lumMod val="50000"/>
                  </a:schemeClr>
                </a:solidFill>
                <a:ea typeface="+mn-ea"/>
                <a:cs typeface="+mn-cs"/>
              </a:rPr>
              <a:t>Skills and behaviors that are typical for children of a particular chronological age</a:t>
            </a:r>
          </a:p>
          <a:p>
            <a:pPr eaLnBrk="1" fontAlgn="auto" hangingPunct="1">
              <a:spcAft>
                <a:spcPts val="0"/>
              </a:spcAft>
              <a:buClr>
                <a:srgbClr val="70B0F0"/>
              </a:buClr>
              <a:buSzPct val="80000"/>
              <a:defRPr/>
            </a:pPr>
            <a:r>
              <a:rPr lang="en-US" sz="3000" b="1" dirty="0">
                <a:solidFill>
                  <a:srgbClr val="072543"/>
                </a:solidFill>
                <a:ea typeface="+mn-ea"/>
                <a:cs typeface="+mn-cs"/>
              </a:rPr>
              <a:t>Immediate Foundational Skills</a:t>
            </a:r>
            <a:r>
              <a:rPr lang="en-US" sz="2600" dirty="0">
                <a:solidFill>
                  <a:srgbClr val="072543"/>
                </a:solidFill>
                <a:ea typeface="+mn-ea"/>
                <a:cs typeface="+mn-cs"/>
              </a:rPr>
              <a:t>: Skills and behaviors </a:t>
            </a:r>
            <a:r>
              <a:rPr lang="en-US" altLang="en-US" sz="2600" dirty="0">
                <a:solidFill>
                  <a:srgbClr val="072543"/>
                </a:solidFill>
                <a:ea typeface="ＭＳ Ｐゴシック" pitchFamily="34" charset="-128"/>
                <a:cs typeface="Arial" charset="0"/>
              </a:rPr>
              <a:t>that occur developmentally just prior to age-expected </a:t>
            </a:r>
            <a:r>
              <a:rPr lang="en-US" altLang="en-US" sz="2600" dirty="0" smtClean="0">
                <a:solidFill>
                  <a:srgbClr val="072543"/>
                </a:solidFill>
                <a:ea typeface="ＭＳ Ｐゴシック" pitchFamily="34" charset="-128"/>
                <a:cs typeface="Arial" charset="0"/>
              </a:rPr>
              <a:t>ones</a:t>
            </a:r>
            <a:r>
              <a:rPr lang="en-US" sz="2600" dirty="0" smtClean="0">
                <a:solidFill>
                  <a:srgbClr val="072543"/>
                </a:solidFill>
                <a:ea typeface="+mn-ea"/>
                <a:cs typeface="+mn-cs"/>
              </a:rPr>
              <a:t> </a:t>
            </a:r>
            <a:endParaRPr lang="en-US" sz="2600" dirty="0">
              <a:solidFill>
                <a:srgbClr val="072543"/>
              </a:solidFill>
              <a:ea typeface="+mn-ea"/>
              <a:cs typeface="+mn-cs"/>
            </a:endParaRPr>
          </a:p>
        </p:txBody>
      </p:sp>
      <p:pic>
        <p:nvPicPr>
          <p:cNvPr id="24579" name="Picture 4" title="ECTA Center DaSy logo"/>
          <p:cNvPicPr>
            <a:picLocks noChangeAspect="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7543800" y="6172200"/>
            <a:ext cx="1371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7" name="Title 1"/>
          <p:cNvSpPr>
            <a:spLocks noGrp="1"/>
          </p:cNvSpPr>
          <p:nvPr>
            <p:ph type="title"/>
            <p:custDataLst>
              <p:tags r:id="rId4"/>
            </p:custDataLst>
          </p:nvPr>
        </p:nvSpPr>
        <p:spPr>
          <a:xfrm>
            <a:off x="457200" y="274638"/>
            <a:ext cx="8305800" cy="1143000"/>
          </a:xfrm>
        </p:spPr>
        <p:txBody>
          <a:bodyPr/>
          <a:lstStyle/>
          <a:p>
            <a:pPr eaLnBrk="1" hangingPunct="1"/>
            <a:r>
              <a:rPr lang="en-US" altLang="en-US" sz="3600" smtClean="0">
                <a:solidFill>
                  <a:srgbClr val="072543"/>
                </a:solidFill>
                <a:latin typeface="Century Gothic" panose="020B0502020202020204" pitchFamily="34" charset="0"/>
              </a:rPr>
              <a:t>Describing Children’s Functioning</a:t>
            </a:r>
          </a:p>
        </p:txBody>
      </p:sp>
      <p:sp>
        <p:nvSpPr>
          <p:cNvPr id="47108" name="Content Placeholder 2"/>
          <p:cNvSpPr txBox="1">
            <a:spLocks/>
          </p:cNvSpPr>
          <p:nvPr>
            <p:custDataLst>
              <p:tags r:id="rId5"/>
            </p:custDataLst>
          </p:nvPr>
        </p:nvSpPr>
        <p:spPr bwMode="auto">
          <a:xfrm>
            <a:off x="677863" y="2819400"/>
            <a:ext cx="77803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buClr>
                <a:srgbClr val="70B0F0"/>
              </a:buClr>
              <a:buSzPct val="80000"/>
              <a:buFont typeface="Arial" panose="020B0604020202020204" pitchFamily="34" charset="0"/>
              <a:buChar char="•"/>
            </a:pPr>
            <a:endParaRPr lang="en-US" altLang="en-US" sz="2600">
              <a:solidFill>
                <a:srgbClr val="072543"/>
              </a:solidFill>
              <a:latin typeface="Calibri" panose="020F0502020204030204" pitchFamily="34" charset="0"/>
            </a:endParaRPr>
          </a:p>
        </p:txBody>
      </p:sp>
      <p:pic>
        <p:nvPicPr>
          <p:cNvPr id="1026" name="Picture 2" descr="http://fc00.deviantart.net/fs71/f/2012/002/2/7/walk_cycle_practice_animation_by_riolu19054-d4l39t1.gif" title="Black and White sketch image of a child walking"/>
          <p:cNvPicPr>
            <a:picLocks noChangeAspect="1" noChangeArrowheads="1" noCrop="1"/>
          </p:cNvPicPr>
          <p:nvPr>
            <p:custDataLst>
              <p:tags r:id="rId6"/>
            </p:custDataLst>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84488" y="3263900"/>
            <a:ext cx="3594100" cy="359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afterEffect">
                                  <p:stCondLst>
                                    <p:cond delay="15000"/>
                                  </p:stCondLst>
                                  <p:childTnLst>
                                    <p:animMotion origin="layout" path="M -2.22222E-6 -2.96296E-6 L 1.30139 -0.0044 " pathEditMode="relative" rAng="0" ptsTypes="AA">
                                      <p:cBhvr>
                                        <p:cTn id="6" dur="15000" fill="hold"/>
                                        <p:tgtEl>
                                          <p:spTgt spid="1026"/>
                                        </p:tgtEl>
                                        <p:attrNameLst>
                                          <p:attrName>ppt_x</p:attrName>
                                          <p:attrName>ppt_y</p:attrName>
                                        </p:attrNameLst>
                                      </p:cBhvr>
                                      <p:rCtr x="6506900" y="-23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custDataLst>
              <p:tags r:id="rId2"/>
            </p:custDataLst>
          </p:nvPr>
        </p:nvSpPr>
        <p:spPr>
          <a:xfrm>
            <a:off x="661988" y="1524000"/>
            <a:ext cx="7796212" cy="4521200"/>
          </a:xfrm>
        </p:spPr>
        <p:txBody>
          <a:bodyPr rtlCol="0">
            <a:noAutofit/>
          </a:bodyPr>
          <a:lstStyle/>
          <a:p>
            <a:pPr eaLnBrk="1" fontAlgn="auto" hangingPunct="1">
              <a:spcAft>
                <a:spcPts val="0"/>
              </a:spcAft>
              <a:buClr>
                <a:srgbClr val="70B0F0"/>
              </a:buClr>
              <a:buSzPct val="80000"/>
              <a:defRPr/>
            </a:pPr>
            <a:r>
              <a:rPr lang="en-US" sz="3000" b="1" dirty="0" smtClean="0">
                <a:solidFill>
                  <a:schemeClr val="bg1">
                    <a:lumMod val="50000"/>
                  </a:schemeClr>
                </a:solidFill>
                <a:ea typeface="+mn-ea"/>
                <a:cs typeface="+mn-cs"/>
              </a:rPr>
              <a:t>Age-Expected Skills</a:t>
            </a:r>
            <a:r>
              <a:rPr lang="en-US" sz="2600" b="1" dirty="0" smtClean="0">
                <a:solidFill>
                  <a:schemeClr val="bg1">
                    <a:lumMod val="50000"/>
                  </a:schemeClr>
                </a:solidFill>
                <a:ea typeface="+mn-ea"/>
                <a:cs typeface="+mn-cs"/>
              </a:rPr>
              <a:t>: </a:t>
            </a:r>
            <a:r>
              <a:rPr lang="en-US" sz="2600" dirty="0" smtClean="0">
                <a:solidFill>
                  <a:schemeClr val="bg1">
                    <a:lumMod val="50000"/>
                  </a:schemeClr>
                </a:solidFill>
                <a:ea typeface="+mn-ea"/>
                <a:cs typeface="+mn-cs"/>
              </a:rPr>
              <a:t>Skills and behaviors that are typical for children of a particular chronological age</a:t>
            </a:r>
          </a:p>
          <a:p>
            <a:pPr eaLnBrk="1" fontAlgn="auto" hangingPunct="1">
              <a:spcAft>
                <a:spcPts val="0"/>
              </a:spcAft>
              <a:buClr>
                <a:srgbClr val="70B0F0"/>
              </a:buClr>
              <a:buSzPct val="80000"/>
              <a:defRPr/>
            </a:pPr>
            <a:r>
              <a:rPr lang="en-US" sz="3000" b="1" dirty="0">
                <a:solidFill>
                  <a:schemeClr val="bg1">
                    <a:lumMod val="50000"/>
                  </a:schemeClr>
                </a:solidFill>
                <a:ea typeface="+mn-ea"/>
                <a:cs typeface="+mn-cs"/>
              </a:rPr>
              <a:t>Immediate Foundational Skills</a:t>
            </a:r>
            <a:r>
              <a:rPr lang="en-US" sz="2600" dirty="0">
                <a:solidFill>
                  <a:schemeClr val="bg1">
                    <a:lumMod val="50000"/>
                  </a:schemeClr>
                </a:solidFill>
                <a:ea typeface="+mn-ea"/>
                <a:cs typeface="+mn-cs"/>
              </a:rPr>
              <a:t>: Skills and behaviors </a:t>
            </a:r>
            <a:r>
              <a:rPr lang="en-US" altLang="en-US" sz="2600" dirty="0">
                <a:solidFill>
                  <a:schemeClr val="bg1">
                    <a:lumMod val="50000"/>
                  </a:schemeClr>
                </a:solidFill>
                <a:ea typeface="ＭＳ Ｐゴシック" pitchFamily="34" charset="-128"/>
                <a:cs typeface="Arial" charset="0"/>
              </a:rPr>
              <a:t>that occur developmentally just prior to age-expected ones</a:t>
            </a:r>
          </a:p>
          <a:p>
            <a:pPr eaLnBrk="1" fontAlgn="auto" hangingPunct="1">
              <a:spcAft>
                <a:spcPts val="0"/>
              </a:spcAft>
              <a:buClr>
                <a:srgbClr val="70B0F0"/>
              </a:buClr>
              <a:buSzPct val="80000"/>
              <a:defRPr/>
            </a:pPr>
            <a:r>
              <a:rPr lang="en-US" sz="3000" b="1" dirty="0">
                <a:solidFill>
                  <a:srgbClr val="072543"/>
                </a:solidFill>
                <a:ea typeface="+mn-ea"/>
                <a:cs typeface="+mn-cs"/>
              </a:rPr>
              <a:t>Foundational Skills</a:t>
            </a:r>
            <a:r>
              <a:rPr lang="en-US" sz="2600" b="1" dirty="0">
                <a:solidFill>
                  <a:srgbClr val="072543"/>
                </a:solidFill>
                <a:ea typeface="+mn-ea"/>
                <a:cs typeface="+mn-cs"/>
              </a:rPr>
              <a:t>: </a:t>
            </a:r>
            <a:r>
              <a:rPr lang="en-US" altLang="en-US" sz="2600" dirty="0">
                <a:solidFill>
                  <a:srgbClr val="072543"/>
                </a:solidFill>
                <a:ea typeface="ＭＳ Ｐゴシック" pitchFamily="34" charset="-128"/>
                <a:cs typeface="Arial" charset="0"/>
              </a:rPr>
              <a:t>Skills and behaviors occurring early in development that are conceptually mapped to later skills and behaviors. These skills serve as the </a:t>
            </a:r>
            <a:r>
              <a:rPr lang="en-US" altLang="en-US" sz="2600" i="1" dirty="0">
                <a:solidFill>
                  <a:srgbClr val="072543"/>
                </a:solidFill>
                <a:ea typeface="ＭＳ Ｐゴシック" pitchFamily="34" charset="-128"/>
                <a:cs typeface="Arial" charset="0"/>
              </a:rPr>
              <a:t>foundation</a:t>
            </a:r>
            <a:r>
              <a:rPr lang="en-US" altLang="en-US" sz="2600" dirty="0">
                <a:solidFill>
                  <a:srgbClr val="072543"/>
                </a:solidFill>
                <a:ea typeface="ＭＳ Ｐゴシック" pitchFamily="34" charset="-128"/>
                <a:cs typeface="Arial" charset="0"/>
              </a:rPr>
              <a:t> for later development</a:t>
            </a:r>
            <a:r>
              <a:rPr lang="en-US" altLang="en-US" sz="2600" dirty="0" smtClean="0">
                <a:solidFill>
                  <a:srgbClr val="072543"/>
                </a:solidFill>
                <a:ea typeface="ＭＳ Ｐゴシック" pitchFamily="34" charset="-128"/>
                <a:cs typeface="Arial" charset="0"/>
              </a:rPr>
              <a:t>.</a:t>
            </a:r>
            <a:r>
              <a:rPr lang="en-US" sz="2600" dirty="0" smtClean="0">
                <a:solidFill>
                  <a:srgbClr val="072543"/>
                </a:solidFill>
                <a:ea typeface="+mn-ea"/>
                <a:cs typeface="+mn-cs"/>
              </a:rPr>
              <a:t> </a:t>
            </a:r>
            <a:endParaRPr lang="en-US" sz="2600" dirty="0">
              <a:solidFill>
                <a:srgbClr val="072543"/>
              </a:solidFill>
              <a:ea typeface="+mn-ea"/>
              <a:cs typeface="+mn-cs"/>
            </a:endParaRPr>
          </a:p>
        </p:txBody>
      </p:sp>
      <p:pic>
        <p:nvPicPr>
          <p:cNvPr id="49154" name="Picture 4"/>
          <p:cNvPicPr>
            <a:picLocks noChangeAspect="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7543800" y="6172200"/>
            <a:ext cx="1371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itle 1"/>
          <p:cNvSpPr>
            <a:spLocks noGrp="1"/>
          </p:cNvSpPr>
          <p:nvPr>
            <p:ph type="title"/>
            <p:custDataLst>
              <p:tags r:id="rId4"/>
            </p:custDataLst>
          </p:nvPr>
        </p:nvSpPr>
        <p:spPr>
          <a:xfrm>
            <a:off x="457200" y="274638"/>
            <a:ext cx="8305800" cy="1143000"/>
          </a:xfrm>
        </p:spPr>
        <p:txBody>
          <a:bodyPr/>
          <a:lstStyle/>
          <a:p>
            <a:pPr eaLnBrk="1" hangingPunct="1"/>
            <a:r>
              <a:rPr lang="en-US" altLang="en-US" sz="3600" smtClean="0">
                <a:solidFill>
                  <a:srgbClr val="072543"/>
                </a:solidFill>
                <a:latin typeface="Century Gothic" panose="020B0502020202020204" pitchFamily="34" charset="0"/>
              </a:rPr>
              <a:t>Describing Children’s Functioning</a:t>
            </a:r>
          </a:p>
        </p:txBody>
      </p:sp>
      <p:sp>
        <p:nvSpPr>
          <p:cNvPr id="49156" name="Content Placeholder 2"/>
          <p:cNvSpPr txBox="1">
            <a:spLocks/>
          </p:cNvSpPr>
          <p:nvPr>
            <p:custDataLst>
              <p:tags r:id="rId5"/>
            </p:custDataLst>
          </p:nvPr>
        </p:nvSpPr>
        <p:spPr bwMode="auto">
          <a:xfrm>
            <a:off x="677863" y="4419600"/>
            <a:ext cx="808513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buClr>
                <a:srgbClr val="70B0F0"/>
              </a:buClr>
              <a:buSzPct val="80000"/>
              <a:buFont typeface="Arial" panose="020B0604020202020204" pitchFamily="34" charset="0"/>
              <a:buChar char="•"/>
            </a:pPr>
            <a:endParaRPr lang="en-US" altLang="en-US" sz="2600">
              <a:solidFill>
                <a:srgbClr val="072543"/>
              </a:solidFill>
              <a:latin typeface="Calibri" panose="020F0502020204030204" pitchFamily="34" charset="0"/>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custDataLst>
              <p:tags r:id="rId2"/>
            </p:custDataLst>
          </p:nvPr>
        </p:nvSpPr>
        <p:spPr>
          <a:xfrm>
            <a:off x="457200" y="274638"/>
            <a:ext cx="8229600" cy="1477962"/>
          </a:xfrm>
        </p:spPr>
        <p:txBody>
          <a:bodyPr/>
          <a:lstStyle/>
          <a:p>
            <a:pPr eaLnBrk="1" hangingPunct="1"/>
            <a:r>
              <a:rPr lang="en-US" altLang="en-US" sz="3600" smtClean="0">
                <a:solidFill>
                  <a:srgbClr val="072543"/>
                </a:solidFill>
                <a:latin typeface="Century Gothic" panose="020B0502020202020204" pitchFamily="34" charset="0"/>
              </a:rPr>
              <a:t>How Foundational Skills Lead to </a:t>
            </a:r>
            <a:br>
              <a:rPr lang="en-US" altLang="en-US" sz="3600" smtClean="0">
                <a:solidFill>
                  <a:srgbClr val="072543"/>
                </a:solidFill>
                <a:latin typeface="Century Gothic" panose="020B0502020202020204" pitchFamily="34" charset="0"/>
              </a:rPr>
            </a:br>
            <a:r>
              <a:rPr lang="en-US" altLang="en-US" sz="3600" smtClean="0">
                <a:solidFill>
                  <a:srgbClr val="072543"/>
                </a:solidFill>
                <a:latin typeface="Century Gothic" panose="020B0502020202020204" pitchFamily="34" charset="0"/>
              </a:rPr>
              <a:t>Age-Expected Functioning</a:t>
            </a:r>
          </a:p>
        </p:txBody>
      </p:sp>
      <p:sp>
        <p:nvSpPr>
          <p:cNvPr id="51202" name="Rectangle 3"/>
          <p:cNvSpPr>
            <a:spLocks noGrp="1" noChangeArrowheads="1"/>
          </p:cNvSpPr>
          <p:nvPr>
            <p:ph idx="1"/>
            <p:custDataLst>
              <p:tags r:id="rId3"/>
            </p:custDataLst>
          </p:nvPr>
        </p:nvSpPr>
        <p:spPr>
          <a:xfrm>
            <a:off x="685800" y="1752600"/>
            <a:ext cx="7772400" cy="4191000"/>
          </a:xfrm>
        </p:spPr>
        <p:txBody>
          <a:bodyPr/>
          <a:lstStyle/>
          <a:p>
            <a:pPr eaLnBrk="1" hangingPunct="1">
              <a:buFontTx/>
              <a:buNone/>
            </a:pPr>
            <a:r>
              <a:rPr lang="en-US" altLang="en-US" sz="3600" smtClean="0">
                <a:latin typeface="Arial" panose="020B0604020202020204" pitchFamily="34" charset="0"/>
                <a:cs typeface="Arial" panose="020B0604020202020204" pitchFamily="34" charset="0"/>
              </a:rPr>
              <a:t>				</a:t>
            </a:r>
            <a:endParaRPr lang="en-US" altLang="en-US" sz="3600" smtClean="0">
              <a:latin typeface="Georgia" panose="02040502050405020303" pitchFamily="18" charset="0"/>
              <a:cs typeface="Arial" panose="020B0604020202020204" pitchFamily="34" charset="0"/>
            </a:endParaRPr>
          </a:p>
        </p:txBody>
      </p:sp>
      <p:pic>
        <p:nvPicPr>
          <p:cNvPr id="28676" name="Picture 5" title="ECTA Center DaSy logo"/>
          <p:cNvPicPr>
            <a:picLocks noChangeAspect="1"/>
          </p:cNvPicPr>
          <p:nvPr>
            <p:custDataLst>
              <p:tags r:id="rId4"/>
            </p:custDataLst>
          </p:nvPr>
        </p:nvPicPr>
        <p:blipFill>
          <a:blip r:embed="rId16">
            <a:extLst>
              <a:ext uri="{28A0092B-C50C-407E-A947-70E740481C1C}">
                <a14:useLocalDpi xmlns:a14="http://schemas.microsoft.com/office/drawing/2010/main" val="0"/>
              </a:ext>
            </a:extLst>
          </a:blip>
          <a:srcRect/>
          <a:stretch>
            <a:fillRect/>
          </a:stretch>
        </p:blipFill>
        <p:spPr bwMode="auto">
          <a:xfrm>
            <a:off x="7543800" y="6172200"/>
            <a:ext cx="1371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4" name="Group 13"/>
          <p:cNvGrpSpPr>
            <a:grpSpLocks/>
          </p:cNvGrpSpPr>
          <p:nvPr>
            <p:custDataLst>
              <p:tags r:id="rId5"/>
            </p:custDataLst>
          </p:nvPr>
        </p:nvGrpSpPr>
        <p:grpSpPr bwMode="auto">
          <a:xfrm>
            <a:off x="615950" y="3721100"/>
            <a:ext cx="2514600" cy="2236788"/>
            <a:chOff x="615692" y="3721508"/>
            <a:chExt cx="2515600" cy="2235991"/>
          </a:xfrm>
        </p:grpSpPr>
        <p:sp>
          <p:nvSpPr>
            <p:cNvPr id="15" name="L-Shape 14"/>
            <p:cNvSpPr>
              <a:spLocks/>
            </p:cNvSpPr>
            <p:nvPr>
              <p:custDataLst>
                <p:tags r:id="rId12"/>
              </p:custDataLst>
            </p:nvPr>
          </p:nvSpPr>
          <p:spPr bwMode="auto">
            <a:xfrm rot="5400000">
              <a:off x="1116522" y="3220678"/>
              <a:ext cx="1509175" cy="2510836"/>
            </a:xfrm>
            <a:custGeom>
              <a:avLst/>
              <a:gdLst>
                <a:gd name="T0" fmla="*/ 0 w 1509175"/>
                <a:gd name="T1" fmla="*/ 0 h 2510836"/>
                <a:gd name="T2" fmla="*/ 243128 w 1509175"/>
                <a:gd name="T3" fmla="*/ 0 h 2510836"/>
                <a:gd name="T4" fmla="*/ 243128 w 1509175"/>
                <a:gd name="T5" fmla="*/ 2267557 h 2510836"/>
                <a:gd name="T6" fmla="*/ 1509175 w 1509175"/>
                <a:gd name="T7" fmla="*/ 2267557 h 2510836"/>
                <a:gd name="T8" fmla="*/ 1509175 w 1509175"/>
                <a:gd name="T9" fmla="*/ 2510836 h 2510836"/>
                <a:gd name="T10" fmla="*/ 0 w 1509175"/>
                <a:gd name="T11" fmla="*/ 2510836 h 2510836"/>
                <a:gd name="T12" fmla="*/ 0 w 1509175"/>
                <a:gd name="T13" fmla="*/ 0 h 25108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9175" h="2510836">
                  <a:moveTo>
                    <a:pt x="0" y="0"/>
                  </a:moveTo>
                  <a:lnTo>
                    <a:pt x="243128" y="0"/>
                  </a:lnTo>
                  <a:lnTo>
                    <a:pt x="243128" y="2267557"/>
                  </a:lnTo>
                  <a:lnTo>
                    <a:pt x="1509175" y="2267557"/>
                  </a:lnTo>
                  <a:lnTo>
                    <a:pt x="1509175" y="2510836"/>
                  </a:lnTo>
                  <a:lnTo>
                    <a:pt x="0" y="2510836"/>
                  </a:lnTo>
                  <a:lnTo>
                    <a:pt x="0" y="0"/>
                  </a:lnTo>
                  <a:close/>
                </a:path>
              </a:pathLst>
            </a:custGeom>
            <a:solidFill>
              <a:srgbClr val="B9CDE5"/>
            </a:solidFill>
            <a:ln>
              <a:noFill/>
            </a:ln>
            <a:effectLst>
              <a:outerShdw blurRad="40000" dist="20000" dir="5400000" rotWithShape="0">
                <a:srgbClr val="000000">
                  <a:alpha val="37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endParaRPr lang="en-US"/>
            </a:p>
          </p:txBody>
        </p:sp>
        <p:sp>
          <p:nvSpPr>
            <p:cNvPr id="16" name="Freeform 15" descr="Text in text box reads: Foundational Skills" title="Blue sideways captial L image with text"/>
            <p:cNvSpPr/>
            <p:nvPr>
              <p:custDataLst>
                <p:tags r:id="rId13"/>
              </p:custDataLst>
            </p:nvPr>
          </p:nvSpPr>
          <p:spPr>
            <a:xfrm>
              <a:off x="865029" y="3970657"/>
              <a:ext cx="2266263" cy="1986842"/>
            </a:xfrm>
            <a:custGeom>
              <a:avLst/>
              <a:gdLst>
                <a:gd name="connsiteX0" fmla="*/ 0 w 2266555"/>
                <a:gd name="connsiteY0" fmla="*/ 0 h 1986769"/>
                <a:gd name="connsiteX1" fmla="*/ 2266555 w 2266555"/>
                <a:gd name="connsiteY1" fmla="*/ 0 h 1986769"/>
                <a:gd name="connsiteX2" fmla="*/ 2266555 w 2266555"/>
                <a:gd name="connsiteY2" fmla="*/ 1986769 h 1986769"/>
                <a:gd name="connsiteX3" fmla="*/ 0 w 2266555"/>
                <a:gd name="connsiteY3" fmla="*/ 1986769 h 1986769"/>
                <a:gd name="connsiteX4" fmla="*/ 0 w 2266555"/>
                <a:gd name="connsiteY4" fmla="*/ 0 h 1986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555" h="1986769">
                  <a:moveTo>
                    <a:pt x="0" y="0"/>
                  </a:moveTo>
                  <a:lnTo>
                    <a:pt x="2266555" y="0"/>
                  </a:lnTo>
                  <a:lnTo>
                    <a:pt x="2266555" y="1986769"/>
                  </a:lnTo>
                  <a:lnTo>
                    <a:pt x="0" y="19867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10490" tIns="110490" rIns="110490" bIns="110490" spcCol="1270"/>
            <a:lstStyle/>
            <a:p>
              <a:pPr defTabSz="1289050" eaLnBrk="1" hangingPunct="1">
                <a:lnSpc>
                  <a:spcPct val="90000"/>
                </a:lnSpc>
                <a:spcAft>
                  <a:spcPct val="35000"/>
                </a:spcAft>
                <a:defRPr/>
              </a:pPr>
              <a:r>
                <a:rPr lang="en-US" sz="2900" b="1" dirty="0"/>
                <a:t>Foundational Skills</a:t>
              </a:r>
            </a:p>
          </p:txBody>
        </p:sp>
      </p:grpSp>
      <p:grpSp>
        <p:nvGrpSpPr>
          <p:cNvPr id="17" name="Group 16" descr="Text in text box reads: Immediate Foundational Skills"/>
          <p:cNvGrpSpPr>
            <a:grpSpLocks/>
          </p:cNvGrpSpPr>
          <p:nvPr>
            <p:custDataLst>
              <p:tags r:id="rId6"/>
            </p:custDataLst>
          </p:nvPr>
        </p:nvGrpSpPr>
        <p:grpSpPr bwMode="auto">
          <a:xfrm>
            <a:off x="3390900" y="3035300"/>
            <a:ext cx="2514600" cy="2235200"/>
            <a:chOff x="3390399" y="3034904"/>
            <a:chExt cx="2515600" cy="2235991"/>
          </a:xfrm>
        </p:grpSpPr>
        <p:sp>
          <p:nvSpPr>
            <p:cNvPr id="18" name="L-Shape 17"/>
            <p:cNvSpPr/>
            <p:nvPr>
              <p:custDataLst>
                <p:tags r:id="rId10"/>
              </p:custDataLst>
            </p:nvPr>
          </p:nvSpPr>
          <p:spPr>
            <a:xfrm rot="5400000">
              <a:off x="3891487" y="2533816"/>
              <a:ext cx="1508659" cy="2510836"/>
            </a:xfrm>
            <a:prstGeom prst="corner">
              <a:avLst>
                <a:gd name="adj1" fmla="val 16120"/>
                <a:gd name="adj2" fmla="val 16110"/>
              </a:avLst>
            </a:prstGeom>
            <a:solidFill>
              <a:schemeClr val="tx2">
                <a:lumMod val="60000"/>
                <a:lumOff val="40000"/>
              </a:schemeClr>
            </a:solidFill>
            <a:ln>
              <a:no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pPr eaLnBrk="1" hangingPunct="1">
                <a:defRPr/>
              </a:pPr>
              <a:endParaRPr lang="en-US"/>
            </a:p>
          </p:txBody>
        </p:sp>
        <p:sp>
          <p:nvSpPr>
            <p:cNvPr id="19" name="Freeform 18"/>
            <p:cNvSpPr/>
            <p:nvPr>
              <p:custDataLst>
                <p:tags r:id="rId11"/>
              </p:custDataLst>
            </p:nvPr>
          </p:nvSpPr>
          <p:spPr>
            <a:xfrm>
              <a:off x="3639736" y="3284230"/>
              <a:ext cx="2266263" cy="1986665"/>
            </a:xfrm>
            <a:custGeom>
              <a:avLst/>
              <a:gdLst>
                <a:gd name="connsiteX0" fmla="*/ 0 w 2266555"/>
                <a:gd name="connsiteY0" fmla="*/ 0 h 1986769"/>
                <a:gd name="connsiteX1" fmla="*/ 2266555 w 2266555"/>
                <a:gd name="connsiteY1" fmla="*/ 0 h 1986769"/>
                <a:gd name="connsiteX2" fmla="*/ 2266555 w 2266555"/>
                <a:gd name="connsiteY2" fmla="*/ 1986769 h 1986769"/>
                <a:gd name="connsiteX3" fmla="*/ 0 w 2266555"/>
                <a:gd name="connsiteY3" fmla="*/ 1986769 h 1986769"/>
                <a:gd name="connsiteX4" fmla="*/ 0 w 2266555"/>
                <a:gd name="connsiteY4" fmla="*/ 0 h 1986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555" h="1986769">
                  <a:moveTo>
                    <a:pt x="0" y="0"/>
                  </a:moveTo>
                  <a:lnTo>
                    <a:pt x="2266555" y="0"/>
                  </a:lnTo>
                  <a:lnTo>
                    <a:pt x="2266555" y="1986769"/>
                  </a:lnTo>
                  <a:lnTo>
                    <a:pt x="0" y="19867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10490" tIns="110490" rIns="110490" bIns="110490" spcCol="1270"/>
            <a:lstStyle/>
            <a:p>
              <a:pPr defTabSz="1289050" eaLnBrk="1" hangingPunct="1">
                <a:lnSpc>
                  <a:spcPct val="90000"/>
                </a:lnSpc>
                <a:spcAft>
                  <a:spcPct val="35000"/>
                </a:spcAft>
                <a:defRPr/>
              </a:pPr>
              <a:r>
                <a:rPr lang="en-US" sz="2900" b="1" dirty="0"/>
                <a:t>Immediate Foundational Skills</a:t>
              </a:r>
            </a:p>
          </p:txBody>
        </p:sp>
      </p:grpSp>
      <p:grpSp>
        <p:nvGrpSpPr>
          <p:cNvPr id="20" name="Group 19" descr="Text in tex box reads: Age-Expected Skills"/>
          <p:cNvGrpSpPr>
            <a:grpSpLocks/>
          </p:cNvGrpSpPr>
          <p:nvPr>
            <p:custDataLst>
              <p:tags r:id="rId7"/>
            </p:custDataLst>
          </p:nvPr>
        </p:nvGrpSpPr>
        <p:grpSpPr bwMode="auto">
          <a:xfrm>
            <a:off x="6165850" y="2347913"/>
            <a:ext cx="2514600" cy="2236787"/>
            <a:chOff x="6165106" y="2348300"/>
            <a:chExt cx="2515600" cy="2235991"/>
          </a:xfrm>
        </p:grpSpPr>
        <p:sp>
          <p:nvSpPr>
            <p:cNvPr id="21" name="L-Shape 20"/>
            <p:cNvSpPr>
              <a:spLocks/>
            </p:cNvSpPr>
            <p:nvPr>
              <p:custDataLst>
                <p:tags r:id="rId8"/>
              </p:custDataLst>
            </p:nvPr>
          </p:nvSpPr>
          <p:spPr bwMode="auto">
            <a:xfrm rot="5400000">
              <a:off x="6665937" y="1847469"/>
              <a:ext cx="1509175" cy="2510836"/>
            </a:xfrm>
            <a:custGeom>
              <a:avLst/>
              <a:gdLst>
                <a:gd name="T0" fmla="*/ 0 w 1509175"/>
                <a:gd name="T1" fmla="*/ 0 h 2510836"/>
                <a:gd name="T2" fmla="*/ 243128 w 1509175"/>
                <a:gd name="T3" fmla="*/ 0 h 2510836"/>
                <a:gd name="T4" fmla="*/ 243128 w 1509175"/>
                <a:gd name="T5" fmla="*/ 2267557 h 2510836"/>
                <a:gd name="T6" fmla="*/ 1509175 w 1509175"/>
                <a:gd name="T7" fmla="*/ 2267557 h 2510836"/>
                <a:gd name="T8" fmla="*/ 1509175 w 1509175"/>
                <a:gd name="T9" fmla="*/ 2510836 h 2510836"/>
                <a:gd name="T10" fmla="*/ 0 w 1509175"/>
                <a:gd name="T11" fmla="*/ 2510836 h 2510836"/>
                <a:gd name="T12" fmla="*/ 0 w 1509175"/>
                <a:gd name="T13" fmla="*/ 0 h 25108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9175" h="2510836">
                  <a:moveTo>
                    <a:pt x="0" y="0"/>
                  </a:moveTo>
                  <a:lnTo>
                    <a:pt x="243128" y="0"/>
                  </a:lnTo>
                  <a:lnTo>
                    <a:pt x="243128" y="2267557"/>
                  </a:lnTo>
                  <a:lnTo>
                    <a:pt x="1509175" y="2267557"/>
                  </a:lnTo>
                  <a:lnTo>
                    <a:pt x="1509175" y="2510836"/>
                  </a:lnTo>
                  <a:lnTo>
                    <a:pt x="0" y="2510836"/>
                  </a:lnTo>
                  <a:lnTo>
                    <a:pt x="0" y="0"/>
                  </a:lnTo>
                  <a:close/>
                </a:path>
              </a:pathLst>
            </a:custGeom>
            <a:solidFill>
              <a:schemeClr val="tx2"/>
            </a:solidFill>
            <a:ln>
              <a:noFill/>
            </a:ln>
            <a:effectLst>
              <a:outerShdw blurRad="40000" dist="20000" dir="5400000" rotWithShape="0">
                <a:srgbClr val="000000">
                  <a:alpha val="37999"/>
                </a:srgbClr>
              </a:outerShdw>
            </a:effectLst>
            <a:extLst>
              <a:ext uri="{91240B29-F687-4F45-9708-019B960494DF}">
                <a14:hiddenLine xmlns:a14="http://schemas.microsoft.com/office/drawing/2010/main" w="38100" cap="flat" cmpd="sng">
                  <a:solidFill>
                    <a:srgbClr val="000000"/>
                  </a:solidFill>
                  <a:prstDash val="solid"/>
                  <a:round/>
                  <a:headEnd/>
                  <a:tailEnd/>
                </a14:hiddenLine>
              </a:ext>
            </a:extLst>
          </p:spPr>
          <p:txBody>
            <a:bodyPr/>
            <a:lstStyle/>
            <a:p>
              <a:endParaRPr lang="en-US"/>
            </a:p>
          </p:txBody>
        </p:sp>
        <p:sp>
          <p:nvSpPr>
            <p:cNvPr id="22" name="Freeform 21"/>
            <p:cNvSpPr/>
            <p:nvPr>
              <p:custDataLst>
                <p:tags r:id="rId9"/>
              </p:custDataLst>
            </p:nvPr>
          </p:nvSpPr>
          <p:spPr>
            <a:xfrm>
              <a:off x="6414443" y="2597448"/>
              <a:ext cx="2266263" cy="1986843"/>
            </a:xfrm>
            <a:custGeom>
              <a:avLst/>
              <a:gdLst>
                <a:gd name="connsiteX0" fmla="*/ 0 w 2266555"/>
                <a:gd name="connsiteY0" fmla="*/ 0 h 1986769"/>
                <a:gd name="connsiteX1" fmla="*/ 2266555 w 2266555"/>
                <a:gd name="connsiteY1" fmla="*/ 0 h 1986769"/>
                <a:gd name="connsiteX2" fmla="*/ 2266555 w 2266555"/>
                <a:gd name="connsiteY2" fmla="*/ 1986769 h 1986769"/>
                <a:gd name="connsiteX3" fmla="*/ 0 w 2266555"/>
                <a:gd name="connsiteY3" fmla="*/ 1986769 h 1986769"/>
                <a:gd name="connsiteX4" fmla="*/ 0 w 2266555"/>
                <a:gd name="connsiteY4" fmla="*/ 0 h 1986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555" h="1986769">
                  <a:moveTo>
                    <a:pt x="0" y="0"/>
                  </a:moveTo>
                  <a:lnTo>
                    <a:pt x="2266555" y="0"/>
                  </a:lnTo>
                  <a:lnTo>
                    <a:pt x="2266555" y="1986769"/>
                  </a:lnTo>
                  <a:lnTo>
                    <a:pt x="0" y="19867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10490" tIns="110490" rIns="110490" bIns="110490" spcCol="1270"/>
            <a:lstStyle/>
            <a:p>
              <a:pPr defTabSz="1289050" eaLnBrk="1" hangingPunct="1">
                <a:lnSpc>
                  <a:spcPct val="90000"/>
                </a:lnSpc>
                <a:spcAft>
                  <a:spcPct val="35000"/>
                </a:spcAft>
                <a:defRPr/>
              </a:pPr>
              <a:r>
                <a:rPr lang="en-US" sz="2900" b="1" dirty="0"/>
                <a:t>Age-Expected Skills</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par>
                          <p:cTn id="12" fill="hold" nodeType="afterGroup">
                            <p:stCondLst>
                              <p:cond delay="2000"/>
                            </p:stCondLst>
                            <p:childTnLst>
                              <p:par>
                                <p:cTn id="13" presetID="2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08000" y="350838"/>
            <a:ext cx="8128000" cy="1298575"/>
          </a:xfrm>
          <a:solidFill>
            <a:schemeClr val="accent5"/>
          </a:solidFill>
        </p:spPr>
        <p:txBody>
          <a:bodyPr>
            <a:noAutofit/>
          </a:bodyPr>
          <a:lstStyle/>
          <a:p>
            <a:pPr marL="457200" indent="-457200" eaLnBrk="1" hangingPunct="1">
              <a:spcAft>
                <a:spcPts val="1200"/>
              </a:spcAft>
            </a:pPr>
            <a:r>
              <a:rPr lang="en-US" altLang="en-US" sz="3600" b="1" smtClean="0">
                <a:solidFill>
                  <a:schemeClr val="bg1"/>
                </a:solidFill>
                <a:latin typeface="Century Gothic" panose="020B0502020202020204" pitchFamily="34" charset="0"/>
              </a:rPr>
              <a:t>Understand Age Expectations </a:t>
            </a:r>
            <a:br>
              <a:rPr lang="en-US" altLang="en-US" sz="3600" b="1" smtClean="0">
                <a:solidFill>
                  <a:schemeClr val="bg1"/>
                </a:solidFill>
                <a:latin typeface="Century Gothic" panose="020B0502020202020204" pitchFamily="34" charset="0"/>
              </a:rPr>
            </a:br>
            <a:r>
              <a:rPr lang="en-US" altLang="en-US" sz="3600" b="1" smtClean="0">
                <a:solidFill>
                  <a:schemeClr val="bg1"/>
                </a:solidFill>
                <a:latin typeface="Century Gothic" panose="020B0502020202020204" pitchFamily="34" charset="0"/>
              </a:rPr>
              <a:t>Within the Family</a:t>
            </a:r>
            <a:r>
              <a:rPr lang="ja-JP" altLang="en-US" sz="3600" b="1" smtClean="0">
                <a:solidFill>
                  <a:schemeClr val="bg1"/>
                </a:solidFill>
                <a:latin typeface="Century Gothic" panose="020B0502020202020204" pitchFamily="34" charset="0"/>
              </a:rPr>
              <a:t>’</a:t>
            </a:r>
            <a:r>
              <a:rPr lang="en-US" altLang="ja-JP" sz="3600" b="1" smtClean="0">
                <a:solidFill>
                  <a:schemeClr val="bg1"/>
                </a:solidFill>
                <a:latin typeface="Century Gothic" panose="020B0502020202020204" pitchFamily="34" charset="0"/>
              </a:rPr>
              <a:t>s Culture</a:t>
            </a:r>
            <a:endParaRPr lang="en-US" altLang="en-US" sz="3600" b="1" smtClean="0">
              <a:solidFill>
                <a:schemeClr val="bg1"/>
              </a:solidFill>
              <a:latin typeface="Century Gothic" panose="020B0502020202020204" pitchFamily="34" charset="0"/>
            </a:endParaRPr>
          </a:p>
        </p:txBody>
      </p:sp>
      <p:sp>
        <p:nvSpPr>
          <p:cNvPr id="53250" name="Rectangle 7"/>
          <p:cNvSpPr>
            <a:spLocks noChangeArrowheads="1"/>
          </p:cNvSpPr>
          <p:nvPr>
            <p:custDataLst>
              <p:tags r:id="rId3"/>
            </p:custDataLst>
          </p:nvPr>
        </p:nvSpPr>
        <p:spPr bwMode="auto">
          <a:xfrm>
            <a:off x="152400" y="4383088"/>
            <a:ext cx="8991600"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Aft>
                <a:spcPts val="1500"/>
              </a:spcAft>
              <a:buClr>
                <a:srgbClr val="70B0F0"/>
              </a:buClr>
              <a:buSzPct val="80000"/>
              <a:buFont typeface="Arial" panose="020B0604020202020204" pitchFamily="34" charset="0"/>
              <a:buChar char="•"/>
            </a:pPr>
            <a:r>
              <a:rPr lang="en-US" altLang="en-US" sz="2200">
                <a:solidFill>
                  <a:srgbClr val="072543"/>
                </a:solidFill>
                <a:latin typeface="Calibri" panose="020F0502020204030204" pitchFamily="34" charset="0"/>
              </a:rPr>
              <a:t>For some skills, age-appropriateness is influenced by cultural expectations.</a:t>
            </a:r>
          </a:p>
          <a:p>
            <a:pPr eaLnBrk="1" hangingPunct="1">
              <a:spcAft>
                <a:spcPts val="1500"/>
              </a:spcAft>
              <a:buClr>
                <a:srgbClr val="70B0F0"/>
              </a:buClr>
              <a:buSzPct val="80000"/>
              <a:buFont typeface="Arial" panose="020B0604020202020204" pitchFamily="34" charset="0"/>
              <a:buChar char="•"/>
            </a:pPr>
            <a:r>
              <a:rPr lang="en-US" altLang="en-US" sz="2200">
                <a:solidFill>
                  <a:srgbClr val="072543"/>
                </a:solidFill>
                <a:latin typeface="Calibri" panose="020F0502020204030204" pitchFamily="34" charset="0"/>
              </a:rPr>
              <a:t>If the child’s functioning appears to be below age expectations, is this a reflection of the family’s culture?</a:t>
            </a:r>
          </a:p>
          <a:p>
            <a:pPr eaLnBrk="1" hangingPunct="1">
              <a:spcAft>
                <a:spcPts val="1500"/>
              </a:spcAft>
              <a:buClr>
                <a:srgbClr val="70B0F0"/>
              </a:buClr>
              <a:buSzPct val="80000"/>
              <a:buFont typeface="Arial" panose="020B0604020202020204" pitchFamily="34" charset="0"/>
              <a:buChar char="•"/>
            </a:pPr>
            <a:r>
              <a:rPr lang="en-US" altLang="en-US" sz="2200">
                <a:solidFill>
                  <a:srgbClr val="072543"/>
                </a:solidFill>
                <a:latin typeface="Calibri" panose="020F0502020204030204" pitchFamily="34" charset="0"/>
              </a:rPr>
              <a:t>Providers need to have an understanding of age-expectations within different cultures.</a:t>
            </a:r>
          </a:p>
        </p:txBody>
      </p:sp>
      <p:pic>
        <p:nvPicPr>
          <p:cNvPr id="30724" name="Picture 2" descr="Image of a mother sitting behind her child helping feed him eggs." title="Mother and child eating"/>
          <p:cNvPicPr>
            <a:picLocks noChangeAspect="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2743200" y="1782763"/>
            <a:ext cx="36576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85750"/>
            <a:ext cx="8229600" cy="1143000"/>
          </a:xfrm>
          <a:solidFill>
            <a:schemeClr val="accent6"/>
          </a:solidFill>
        </p:spPr>
        <p:txBody>
          <a:bodyPr rtlCol="0">
            <a:normAutofit/>
          </a:bodyPr>
          <a:lstStyle/>
          <a:p>
            <a:pPr eaLnBrk="1" fontAlgn="auto" hangingPunct="1">
              <a:spcAft>
                <a:spcPts val="0"/>
              </a:spcAft>
              <a:defRPr/>
            </a:pPr>
            <a:r>
              <a:rPr lang="en-US" sz="3600" b="1" dirty="0" smtClean="0">
                <a:solidFill>
                  <a:schemeClr val="bg1"/>
                </a:solidFill>
                <a:latin typeface="Century Gothic" panose="020B0502020202020204" pitchFamily="34" charset="0"/>
                <a:ea typeface="+mj-ea"/>
                <a:cs typeface="+mj-cs"/>
              </a:rPr>
              <a:t>Understand the 7-Point Scale</a:t>
            </a:r>
            <a:endParaRPr lang="en-US" sz="3600" b="1" dirty="0">
              <a:solidFill>
                <a:schemeClr val="bg1"/>
              </a:solidFill>
              <a:latin typeface="Century Gothic" panose="020B0502020202020204" pitchFamily="34" charset="0"/>
              <a:ea typeface="+mj-ea"/>
              <a:cs typeface="+mj-cs"/>
            </a:endParaRPr>
          </a:p>
        </p:txBody>
      </p:sp>
      <p:pic>
        <p:nvPicPr>
          <p:cNvPr id="32771" name="Picture 4" title="ECTA Center DaSy logo"/>
          <p:cNvPicPr>
            <a:picLocks noChangeAspect="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7543800" y="6172200"/>
            <a:ext cx="1371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299" name="Content Placeholder 2"/>
          <p:cNvSpPr>
            <a:spLocks noGrp="1"/>
          </p:cNvSpPr>
          <p:nvPr>
            <p:ph idx="1"/>
            <p:custDataLst>
              <p:tags r:id="rId4"/>
            </p:custDataLst>
          </p:nvPr>
        </p:nvSpPr>
        <p:spPr>
          <a:xfrm>
            <a:off x="457200" y="1590675"/>
            <a:ext cx="8229600" cy="4419600"/>
          </a:xfrm>
        </p:spPr>
        <p:txBody>
          <a:bodyPr/>
          <a:lstStyle/>
          <a:p>
            <a:pPr>
              <a:spcBef>
                <a:spcPct val="0"/>
              </a:spcBef>
              <a:spcAft>
                <a:spcPts val="1800"/>
              </a:spcAft>
              <a:buClr>
                <a:srgbClr val="70B0F0"/>
              </a:buClr>
              <a:buSzPct val="80000"/>
            </a:pPr>
            <a:r>
              <a:rPr lang="en-US" altLang="en-US" sz="2400" smtClean="0">
                <a:solidFill>
                  <a:srgbClr val="072543"/>
                </a:solidFill>
              </a:rPr>
              <a:t>The team will be asked to assign a rating from 1 to 7 for each of the three outcome areas.</a:t>
            </a:r>
          </a:p>
          <a:p>
            <a:pPr>
              <a:buClr>
                <a:srgbClr val="70B0F0"/>
              </a:buClr>
              <a:buSzPct val="80000"/>
            </a:pPr>
            <a:r>
              <a:rPr lang="en-US" altLang="en-US" sz="2400" smtClean="0">
                <a:solidFill>
                  <a:srgbClr val="072543"/>
                </a:solidFill>
              </a:rPr>
              <a:t>The 7-point scale: </a:t>
            </a:r>
          </a:p>
          <a:p>
            <a:pPr lvl="1">
              <a:buClr>
                <a:srgbClr val="072543"/>
              </a:buClr>
              <a:buSzPct val="50000"/>
              <a:buFont typeface="Wingdings" panose="05000000000000000000" pitchFamily="2" charset="2"/>
              <a:buChar char="§"/>
            </a:pPr>
            <a:r>
              <a:rPr lang="en-US" altLang="en-US" sz="2400" smtClean="0">
                <a:solidFill>
                  <a:srgbClr val="072543"/>
                </a:solidFill>
              </a:rPr>
              <a:t>Documents the child’s status at a given point in time.  </a:t>
            </a:r>
          </a:p>
          <a:p>
            <a:pPr lvl="1">
              <a:buClr>
                <a:srgbClr val="072543"/>
              </a:buClr>
              <a:buSzPct val="50000"/>
              <a:buFont typeface="Wingdings" panose="05000000000000000000" pitchFamily="2" charset="2"/>
              <a:buChar char="§"/>
            </a:pPr>
            <a:r>
              <a:rPr lang="en-US" altLang="en-US" sz="2400" smtClean="0">
                <a:solidFill>
                  <a:srgbClr val="072543"/>
                </a:solidFill>
              </a:rPr>
              <a:t>Describes the child’s status compared to age-expected functioning.</a:t>
            </a:r>
          </a:p>
          <a:p>
            <a:pPr lvl="1">
              <a:spcBef>
                <a:spcPct val="0"/>
              </a:spcBef>
              <a:spcAft>
                <a:spcPts val="1800"/>
              </a:spcAft>
              <a:buClr>
                <a:srgbClr val="072543"/>
              </a:buClr>
              <a:buSzPct val="50000"/>
              <a:buFont typeface="Wingdings" panose="05000000000000000000" pitchFamily="2" charset="2"/>
              <a:buChar char="§"/>
            </a:pPr>
            <a:r>
              <a:rPr lang="en-US" altLang="en-US" sz="2400" smtClean="0">
                <a:solidFill>
                  <a:srgbClr val="072543"/>
                </a:solidFill>
              </a:rPr>
              <a:t>Uses specific criteria to differentiate each of the 7 points.</a:t>
            </a:r>
          </a:p>
          <a:p>
            <a:pPr>
              <a:buClr>
                <a:srgbClr val="70B0F0"/>
              </a:buClr>
              <a:buSzPct val="80000"/>
            </a:pPr>
            <a:r>
              <a:rPr lang="en-US" altLang="en-US" sz="2400" smtClean="0">
                <a:solidFill>
                  <a:srgbClr val="072543"/>
                </a:solidFill>
              </a:rPr>
              <a:t>Examining several ratings over time provides a picture of the child’s movement toward age-appropriate functioning.</a:t>
            </a:r>
          </a:p>
        </p:txBody>
      </p:sp>
      <p:sp>
        <p:nvSpPr>
          <p:cNvPr id="9" name="Explosion 1 8" title="A green star burst image with the words More to Come on it."/>
          <p:cNvSpPr/>
          <p:nvPr>
            <p:custDataLst>
              <p:tags r:id="rId5"/>
            </p:custDataLst>
          </p:nvPr>
        </p:nvSpPr>
        <p:spPr>
          <a:xfrm rot="893643">
            <a:off x="144463" y="5618163"/>
            <a:ext cx="1644650" cy="1333500"/>
          </a:xfrm>
          <a:prstGeom prst="irregularSeal1">
            <a:avLst/>
          </a:prstGeom>
          <a:solidFill>
            <a:schemeClr val="accent3"/>
          </a:solidFill>
          <a:ln w="25400" cap="flat" cmpd="sng" algn="ctr">
            <a:solidFill>
              <a:schemeClr val="accent3">
                <a:shade val="50000"/>
              </a:schemeClr>
            </a:solidFill>
            <a:prstDash val="solid"/>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r>
              <a:rPr lang="en-US" sz="1600" b="1" dirty="0">
                <a:solidFill>
                  <a:schemeClr val="bg1"/>
                </a:solidFill>
              </a:rPr>
              <a:t>More to come!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nodeType="afterGroup">
                            <p:stCondLst>
                              <p:cond delay="500"/>
                            </p:stCondLst>
                            <p:childTnLst>
                              <p:par>
                                <p:cTn id="9" presetID="27" presetClass="emph" presetSubtype="0" fill="remove" grpId="0" nodeType="afterEffect">
                                  <p:stCondLst>
                                    <p:cond delay="0"/>
                                  </p:stCondLst>
                                  <p:childTnLst>
                                    <p:animClr clrSpc="rgb" dir="cw">
                                      <p:cBhvr override="childStyle">
                                        <p:cTn id="10" dur="1000" autoRev="1" fill="remove"/>
                                        <p:tgtEl>
                                          <p:spTgt spid="9"/>
                                        </p:tgtEl>
                                        <p:attrNameLst>
                                          <p:attrName>style.color</p:attrName>
                                        </p:attrNameLst>
                                      </p:cBhvr>
                                      <p:to>
                                        <a:schemeClr val="bg1"/>
                                      </p:to>
                                    </p:animClr>
                                    <p:animClr clrSpc="rgb" dir="cw">
                                      <p:cBhvr>
                                        <p:cTn id="11" dur="1000" autoRev="1" fill="remove"/>
                                        <p:tgtEl>
                                          <p:spTgt spid="9"/>
                                        </p:tgtEl>
                                        <p:attrNameLst>
                                          <p:attrName>fillcolor</p:attrName>
                                        </p:attrNameLst>
                                      </p:cBhvr>
                                      <p:to>
                                        <a:schemeClr val="bg1"/>
                                      </p:to>
                                    </p:animClr>
                                    <p:set>
                                      <p:cBhvr>
                                        <p:cTn id="12" dur="1000" autoRev="1" fill="remove"/>
                                        <p:tgtEl>
                                          <p:spTgt spid="9"/>
                                        </p:tgtEl>
                                        <p:attrNameLst>
                                          <p:attrName>fill.type</p:attrName>
                                        </p:attrNameLst>
                                      </p:cBhvr>
                                      <p:to>
                                        <p:strVal val="solid"/>
                                      </p:to>
                                    </p:set>
                                    <p:set>
                                      <p:cBhvr>
                                        <p:cTn id="13" dur="1000" autoRev="1" fill="remove"/>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custDataLst>
              <p:tags r:id="rId2"/>
            </p:custDataLst>
          </p:nvPr>
        </p:nvSpPr>
        <p:spPr>
          <a:xfrm>
            <a:off x="381000" y="114300"/>
            <a:ext cx="8305800" cy="1143000"/>
          </a:xfrm>
        </p:spPr>
        <p:txBody>
          <a:bodyPr/>
          <a:lstStyle/>
          <a:p>
            <a:pPr eaLnBrk="1" hangingPunct="1"/>
            <a:r>
              <a:rPr lang="en-US" altLang="en-US" sz="3600" smtClean="0">
                <a:solidFill>
                  <a:srgbClr val="072543"/>
                </a:solidFill>
                <a:latin typeface="Century Gothic" panose="020B0502020202020204" pitchFamily="34" charset="0"/>
              </a:rPr>
              <a:t>The COS Process: </a:t>
            </a:r>
            <a:br>
              <a:rPr lang="en-US" altLang="en-US" sz="3600" smtClean="0">
                <a:solidFill>
                  <a:srgbClr val="072543"/>
                </a:solidFill>
                <a:latin typeface="Century Gothic" panose="020B0502020202020204" pitchFamily="34" charset="0"/>
              </a:rPr>
            </a:br>
            <a:r>
              <a:rPr lang="en-US" altLang="en-US" sz="3600" smtClean="0">
                <a:solidFill>
                  <a:srgbClr val="072543"/>
                </a:solidFill>
                <a:latin typeface="Century Gothic" panose="020B0502020202020204" pitchFamily="34" charset="0"/>
              </a:rPr>
              <a:t>Essential Knowledge </a:t>
            </a:r>
          </a:p>
        </p:txBody>
      </p:sp>
      <p:pic>
        <p:nvPicPr>
          <p:cNvPr id="34819" name="Picture 4" title="ECTA Center DaSy logo"/>
          <p:cNvPicPr>
            <a:picLocks noChangeAspect="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7856538" y="6342063"/>
            <a:ext cx="1287462" cy="515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Diagram 4"/>
          <p:cNvGraphicFramePr/>
          <p:nvPr>
            <p:custDataLst>
              <p:tags r:id="rId4"/>
            </p:custDataLst>
          </p:nvPr>
        </p:nvGraphicFramePr>
        <p:xfrm>
          <a:off x="0" y="1371601"/>
          <a:ext cx="9143999" cy="51743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title="ECTA Center DaSy logo"/>
          <p:cNvPicPr>
            <a:picLocks noChangeAspect="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7543800" y="6172200"/>
            <a:ext cx="1371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4" name="Title 2"/>
          <p:cNvSpPr>
            <a:spLocks noGrp="1"/>
          </p:cNvSpPr>
          <p:nvPr>
            <p:ph type="title"/>
            <p:custDataLst>
              <p:tags r:id="rId2"/>
            </p:custDataLst>
          </p:nvPr>
        </p:nvSpPr>
        <p:spPr>
          <a:xfrm>
            <a:off x="457200" y="274638"/>
            <a:ext cx="8229600" cy="1143000"/>
          </a:xfrm>
        </p:spPr>
        <p:txBody>
          <a:bodyPr/>
          <a:lstStyle/>
          <a:p>
            <a:pPr eaLnBrk="1" hangingPunct="1"/>
            <a:r>
              <a:rPr lang="en-US" altLang="en-US" smtClean="0">
                <a:solidFill>
                  <a:schemeClr val="bg1"/>
                </a:solidFill>
              </a:rPr>
              <a:t>Closing</a:t>
            </a:r>
          </a:p>
        </p:txBody>
      </p:sp>
      <p:pic>
        <p:nvPicPr>
          <p:cNvPr id="2" name="Picture 1" descr="Image of a young boy sitting on a couch reading a book. His mouth is open in amazement." title="Young boy reading a book"/>
          <p:cNvPicPr>
            <a:picLocks noChangeAspect="1"/>
          </p:cNvPicPr>
          <p:nvPr>
            <p:custDataLst>
              <p:tags r:id="rId3"/>
            </p:custDataLst>
          </p:nvPr>
        </p:nvPicPr>
        <p:blipFill>
          <a:blip r:embed="rId8" cstate="print">
            <a:extLst/>
          </a:blip>
          <a:stretch>
            <a:fillRect/>
          </a:stretch>
        </p:blipFill>
        <p:spPr>
          <a:xfrm>
            <a:off x="1453499" y="533815"/>
            <a:ext cx="6090301" cy="4060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ontent Placeholder 2"/>
          <p:cNvSpPr txBox="1">
            <a:spLocks/>
          </p:cNvSpPr>
          <p:nvPr>
            <p:custDataLst>
              <p:tags r:id="rId4"/>
            </p:custDataLst>
          </p:nvPr>
        </p:nvSpPr>
        <p:spPr bwMode="auto">
          <a:xfrm>
            <a:off x="6705600" y="1116013"/>
            <a:ext cx="2438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Aft>
                <a:spcPts val="1200"/>
              </a:spcAft>
              <a:buFont typeface="Arial" panose="020B0604020202020204" pitchFamily="34" charset="0"/>
              <a:buNone/>
            </a:pPr>
            <a:r>
              <a:rPr lang="en-US" altLang="en-US" sz="2800">
                <a:solidFill>
                  <a:srgbClr val="072543"/>
                </a:solidFill>
                <a:latin typeface="Calibri" panose="020F0502020204030204" pitchFamily="34" charset="0"/>
              </a:rPr>
              <a:t>Click the back arrow to return to the module.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Title 1"/>
          <p:cNvSpPr>
            <a:spLocks noGrp="1"/>
          </p:cNvSpPr>
          <p:nvPr>
            <p:ph type="title"/>
            <p:custDataLst>
              <p:tags r:id="rId2"/>
            </p:custDataLst>
          </p:nvPr>
        </p:nvSpPr>
        <p:spPr>
          <a:xfrm>
            <a:off x="990600" y="228600"/>
            <a:ext cx="7162800" cy="1143000"/>
          </a:xfrm>
        </p:spPr>
        <p:txBody>
          <a:bodyPr/>
          <a:lstStyle/>
          <a:p>
            <a:pPr eaLnBrk="1" hangingPunct="1"/>
            <a:r>
              <a:rPr lang="en-US" altLang="en-US" sz="3600" smtClean="0">
                <a:solidFill>
                  <a:srgbClr val="072543"/>
                </a:solidFill>
                <a:latin typeface="Century Gothic" panose="020B0502020202020204" pitchFamily="34" charset="0"/>
              </a:rPr>
              <a:t>Team-Based Discussions &amp; Decision-Making</a:t>
            </a:r>
          </a:p>
        </p:txBody>
      </p:sp>
      <p:sp>
        <p:nvSpPr>
          <p:cNvPr id="28674" name="Content Placeholder 2"/>
          <p:cNvSpPr>
            <a:spLocks noGrp="1"/>
          </p:cNvSpPr>
          <p:nvPr>
            <p:ph idx="1"/>
            <p:custDataLst>
              <p:tags r:id="rId3"/>
            </p:custDataLst>
          </p:nvPr>
        </p:nvSpPr>
        <p:spPr>
          <a:xfrm>
            <a:off x="381000" y="1919288"/>
            <a:ext cx="8077200" cy="3871912"/>
          </a:xfrm>
        </p:spPr>
        <p:txBody>
          <a:bodyPr/>
          <a:lstStyle/>
          <a:p>
            <a:pPr marL="0" indent="0" eaLnBrk="1" hangingPunct="1">
              <a:spcBef>
                <a:spcPct val="0"/>
              </a:spcBef>
              <a:spcAft>
                <a:spcPts val="3000"/>
              </a:spcAft>
              <a:buFont typeface="Arial" panose="020B0604020202020204" pitchFamily="34" charset="0"/>
              <a:buNone/>
            </a:pPr>
            <a:r>
              <a:rPr lang="en-US" altLang="en-US" sz="2400" smtClean="0">
                <a:solidFill>
                  <a:srgbClr val="072543"/>
                </a:solidFill>
              </a:rPr>
              <a:t>To make a COS rating, a team of people who have knowledge of the child discuss the child’s functioning across a variety of settings and situations.  </a:t>
            </a:r>
          </a:p>
          <a:p>
            <a:pPr marL="0" indent="0" eaLnBrk="1" hangingPunct="1">
              <a:spcBef>
                <a:spcPct val="0"/>
              </a:spcBef>
              <a:buFont typeface="Arial" panose="020B0604020202020204" pitchFamily="34" charset="0"/>
              <a:buNone/>
            </a:pPr>
            <a:r>
              <a:rPr lang="en-US" altLang="en-US" sz="2400" smtClean="0">
                <a:solidFill>
                  <a:srgbClr val="072543"/>
                </a:solidFill>
              </a:rPr>
              <a:t>The team may include:</a:t>
            </a:r>
          </a:p>
          <a:p>
            <a:pPr marL="693738" lvl="1" indent="-236538" eaLnBrk="1" hangingPunct="1">
              <a:spcBef>
                <a:spcPct val="0"/>
              </a:spcBef>
              <a:buFont typeface="Arial" panose="020B0604020202020204" pitchFamily="34" charset="0"/>
              <a:buChar char="•"/>
            </a:pPr>
            <a:r>
              <a:rPr lang="en-US" altLang="en-US" sz="2400" smtClean="0">
                <a:solidFill>
                  <a:srgbClr val="072543"/>
                </a:solidFill>
              </a:rPr>
              <a:t>Parents/family members</a:t>
            </a:r>
          </a:p>
          <a:p>
            <a:pPr marL="693738" lvl="1" indent="-236538" eaLnBrk="1" hangingPunct="1">
              <a:spcBef>
                <a:spcPct val="0"/>
              </a:spcBef>
              <a:buFont typeface="Arial" panose="020B0604020202020204" pitchFamily="34" charset="0"/>
              <a:buChar char="•"/>
            </a:pPr>
            <a:r>
              <a:rPr lang="en-US" altLang="en-US" sz="2400" smtClean="0">
                <a:solidFill>
                  <a:srgbClr val="072543"/>
                </a:solidFill>
              </a:rPr>
              <a:t>Teachers</a:t>
            </a:r>
          </a:p>
          <a:p>
            <a:pPr marL="693738" lvl="1" indent="-236538" eaLnBrk="1" hangingPunct="1">
              <a:spcBef>
                <a:spcPct val="0"/>
              </a:spcBef>
              <a:buFont typeface="Arial" panose="020B0604020202020204" pitchFamily="34" charset="0"/>
              <a:buChar char="•"/>
            </a:pPr>
            <a:r>
              <a:rPr lang="en-US" altLang="en-US" sz="2400" smtClean="0">
                <a:solidFill>
                  <a:srgbClr val="072543"/>
                </a:solidFill>
              </a:rPr>
              <a:t>Child care providers</a:t>
            </a:r>
          </a:p>
          <a:p>
            <a:pPr marL="693738" lvl="1" indent="-236538" eaLnBrk="1" hangingPunct="1">
              <a:spcBef>
                <a:spcPct val="0"/>
              </a:spcBef>
              <a:buFont typeface="Arial" panose="020B0604020202020204" pitchFamily="34" charset="0"/>
              <a:buChar char="•"/>
            </a:pPr>
            <a:r>
              <a:rPr lang="en-US" altLang="en-US" sz="2400" smtClean="0">
                <a:solidFill>
                  <a:srgbClr val="072543"/>
                </a:solidFill>
              </a:rPr>
              <a:t>Service providers</a:t>
            </a:r>
          </a:p>
          <a:p>
            <a:pPr marL="693738" lvl="1" indent="-236538" eaLnBrk="1" hangingPunct="1">
              <a:spcBef>
                <a:spcPct val="0"/>
              </a:spcBef>
              <a:buFont typeface="Arial" panose="020B0604020202020204" pitchFamily="34" charset="0"/>
              <a:buChar char="•"/>
            </a:pPr>
            <a:r>
              <a:rPr lang="en-US" altLang="en-US" sz="2400" smtClean="0">
                <a:solidFill>
                  <a:srgbClr val="072543"/>
                </a:solidFill>
              </a:rPr>
              <a:t>Service coordinators</a:t>
            </a:r>
          </a:p>
        </p:txBody>
      </p:sp>
      <p:pic>
        <p:nvPicPr>
          <p:cNvPr id="6148" name="Picture 5" title="ECTA Center DaSy logo"/>
          <p:cNvPicPr>
            <a:picLocks noChangeAspect="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7543800" y="6172200"/>
            <a:ext cx="1371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9" name="Picture 4" descr="Image of two men and two women talking at a table outside. One woman is taking notes as if they are attending a meeting. The entire group looks engaged and happy." title="Four adult talking"/>
          <p:cNvPicPr>
            <a:picLocks noChangeAspect="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4713288" y="3033713"/>
            <a:ext cx="4430712" cy="294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custDataLst>
              <p:tags r:id="rId2"/>
            </p:custDataLst>
          </p:nvPr>
        </p:nvSpPr>
        <p:spPr>
          <a:xfrm>
            <a:off x="576263" y="0"/>
            <a:ext cx="8077200" cy="1143000"/>
          </a:xfrm>
        </p:spPr>
        <p:txBody>
          <a:bodyPr/>
          <a:lstStyle/>
          <a:p>
            <a:pPr eaLnBrk="1" hangingPunct="1"/>
            <a:r>
              <a:rPr lang="en-US" altLang="en-US" sz="3200" smtClean="0">
                <a:solidFill>
                  <a:srgbClr val="072543"/>
                </a:solidFill>
                <a:latin typeface="Century Gothic" panose="020B0502020202020204" pitchFamily="34" charset="0"/>
              </a:rPr>
              <a:t>Essential Knowledge for Teams Completing the COS Process</a:t>
            </a:r>
          </a:p>
        </p:txBody>
      </p:sp>
      <p:pic>
        <p:nvPicPr>
          <p:cNvPr id="8195" name="Picture 6" title="ECTA Center DaSy logo"/>
          <p:cNvPicPr>
            <a:picLocks noChangeAspect="1"/>
          </p:cNvPicPr>
          <p:nvPr>
            <p:custDataLst>
              <p:tags r:id="rId3"/>
            </p:custDataLst>
          </p:nvPr>
        </p:nvPicPr>
        <p:blipFill>
          <a:blip r:embed="rId21">
            <a:extLst>
              <a:ext uri="{28A0092B-C50C-407E-A947-70E740481C1C}">
                <a14:useLocalDpi xmlns:a14="http://schemas.microsoft.com/office/drawing/2010/main" val="0"/>
              </a:ext>
            </a:extLst>
          </a:blip>
          <a:srcRect/>
          <a:stretch>
            <a:fillRect/>
          </a:stretch>
        </p:blipFill>
        <p:spPr bwMode="auto">
          <a:xfrm>
            <a:off x="7927975" y="6372225"/>
            <a:ext cx="1216025"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4"/>
          <p:cNvGrpSpPr>
            <a:grpSpLocks/>
          </p:cNvGrpSpPr>
          <p:nvPr>
            <p:custDataLst>
              <p:tags r:id="rId4"/>
            </p:custDataLst>
          </p:nvPr>
        </p:nvGrpSpPr>
        <p:grpSpPr bwMode="auto">
          <a:xfrm>
            <a:off x="1322388" y="1373188"/>
            <a:ext cx="6499225" cy="835025"/>
            <a:chOff x="1322966" y="1373961"/>
            <a:chExt cx="6498066" cy="834615"/>
          </a:xfrm>
        </p:grpSpPr>
        <p:sp>
          <p:nvSpPr>
            <p:cNvPr id="6" name="Freeform 5"/>
            <p:cNvSpPr/>
            <p:nvPr>
              <p:custDataLst>
                <p:tags r:id="rId17"/>
              </p:custDataLst>
            </p:nvPr>
          </p:nvSpPr>
          <p:spPr>
            <a:xfrm>
              <a:off x="1740404" y="1373961"/>
              <a:ext cx="6080628" cy="834615"/>
            </a:xfrm>
            <a:custGeom>
              <a:avLst/>
              <a:gdLst>
                <a:gd name="connsiteX0" fmla="*/ 0 w 6080759"/>
                <a:gd name="connsiteY0" fmla="*/ 0 h 834613"/>
                <a:gd name="connsiteX1" fmla="*/ 5663453 w 6080759"/>
                <a:gd name="connsiteY1" fmla="*/ 0 h 834613"/>
                <a:gd name="connsiteX2" fmla="*/ 6080759 w 6080759"/>
                <a:gd name="connsiteY2" fmla="*/ 417307 h 834613"/>
                <a:gd name="connsiteX3" fmla="*/ 5663453 w 6080759"/>
                <a:gd name="connsiteY3" fmla="*/ 834613 h 834613"/>
                <a:gd name="connsiteX4" fmla="*/ 0 w 6080759"/>
                <a:gd name="connsiteY4" fmla="*/ 834613 h 834613"/>
                <a:gd name="connsiteX5" fmla="*/ 0 w 6080759"/>
                <a:gd name="connsiteY5" fmla="*/ 0 h 8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0759" h="834613">
                  <a:moveTo>
                    <a:pt x="6080759" y="834612"/>
                  </a:moveTo>
                  <a:lnTo>
                    <a:pt x="417306" y="834612"/>
                  </a:lnTo>
                  <a:lnTo>
                    <a:pt x="0" y="417306"/>
                  </a:lnTo>
                  <a:lnTo>
                    <a:pt x="417306" y="1"/>
                  </a:lnTo>
                  <a:lnTo>
                    <a:pt x="6080759" y="1"/>
                  </a:lnTo>
                  <a:lnTo>
                    <a:pt x="6080759" y="83461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576694" tIns="91441" rIns="170688" bIns="91441" spcCol="1270" anchor="ctr"/>
            <a:lstStyle/>
            <a:p>
              <a:pPr defTabSz="1066800" eaLnBrk="1" hangingPunct="1">
                <a:lnSpc>
                  <a:spcPct val="90000"/>
                </a:lnSpc>
                <a:spcAft>
                  <a:spcPct val="35000"/>
                </a:spcAft>
                <a:defRPr/>
              </a:pPr>
              <a:r>
                <a:rPr lang="en-US" sz="2400" dirty="0"/>
                <a:t>Understand the content of the three child outcomes</a:t>
              </a:r>
            </a:p>
          </p:txBody>
        </p:sp>
        <p:sp>
          <p:nvSpPr>
            <p:cNvPr id="7" name="Oval 6"/>
            <p:cNvSpPr/>
            <p:nvPr>
              <p:custDataLst>
                <p:tags r:id="rId18"/>
              </p:custDataLst>
            </p:nvPr>
          </p:nvSpPr>
          <p:spPr>
            <a:xfrm>
              <a:off x="1322966" y="1373961"/>
              <a:ext cx="834876" cy="834615"/>
            </a:xfrm>
            <a:prstGeom prst="ellipse">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pPr eaLnBrk="1" hangingPunct="1">
                <a:defRPr/>
              </a:pPr>
              <a:endParaRPr lang="en-US"/>
            </a:p>
          </p:txBody>
        </p:sp>
      </p:grpSp>
      <p:grpSp>
        <p:nvGrpSpPr>
          <p:cNvPr id="9" name="Group 8"/>
          <p:cNvGrpSpPr>
            <a:grpSpLocks/>
          </p:cNvGrpSpPr>
          <p:nvPr>
            <p:custDataLst>
              <p:tags r:id="rId5"/>
            </p:custDataLst>
          </p:nvPr>
        </p:nvGrpSpPr>
        <p:grpSpPr bwMode="auto">
          <a:xfrm>
            <a:off x="1322388" y="2457450"/>
            <a:ext cx="6499225" cy="835025"/>
            <a:chOff x="1322966" y="2457714"/>
            <a:chExt cx="6498066" cy="834614"/>
          </a:xfrm>
        </p:grpSpPr>
        <p:sp>
          <p:nvSpPr>
            <p:cNvPr id="10" name="Freeform 9"/>
            <p:cNvSpPr/>
            <p:nvPr>
              <p:custDataLst>
                <p:tags r:id="rId15"/>
              </p:custDataLst>
            </p:nvPr>
          </p:nvSpPr>
          <p:spPr>
            <a:xfrm>
              <a:off x="1740404" y="2457714"/>
              <a:ext cx="6080628" cy="834614"/>
            </a:xfrm>
            <a:custGeom>
              <a:avLst/>
              <a:gdLst>
                <a:gd name="connsiteX0" fmla="*/ 0 w 6080759"/>
                <a:gd name="connsiteY0" fmla="*/ 0 h 834613"/>
                <a:gd name="connsiteX1" fmla="*/ 5663453 w 6080759"/>
                <a:gd name="connsiteY1" fmla="*/ 0 h 834613"/>
                <a:gd name="connsiteX2" fmla="*/ 6080759 w 6080759"/>
                <a:gd name="connsiteY2" fmla="*/ 417307 h 834613"/>
                <a:gd name="connsiteX3" fmla="*/ 5663453 w 6080759"/>
                <a:gd name="connsiteY3" fmla="*/ 834613 h 834613"/>
                <a:gd name="connsiteX4" fmla="*/ 0 w 6080759"/>
                <a:gd name="connsiteY4" fmla="*/ 834613 h 834613"/>
                <a:gd name="connsiteX5" fmla="*/ 0 w 6080759"/>
                <a:gd name="connsiteY5" fmla="*/ 0 h 8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0759" h="834613">
                  <a:moveTo>
                    <a:pt x="6080759" y="834612"/>
                  </a:moveTo>
                  <a:lnTo>
                    <a:pt x="417306" y="834612"/>
                  </a:lnTo>
                  <a:lnTo>
                    <a:pt x="0" y="417306"/>
                  </a:lnTo>
                  <a:lnTo>
                    <a:pt x="417306" y="1"/>
                  </a:lnTo>
                  <a:lnTo>
                    <a:pt x="6080759" y="1"/>
                  </a:lnTo>
                  <a:lnTo>
                    <a:pt x="6080759" y="83461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576694" tIns="91440" rIns="170688" bIns="91441" spcCol="1270" anchor="ctr"/>
            <a:lstStyle/>
            <a:p>
              <a:pPr defTabSz="1066800" eaLnBrk="1" hangingPunct="1">
                <a:lnSpc>
                  <a:spcPct val="90000"/>
                </a:lnSpc>
                <a:spcAft>
                  <a:spcPct val="35000"/>
                </a:spcAft>
                <a:defRPr/>
              </a:pPr>
              <a:r>
                <a:rPr lang="en-US" sz="2400" dirty="0"/>
                <a:t>Understand age-expected child development</a:t>
              </a:r>
            </a:p>
          </p:txBody>
        </p:sp>
        <p:sp>
          <p:nvSpPr>
            <p:cNvPr id="11" name="Oval 10"/>
            <p:cNvSpPr/>
            <p:nvPr>
              <p:custDataLst>
                <p:tags r:id="rId16"/>
              </p:custDataLst>
            </p:nvPr>
          </p:nvSpPr>
          <p:spPr>
            <a:xfrm>
              <a:off x="1322966" y="2457714"/>
              <a:ext cx="834876" cy="834614"/>
            </a:xfrm>
            <a:prstGeom prst="ellipse">
              <a:avLst/>
            </a:prstGeom>
          </p:spPr>
          <p:style>
            <a:lnRef idx="2">
              <a:schemeClr val="lt1">
                <a:hueOff val="0"/>
                <a:satOff val="0"/>
                <a:lumOff val="0"/>
                <a:alphaOff val="0"/>
              </a:schemeClr>
            </a:lnRef>
            <a:fillRef idx="1">
              <a:schemeClr val="accent3">
                <a:tint val="50000"/>
                <a:hueOff val="0"/>
                <a:satOff val="0"/>
                <a:lumOff val="0"/>
                <a:alphaOff val="0"/>
              </a:schemeClr>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pPr eaLnBrk="1" hangingPunct="1">
                <a:defRPr/>
              </a:pPr>
              <a:endParaRPr lang="en-US"/>
            </a:p>
          </p:txBody>
        </p:sp>
      </p:grpSp>
      <p:grpSp>
        <p:nvGrpSpPr>
          <p:cNvPr id="12" name="Group 11"/>
          <p:cNvGrpSpPr>
            <a:grpSpLocks/>
          </p:cNvGrpSpPr>
          <p:nvPr>
            <p:custDataLst>
              <p:tags r:id="rId6"/>
            </p:custDataLst>
          </p:nvPr>
        </p:nvGrpSpPr>
        <p:grpSpPr bwMode="auto">
          <a:xfrm>
            <a:off x="1322388" y="3541713"/>
            <a:ext cx="6499225" cy="835025"/>
            <a:chOff x="1322966" y="3541464"/>
            <a:chExt cx="6498066" cy="834614"/>
          </a:xfrm>
        </p:grpSpPr>
        <p:sp>
          <p:nvSpPr>
            <p:cNvPr id="13" name="Freeform 12"/>
            <p:cNvSpPr/>
            <p:nvPr>
              <p:custDataLst>
                <p:tags r:id="rId13"/>
              </p:custDataLst>
            </p:nvPr>
          </p:nvSpPr>
          <p:spPr>
            <a:xfrm>
              <a:off x="1740404" y="3541464"/>
              <a:ext cx="6080628" cy="834614"/>
            </a:xfrm>
            <a:custGeom>
              <a:avLst/>
              <a:gdLst>
                <a:gd name="connsiteX0" fmla="*/ 0 w 6080759"/>
                <a:gd name="connsiteY0" fmla="*/ 0 h 834613"/>
                <a:gd name="connsiteX1" fmla="*/ 5663453 w 6080759"/>
                <a:gd name="connsiteY1" fmla="*/ 0 h 834613"/>
                <a:gd name="connsiteX2" fmla="*/ 6080759 w 6080759"/>
                <a:gd name="connsiteY2" fmla="*/ 417307 h 834613"/>
                <a:gd name="connsiteX3" fmla="*/ 5663453 w 6080759"/>
                <a:gd name="connsiteY3" fmla="*/ 834613 h 834613"/>
                <a:gd name="connsiteX4" fmla="*/ 0 w 6080759"/>
                <a:gd name="connsiteY4" fmla="*/ 834613 h 834613"/>
                <a:gd name="connsiteX5" fmla="*/ 0 w 6080759"/>
                <a:gd name="connsiteY5" fmla="*/ 0 h 8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0759" h="834613">
                  <a:moveTo>
                    <a:pt x="6080759" y="834612"/>
                  </a:moveTo>
                  <a:lnTo>
                    <a:pt x="417306" y="834612"/>
                  </a:lnTo>
                  <a:lnTo>
                    <a:pt x="0" y="417306"/>
                  </a:lnTo>
                  <a:lnTo>
                    <a:pt x="417306" y="1"/>
                  </a:lnTo>
                  <a:lnTo>
                    <a:pt x="6080759" y="1"/>
                  </a:lnTo>
                  <a:lnTo>
                    <a:pt x="6080759" y="83461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576694" tIns="91441" rIns="170688" bIns="91440" anchor="ctr"/>
            <a:lstStyle>
              <a:lvl1pPr defTabSz="1066800">
                <a:defRPr sz="2400">
                  <a:solidFill>
                    <a:schemeClr val="tx1"/>
                  </a:solidFill>
                  <a:latin typeface="Arial" panose="020B0604020202020204" pitchFamily="34" charset="0"/>
                  <a:ea typeface="MS PGothic" panose="020B0600070205080204" pitchFamily="34" charset="-128"/>
                </a:defRPr>
              </a:lvl1pPr>
              <a:lvl2pPr marL="742950" indent="-285750" defTabSz="1066800">
                <a:defRPr sz="2400">
                  <a:solidFill>
                    <a:schemeClr val="tx1"/>
                  </a:solidFill>
                  <a:latin typeface="Arial" panose="020B0604020202020204" pitchFamily="34" charset="0"/>
                  <a:ea typeface="MS PGothic" panose="020B0600070205080204" pitchFamily="34" charset="-128"/>
                </a:defRPr>
              </a:lvl2pPr>
              <a:lvl3pPr marL="1143000" indent="-228600" defTabSz="1066800">
                <a:defRPr sz="2400">
                  <a:solidFill>
                    <a:schemeClr val="tx1"/>
                  </a:solidFill>
                  <a:latin typeface="Arial" panose="020B0604020202020204" pitchFamily="34" charset="0"/>
                  <a:ea typeface="MS PGothic" panose="020B0600070205080204" pitchFamily="34" charset="-128"/>
                </a:defRPr>
              </a:lvl3pPr>
              <a:lvl4pPr marL="1600200" indent="-228600" defTabSz="1066800">
                <a:defRPr sz="2400">
                  <a:solidFill>
                    <a:schemeClr val="tx1"/>
                  </a:solidFill>
                  <a:latin typeface="Arial" panose="020B0604020202020204" pitchFamily="34" charset="0"/>
                  <a:ea typeface="MS PGothic" panose="020B0600070205080204" pitchFamily="34" charset="-128"/>
                </a:defRPr>
              </a:lvl4pPr>
              <a:lvl5pPr marL="2057400" indent="-228600" defTabSz="1066800">
                <a:defRPr sz="2400">
                  <a:solidFill>
                    <a:schemeClr val="tx1"/>
                  </a:solidFill>
                  <a:latin typeface="Arial" panose="020B0604020202020204" pitchFamily="34" charset="0"/>
                  <a:ea typeface="MS PGothic" panose="020B0600070205080204" pitchFamily="34" charset="-128"/>
                </a:defRPr>
              </a:lvl5pPr>
              <a:lvl6pPr marL="2514600" indent="-228600" defTabSz="1066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1066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1066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1066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Aft>
                  <a:spcPct val="35000"/>
                </a:spcAft>
              </a:pPr>
              <a:r>
                <a:rPr lang="en-US" altLang="en-US">
                  <a:solidFill>
                    <a:srgbClr val="FFFFFF"/>
                  </a:solidFill>
                  <a:latin typeface="Calibri" panose="020F0502020204030204" pitchFamily="34" charset="0"/>
                  <a:cs typeface="Arial" panose="020B0604020202020204" pitchFamily="34" charset="0"/>
                </a:rPr>
                <a:t>Know about the child</a:t>
              </a:r>
              <a:r>
                <a:rPr lang="ja-JP" altLang="en-US">
                  <a:solidFill>
                    <a:srgbClr val="FFFFFF"/>
                  </a:solidFill>
                  <a:latin typeface="Calibri" panose="020F0502020204030204" pitchFamily="34" charset="0"/>
                  <a:cs typeface="Arial" panose="020B0604020202020204" pitchFamily="34" charset="0"/>
                </a:rPr>
                <a:t>’</a:t>
              </a:r>
              <a:r>
                <a:rPr lang="en-US" altLang="ja-JP">
                  <a:solidFill>
                    <a:srgbClr val="FFFFFF"/>
                  </a:solidFill>
                  <a:latin typeface="Calibri" panose="020F0502020204030204" pitchFamily="34" charset="0"/>
                  <a:cs typeface="Arial" panose="020B0604020202020204" pitchFamily="34" charset="0"/>
                </a:rPr>
                <a:t>s functioning across settings and situations</a:t>
              </a:r>
              <a:endParaRPr lang="en-US" altLang="en-US">
                <a:solidFill>
                  <a:srgbClr val="FFFFFF"/>
                </a:solidFill>
                <a:latin typeface="Calibri" panose="020F0502020204030204" pitchFamily="34" charset="0"/>
                <a:cs typeface="Arial" panose="020B0604020202020204" pitchFamily="34" charset="0"/>
              </a:endParaRPr>
            </a:p>
          </p:txBody>
        </p:sp>
        <p:sp>
          <p:nvSpPr>
            <p:cNvPr id="14" name="Oval 13"/>
            <p:cNvSpPr/>
            <p:nvPr>
              <p:custDataLst>
                <p:tags r:id="rId14"/>
              </p:custDataLst>
            </p:nvPr>
          </p:nvSpPr>
          <p:spPr>
            <a:xfrm>
              <a:off x="1322966" y="3541464"/>
              <a:ext cx="834876" cy="834614"/>
            </a:xfrm>
            <a:prstGeom prst="ellipse">
              <a:avLst/>
            </a:prstGeom>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txBody>
            <a:bodyPr/>
            <a:lstStyle/>
            <a:p>
              <a:pPr eaLnBrk="1" hangingPunct="1">
                <a:defRPr/>
              </a:pPr>
              <a:endParaRPr lang="en-US"/>
            </a:p>
          </p:txBody>
        </p:sp>
      </p:grpSp>
      <p:grpSp>
        <p:nvGrpSpPr>
          <p:cNvPr id="15" name="Group 14"/>
          <p:cNvGrpSpPr>
            <a:grpSpLocks/>
          </p:cNvGrpSpPr>
          <p:nvPr>
            <p:custDataLst>
              <p:tags r:id="rId7"/>
            </p:custDataLst>
          </p:nvPr>
        </p:nvGrpSpPr>
        <p:grpSpPr bwMode="auto">
          <a:xfrm>
            <a:off x="1322388" y="4625975"/>
            <a:ext cx="6499225" cy="833438"/>
            <a:chOff x="1322966" y="4625215"/>
            <a:chExt cx="6498066" cy="834614"/>
          </a:xfrm>
        </p:grpSpPr>
        <p:sp>
          <p:nvSpPr>
            <p:cNvPr id="16" name="Freeform 15"/>
            <p:cNvSpPr/>
            <p:nvPr>
              <p:custDataLst>
                <p:tags r:id="rId11"/>
              </p:custDataLst>
            </p:nvPr>
          </p:nvSpPr>
          <p:spPr>
            <a:xfrm>
              <a:off x="1740404" y="4625215"/>
              <a:ext cx="6080628" cy="834614"/>
            </a:xfrm>
            <a:custGeom>
              <a:avLst/>
              <a:gdLst>
                <a:gd name="connsiteX0" fmla="*/ 0 w 6080759"/>
                <a:gd name="connsiteY0" fmla="*/ 0 h 834613"/>
                <a:gd name="connsiteX1" fmla="*/ 5663453 w 6080759"/>
                <a:gd name="connsiteY1" fmla="*/ 0 h 834613"/>
                <a:gd name="connsiteX2" fmla="*/ 6080759 w 6080759"/>
                <a:gd name="connsiteY2" fmla="*/ 417307 h 834613"/>
                <a:gd name="connsiteX3" fmla="*/ 5663453 w 6080759"/>
                <a:gd name="connsiteY3" fmla="*/ 834613 h 834613"/>
                <a:gd name="connsiteX4" fmla="*/ 0 w 6080759"/>
                <a:gd name="connsiteY4" fmla="*/ 834613 h 834613"/>
                <a:gd name="connsiteX5" fmla="*/ 0 w 6080759"/>
                <a:gd name="connsiteY5" fmla="*/ 0 h 8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0759" h="834613">
                  <a:moveTo>
                    <a:pt x="6080759" y="834612"/>
                  </a:moveTo>
                  <a:lnTo>
                    <a:pt x="417306" y="834612"/>
                  </a:lnTo>
                  <a:lnTo>
                    <a:pt x="0" y="417306"/>
                  </a:lnTo>
                  <a:lnTo>
                    <a:pt x="417306" y="1"/>
                  </a:lnTo>
                  <a:lnTo>
                    <a:pt x="6080759" y="1"/>
                  </a:lnTo>
                  <a:lnTo>
                    <a:pt x="6080759" y="834612"/>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576694" tIns="91441" rIns="170688" bIns="91440" anchor="ctr"/>
            <a:lstStyle>
              <a:lvl1pPr defTabSz="1066800">
                <a:defRPr sz="2400">
                  <a:solidFill>
                    <a:schemeClr val="tx1"/>
                  </a:solidFill>
                  <a:latin typeface="Arial" panose="020B0604020202020204" pitchFamily="34" charset="0"/>
                  <a:ea typeface="MS PGothic" panose="020B0600070205080204" pitchFamily="34" charset="-128"/>
                </a:defRPr>
              </a:lvl1pPr>
              <a:lvl2pPr marL="742950" indent="-285750" defTabSz="1066800">
                <a:defRPr sz="2400">
                  <a:solidFill>
                    <a:schemeClr val="tx1"/>
                  </a:solidFill>
                  <a:latin typeface="Arial" panose="020B0604020202020204" pitchFamily="34" charset="0"/>
                  <a:ea typeface="MS PGothic" panose="020B0600070205080204" pitchFamily="34" charset="-128"/>
                </a:defRPr>
              </a:lvl2pPr>
              <a:lvl3pPr marL="1143000" indent="-228600" defTabSz="1066800">
                <a:defRPr sz="2400">
                  <a:solidFill>
                    <a:schemeClr val="tx1"/>
                  </a:solidFill>
                  <a:latin typeface="Arial" panose="020B0604020202020204" pitchFamily="34" charset="0"/>
                  <a:ea typeface="MS PGothic" panose="020B0600070205080204" pitchFamily="34" charset="-128"/>
                </a:defRPr>
              </a:lvl3pPr>
              <a:lvl4pPr marL="1600200" indent="-228600" defTabSz="1066800">
                <a:defRPr sz="2400">
                  <a:solidFill>
                    <a:schemeClr val="tx1"/>
                  </a:solidFill>
                  <a:latin typeface="Arial" panose="020B0604020202020204" pitchFamily="34" charset="0"/>
                  <a:ea typeface="MS PGothic" panose="020B0600070205080204" pitchFamily="34" charset="-128"/>
                </a:defRPr>
              </a:lvl4pPr>
              <a:lvl5pPr marL="2057400" indent="-228600" defTabSz="1066800">
                <a:defRPr sz="2400">
                  <a:solidFill>
                    <a:schemeClr val="tx1"/>
                  </a:solidFill>
                  <a:latin typeface="Arial" panose="020B0604020202020204" pitchFamily="34" charset="0"/>
                  <a:ea typeface="MS PGothic" panose="020B0600070205080204" pitchFamily="34" charset="-128"/>
                </a:defRPr>
              </a:lvl5pPr>
              <a:lvl6pPr marL="2514600" indent="-228600" defTabSz="1066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1066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1066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1066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Aft>
                  <a:spcPct val="35000"/>
                </a:spcAft>
              </a:pPr>
              <a:r>
                <a:rPr lang="en-US" altLang="en-US">
                  <a:solidFill>
                    <a:srgbClr val="FFFFFF"/>
                  </a:solidFill>
                  <a:latin typeface="Calibri" panose="020F0502020204030204" pitchFamily="34" charset="0"/>
                  <a:cs typeface="Arial" panose="020B0604020202020204" pitchFamily="34" charset="0"/>
                </a:rPr>
                <a:t>Understand age expectations for child functioning within the family</a:t>
              </a:r>
              <a:r>
                <a:rPr lang="ja-JP" altLang="en-US">
                  <a:solidFill>
                    <a:srgbClr val="FFFFFF"/>
                  </a:solidFill>
                  <a:latin typeface="Calibri" panose="020F0502020204030204" pitchFamily="34" charset="0"/>
                  <a:cs typeface="Arial" panose="020B0604020202020204" pitchFamily="34" charset="0"/>
                </a:rPr>
                <a:t>’</a:t>
              </a:r>
              <a:r>
                <a:rPr lang="en-US" altLang="ja-JP">
                  <a:solidFill>
                    <a:srgbClr val="FFFFFF"/>
                  </a:solidFill>
                  <a:latin typeface="Calibri" panose="020F0502020204030204" pitchFamily="34" charset="0"/>
                  <a:cs typeface="Arial" panose="020B0604020202020204" pitchFamily="34" charset="0"/>
                </a:rPr>
                <a:t>s culture</a:t>
              </a:r>
              <a:endParaRPr lang="en-US" altLang="en-US">
                <a:solidFill>
                  <a:srgbClr val="FFFFFF"/>
                </a:solidFill>
                <a:latin typeface="Calibri" panose="020F0502020204030204" pitchFamily="34" charset="0"/>
                <a:cs typeface="Arial" panose="020B0604020202020204" pitchFamily="34" charset="0"/>
              </a:endParaRPr>
            </a:p>
          </p:txBody>
        </p:sp>
        <p:sp>
          <p:nvSpPr>
            <p:cNvPr id="17" name="Oval 16"/>
            <p:cNvSpPr/>
            <p:nvPr>
              <p:custDataLst>
                <p:tags r:id="rId12"/>
              </p:custDataLst>
            </p:nvPr>
          </p:nvSpPr>
          <p:spPr>
            <a:xfrm>
              <a:off x="1322966" y="4625215"/>
              <a:ext cx="834876" cy="834614"/>
            </a:xfrm>
            <a:prstGeom prst="ellipse">
              <a:avLst/>
            </a:prstGeom>
          </p:spPr>
          <p:style>
            <a:lnRef idx="2">
              <a:schemeClr val="lt1">
                <a:hueOff val="0"/>
                <a:satOff val="0"/>
                <a:lumOff val="0"/>
                <a:alphaOff val="0"/>
              </a:schemeClr>
            </a:lnRef>
            <a:fillRef idx="1">
              <a:schemeClr val="accent5">
                <a:tint val="50000"/>
                <a:hueOff val="0"/>
                <a:satOff val="0"/>
                <a:lumOff val="0"/>
                <a:alphaOff val="0"/>
              </a:schemeClr>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pPr eaLnBrk="1" hangingPunct="1">
                <a:defRPr/>
              </a:pPr>
              <a:endParaRPr lang="en-US"/>
            </a:p>
          </p:txBody>
        </p:sp>
      </p:grpSp>
      <p:grpSp>
        <p:nvGrpSpPr>
          <p:cNvPr id="18" name="Group 17"/>
          <p:cNvGrpSpPr>
            <a:grpSpLocks/>
          </p:cNvGrpSpPr>
          <p:nvPr>
            <p:custDataLst>
              <p:tags r:id="rId8"/>
            </p:custDataLst>
          </p:nvPr>
        </p:nvGrpSpPr>
        <p:grpSpPr bwMode="auto">
          <a:xfrm>
            <a:off x="1322388" y="5708650"/>
            <a:ext cx="6499225" cy="835025"/>
            <a:chOff x="1322966" y="5708967"/>
            <a:chExt cx="6498067" cy="834614"/>
          </a:xfrm>
        </p:grpSpPr>
        <p:sp>
          <p:nvSpPr>
            <p:cNvPr id="19" name="Freeform 18"/>
            <p:cNvSpPr/>
            <p:nvPr>
              <p:custDataLst>
                <p:tags r:id="rId9"/>
              </p:custDataLst>
            </p:nvPr>
          </p:nvSpPr>
          <p:spPr>
            <a:xfrm>
              <a:off x="1740404" y="5708967"/>
              <a:ext cx="6080629" cy="834614"/>
            </a:xfrm>
            <a:custGeom>
              <a:avLst/>
              <a:gdLst>
                <a:gd name="connsiteX0" fmla="*/ 0 w 6080759"/>
                <a:gd name="connsiteY0" fmla="*/ 0 h 834613"/>
                <a:gd name="connsiteX1" fmla="*/ 5663453 w 6080759"/>
                <a:gd name="connsiteY1" fmla="*/ 0 h 834613"/>
                <a:gd name="connsiteX2" fmla="*/ 6080759 w 6080759"/>
                <a:gd name="connsiteY2" fmla="*/ 417307 h 834613"/>
                <a:gd name="connsiteX3" fmla="*/ 5663453 w 6080759"/>
                <a:gd name="connsiteY3" fmla="*/ 834613 h 834613"/>
                <a:gd name="connsiteX4" fmla="*/ 0 w 6080759"/>
                <a:gd name="connsiteY4" fmla="*/ 834613 h 834613"/>
                <a:gd name="connsiteX5" fmla="*/ 0 w 6080759"/>
                <a:gd name="connsiteY5" fmla="*/ 0 h 8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0759" h="834613">
                  <a:moveTo>
                    <a:pt x="6080759" y="834612"/>
                  </a:moveTo>
                  <a:lnTo>
                    <a:pt x="417306" y="834612"/>
                  </a:lnTo>
                  <a:lnTo>
                    <a:pt x="0" y="417306"/>
                  </a:lnTo>
                  <a:lnTo>
                    <a:pt x="417306" y="1"/>
                  </a:lnTo>
                  <a:lnTo>
                    <a:pt x="6080759" y="1"/>
                  </a:lnTo>
                  <a:lnTo>
                    <a:pt x="6080759" y="834612"/>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lIns="576694" tIns="91441" rIns="170689" bIns="91440" spcCol="1270" anchor="ctr"/>
            <a:lstStyle/>
            <a:p>
              <a:pPr defTabSz="1066800" eaLnBrk="1" hangingPunct="1">
                <a:lnSpc>
                  <a:spcPct val="90000"/>
                </a:lnSpc>
                <a:spcAft>
                  <a:spcPct val="35000"/>
                </a:spcAft>
                <a:defRPr/>
              </a:pPr>
              <a:r>
                <a:rPr lang="en-US" sz="2400" dirty="0"/>
                <a:t>Understand how to use the 7-point rating scale</a:t>
              </a:r>
            </a:p>
          </p:txBody>
        </p:sp>
        <p:sp>
          <p:nvSpPr>
            <p:cNvPr id="20" name="Oval 19"/>
            <p:cNvSpPr/>
            <p:nvPr>
              <p:custDataLst>
                <p:tags r:id="rId10"/>
              </p:custDataLst>
            </p:nvPr>
          </p:nvSpPr>
          <p:spPr>
            <a:xfrm>
              <a:off x="1322966" y="5708967"/>
              <a:ext cx="834876" cy="834614"/>
            </a:xfrm>
            <a:prstGeom prst="ellipse">
              <a:avLst/>
            </a:prstGeom>
          </p:spPr>
          <p:style>
            <a:lnRef idx="2">
              <a:schemeClr val="lt1">
                <a:hueOff val="0"/>
                <a:satOff val="0"/>
                <a:lumOff val="0"/>
                <a:alphaOff val="0"/>
              </a:schemeClr>
            </a:lnRef>
            <a:fillRef idx="1">
              <a:schemeClr val="accent6">
                <a:tint val="50000"/>
                <a:hueOff val="0"/>
                <a:satOff val="0"/>
                <a:lumOff val="0"/>
                <a:alphaOff val="0"/>
              </a:schemeClr>
            </a:fillRef>
            <a:effectRef idx="0">
              <a:schemeClr val="accent6">
                <a:tint val="50000"/>
                <a:hueOff val="0"/>
                <a:satOff val="0"/>
                <a:lumOff val="0"/>
                <a:alphaOff val="0"/>
              </a:schemeClr>
            </a:effectRef>
            <a:fontRef idx="minor">
              <a:schemeClr val="lt1">
                <a:hueOff val="0"/>
                <a:satOff val="0"/>
                <a:lumOff val="0"/>
                <a:alphaOff val="0"/>
              </a:schemeClr>
            </a:fontRef>
          </p:style>
          <p:txBody>
            <a:bodyPr/>
            <a:lstStyle/>
            <a:p>
              <a:pPr eaLnBrk="1" hangingPunct="1">
                <a:defRPr/>
              </a:pPr>
              <a:endParaRPr 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10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custDataLst>
              <p:tags r:id="rId2"/>
            </p:custDataLst>
          </p:nvPr>
        </p:nvSpPr>
        <p:spPr>
          <a:xfrm>
            <a:off x="457200" y="149225"/>
            <a:ext cx="8229600" cy="1143000"/>
          </a:xfrm>
        </p:spPr>
        <p:txBody>
          <a:bodyPr/>
          <a:lstStyle/>
          <a:p>
            <a:pPr eaLnBrk="1" hangingPunct="1"/>
            <a:r>
              <a:rPr lang="en-US" altLang="en-US" sz="3600" smtClean="0">
                <a:solidFill>
                  <a:srgbClr val="072543"/>
                </a:solidFill>
                <a:latin typeface="Century Gothic" panose="020B0502020202020204" pitchFamily="34" charset="0"/>
              </a:rPr>
              <a:t>Important Points</a:t>
            </a:r>
          </a:p>
        </p:txBody>
      </p:sp>
      <p:pic>
        <p:nvPicPr>
          <p:cNvPr id="10243" name="Picture 4" descr="Image is of a blue circle with a white exclamation mark in the center." title="Exclamation mark"/>
          <p:cNvPicPr>
            <a:picLocks noChangeAspect="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685800" y="149225"/>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4" name="Picture 5" title="ECTA Center DaSy logo"/>
          <p:cNvPicPr>
            <a:picLocks noChangeAspect="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7543800" y="6172200"/>
            <a:ext cx="1371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ontent Placeholder 2"/>
          <p:cNvSpPr>
            <a:spLocks noGrp="1"/>
          </p:cNvSpPr>
          <p:nvPr>
            <p:ph idx="1"/>
            <p:custDataLst>
              <p:tags r:id="rId5"/>
            </p:custDataLst>
          </p:nvPr>
        </p:nvSpPr>
        <p:spPr>
          <a:xfrm>
            <a:off x="685800" y="1676400"/>
            <a:ext cx="8343900" cy="4545013"/>
          </a:xfrm>
        </p:spPr>
        <p:txBody>
          <a:bodyPr/>
          <a:lstStyle/>
          <a:p>
            <a:pPr>
              <a:buClr>
                <a:srgbClr val="92D050"/>
              </a:buClr>
              <a:buSzPct val="125000"/>
            </a:pPr>
            <a:r>
              <a:rPr lang="en-US" altLang="en-US" sz="2400" smtClean="0">
                <a:solidFill>
                  <a:srgbClr val="072543"/>
                </a:solidFill>
              </a:rPr>
              <a:t>Every member of the team will not have all of the knowledge and expertise needed, </a:t>
            </a:r>
            <a:r>
              <a:rPr lang="en-US" altLang="en-US" sz="2400" u="sng" smtClean="0">
                <a:solidFill>
                  <a:srgbClr val="072543"/>
                </a:solidFill>
              </a:rPr>
              <a:t>but collectively across the team, all areas should be covered</a:t>
            </a:r>
            <a:r>
              <a:rPr lang="en-US" altLang="en-US" sz="2400" smtClean="0">
                <a:solidFill>
                  <a:srgbClr val="072543"/>
                </a:solidFill>
              </a:rPr>
              <a:t>.</a:t>
            </a:r>
          </a:p>
          <a:p>
            <a:pPr>
              <a:buClr>
                <a:srgbClr val="92D050"/>
              </a:buClr>
              <a:buSzPct val="125000"/>
              <a:buFont typeface="Arial" panose="020B0604020202020204" pitchFamily="34" charset="0"/>
              <a:buNone/>
            </a:pPr>
            <a:endParaRPr lang="en-US" altLang="en-US" sz="2400" smtClean="0">
              <a:solidFill>
                <a:srgbClr val="072543"/>
              </a:solidFill>
            </a:endParaRPr>
          </a:p>
          <a:p>
            <a:pPr>
              <a:buClr>
                <a:srgbClr val="92D050"/>
              </a:buClr>
              <a:buSzPct val="125000"/>
            </a:pPr>
            <a:r>
              <a:rPr lang="en-US" altLang="en-US" sz="2400" smtClean="0">
                <a:solidFill>
                  <a:srgbClr val="072543"/>
                </a:solidFill>
              </a:rPr>
              <a:t>The child</a:t>
            </a:r>
            <a:r>
              <a:rPr lang="ja-JP" altLang="en-US" sz="2400" smtClean="0">
                <a:solidFill>
                  <a:srgbClr val="072543"/>
                </a:solidFill>
              </a:rPr>
              <a:t>’</a:t>
            </a:r>
            <a:r>
              <a:rPr lang="en-US" altLang="ja-JP" sz="2400" smtClean="0">
                <a:solidFill>
                  <a:srgbClr val="072543"/>
                </a:solidFill>
              </a:rPr>
              <a:t>s family is an important member of the child outcomes summary team. </a:t>
            </a:r>
            <a:r>
              <a:rPr lang="en-US" altLang="ja-JP" sz="2400" u="sng" smtClean="0">
                <a:solidFill>
                  <a:srgbClr val="072543"/>
                </a:solidFill>
              </a:rPr>
              <a:t>The family provides critical information about the child</a:t>
            </a:r>
            <a:r>
              <a:rPr lang="en-US" altLang="ja-JP" sz="2400" smtClean="0">
                <a:solidFill>
                  <a:srgbClr val="072543"/>
                </a:solidFill>
              </a:rPr>
              <a:t>.</a:t>
            </a:r>
          </a:p>
          <a:p>
            <a:pPr>
              <a:buClr>
                <a:srgbClr val="92D050"/>
              </a:buClr>
              <a:buSzPct val="125000"/>
              <a:buFont typeface="Arial" panose="020B0604020202020204" pitchFamily="34" charset="0"/>
              <a:buNone/>
            </a:pPr>
            <a:endParaRPr lang="en-US" altLang="en-US" sz="2400" smtClean="0">
              <a:solidFill>
                <a:srgbClr val="072543"/>
              </a:solidFill>
            </a:endParaRPr>
          </a:p>
          <a:p>
            <a:pPr>
              <a:buClr>
                <a:srgbClr val="92D050"/>
              </a:buClr>
              <a:buSzPct val="125000"/>
            </a:pPr>
            <a:r>
              <a:rPr lang="en-US" altLang="en-US" sz="2400" smtClean="0">
                <a:solidFill>
                  <a:srgbClr val="072543"/>
                </a:solidFill>
              </a:rPr>
              <a:t>We don</a:t>
            </a:r>
            <a:r>
              <a:rPr lang="ja-JP" altLang="en-US" sz="2400" smtClean="0">
                <a:solidFill>
                  <a:srgbClr val="072543"/>
                </a:solidFill>
              </a:rPr>
              <a:t>’</a:t>
            </a:r>
            <a:r>
              <a:rPr lang="en-US" altLang="ja-JP" sz="2400" smtClean="0">
                <a:solidFill>
                  <a:srgbClr val="072543"/>
                </a:solidFill>
              </a:rPr>
              <a:t>t expect families to be experts on this process, but </a:t>
            </a:r>
            <a:r>
              <a:rPr lang="en-US" altLang="ja-JP" sz="2400" u="sng" smtClean="0">
                <a:solidFill>
                  <a:srgbClr val="072543"/>
                </a:solidFill>
              </a:rPr>
              <a:t>they are the experts on what their child is doing across settings and situations</a:t>
            </a:r>
            <a:r>
              <a:rPr lang="en-US" altLang="ja-JP" sz="2400" smtClean="0">
                <a:solidFill>
                  <a:srgbClr val="072543"/>
                </a:solidFill>
              </a:rPr>
              <a:t>.</a:t>
            </a:r>
            <a:endParaRPr lang="en-US" altLang="en-US" sz="2400" smtClean="0">
              <a:solidFill>
                <a:srgbClr val="072543"/>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custDataLst>
              <p:tags r:id="rId2"/>
            </p:custDataLst>
          </p:nvPr>
        </p:nvSpPr>
        <p:spPr>
          <a:xfrm>
            <a:off x="457200" y="274638"/>
            <a:ext cx="8229600" cy="1249362"/>
          </a:xfrm>
          <a:solidFill>
            <a:schemeClr val="accent2"/>
          </a:solidFill>
        </p:spPr>
        <p:txBody>
          <a:bodyPr/>
          <a:lstStyle/>
          <a:p>
            <a:pPr eaLnBrk="1" hangingPunct="1"/>
            <a:r>
              <a:rPr lang="en-US" altLang="en-US" sz="3600" b="1" smtClean="0">
                <a:solidFill>
                  <a:schemeClr val="bg1"/>
                </a:solidFill>
                <a:latin typeface="Century Gothic" panose="020B0502020202020204" pitchFamily="34" charset="0"/>
              </a:rPr>
              <a:t>Understand the Content of </a:t>
            </a:r>
            <a:br>
              <a:rPr lang="en-US" altLang="en-US" sz="3600" b="1" smtClean="0">
                <a:solidFill>
                  <a:schemeClr val="bg1"/>
                </a:solidFill>
                <a:latin typeface="Century Gothic" panose="020B0502020202020204" pitchFamily="34" charset="0"/>
              </a:rPr>
            </a:br>
            <a:r>
              <a:rPr lang="en-US" altLang="en-US" sz="3600" b="1" smtClean="0">
                <a:solidFill>
                  <a:schemeClr val="bg1"/>
                </a:solidFill>
                <a:latin typeface="Century Gothic" panose="020B0502020202020204" pitchFamily="34" charset="0"/>
              </a:rPr>
              <a:t>the Three Child Outcomes</a:t>
            </a:r>
          </a:p>
        </p:txBody>
      </p:sp>
      <p:pic>
        <p:nvPicPr>
          <p:cNvPr id="12291" name="Picture 6" title="ECTA Center DaSy logo"/>
          <p:cNvPicPr>
            <a:picLocks noChangeAspect="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7543800" y="6172200"/>
            <a:ext cx="1371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ontent Placeholder 2"/>
          <p:cNvSpPr>
            <a:spLocks noGrp="1"/>
          </p:cNvSpPr>
          <p:nvPr>
            <p:ph idx="1"/>
            <p:custDataLst>
              <p:tags r:id="rId4"/>
            </p:custDataLst>
          </p:nvPr>
        </p:nvSpPr>
        <p:spPr>
          <a:xfrm>
            <a:off x="471488" y="1981200"/>
            <a:ext cx="8267700" cy="1600200"/>
          </a:xfrm>
        </p:spPr>
        <p:txBody>
          <a:bodyPr/>
          <a:lstStyle/>
          <a:p>
            <a:pPr>
              <a:spcBef>
                <a:spcPct val="0"/>
              </a:spcBef>
              <a:spcAft>
                <a:spcPts val="1800"/>
              </a:spcAft>
              <a:buClr>
                <a:srgbClr val="70B0F0"/>
              </a:buClr>
              <a:buSzPct val="80000"/>
            </a:pPr>
            <a:r>
              <a:rPr lang="en-US" altLang="en-US" sz="2600" smtClean="0">
                <a:solidFill>
                  <a:srgbClr val="072543"/>
                </a:solidFill>
              </a:rPr>
              <a:t>Which skills and behaviors fall under each outcome area</a:t>
            </a:r>
          </a:p>
          <a:p>
            <a:pPr>
              <a:spcBef>
                <a:spcPct val="0"/>
              </a:spcBef>
              <a:spcAft>
                <a:spcPts val="1800"/>
              </a:spcAft>
              <a:buClr>
                <a:srgbClr val="70B0F0"/>
              </a:buClr>
              <a:buSzPct val="80000"/>
            </a:pPr>
            <a:r>
              <a:rPr lang="en-US" altLang="en-US" sz="2600" smtClean="0">
                <a:solidFill>
                  <a:srgbClr val="072543"/>
                </a:solidFill>
              </a:rPr>
              <a:t>Outcomes are functional and reflect the skills and behaviors children use in their every day activities</a:t>
            </a:r>
          </a:p>
        </p:txBody>
      </p:sp>
      <p:sp>
        <p:nvSpPr>
          <p:cNvPr id="8" name="Rectangle 7"/>
          <p:cNvSpPr/>
          <p:nvPr>
            <p:custDataLst>
              <p:tags r:id="rId5"/>
            </p:custDataLst>
          </p:nvPr>
        </p:nvSpPr>
        <p:spPr>
          <a:xfrm>
            <a:off x="1278320" y="4152406"/>
            <a:ext cx="6265480" cy="1569660"/>
          </a:xfrm>
          <a:prstGeom prst="rect">
            <a:avLst/>
          </a:prstGeom>
          <a:ln>
            <a:noFill/>
          </a:ln>
          <a:effectLst>
            <a:outerShdw blurRad="40000" dist="20000" dir="5400000" rotWithShape="0">
              <a:srgbClr val="000000">
                <a:alpha val="38000"/>
              </a:srgbClr>
            </a:outerShdw>
            <a:softEdge rad="31750"/>
          </a:effectLst>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defRPr/>
            </a:pPr>
            <a:r>
              <a:rPr lang="en-US" sz="2400" dirty="0">
                <a:solidFill>
                  <a:srgbClr val="072543"/>
                </a:solidFill>
              </a:rPr>
              <a:t>The team must understand the outcomes well enough to be able to translate information from domain based assessments into functioning in each of the three outcomes.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10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457200" y="274638"/>
            <a:ext cx="8229600" cy="1249362"/>
          </a:xfrm>
          <a:solidFill>
            <a:schemeClr val="accent3"/>
          </a:solidFill>
        </p:spPr>
        <p:txBody>
          <a:bodyPr rtlCol="0">
            <a:noAutofit/>
          </a:bodyPr>
          <a:lstStyle/>
          <a:p>
            <a:pPr eaLnBrk="1" fontAlgn="auto" hangingPunct="1">
              <a:spcAft>
                <a:spcPts val="0"/>
              </a:spcAft>
              <a:defRPr/>
            </a:pPr>
            <a:r>
              <a:rPr lang="en-US" sz="3600" b="1" dirty="0" smtClean="0">
                <a:solidFill>
                  <a:schemeClr val="bg1"/>
                </a:solidFill>
                <a:latin typeface="Century Gothic" panose="020B0502020202020204" pitchFamily="34" charset="0"/>
                <a:ea typeface="+mj-ea"/>
                <a:cs typeface="+mj-cs"/>
              </a:rPr>
              <a:t>Understand Age-Expected Development</a:t>
            </a:r>
            <a:endParaRPr lang="en-US" sz="3600" b="1" dirty="0">
              <a:solidFill>
                <a:schemeClr val="bg1"/>
              </a:solidFill>
              <a:latin typeface="Century Gothic" panose="020B0502020202020204" pitchFamily="34" charset="0"/>
              <a:ea typeface="+mj-ea"/>
              <a:cs typeface="+mj-cs"/>
            </a:endParaRPr>
          </a:p>
        </p:txBody>
      </p:sp>
      <p:pic>
        <p:nvPicPr>
          <p:cNvPr id="14339" name="Picture 4" descr="Image of an Asian American toddler laying on his stomach on a multi colored number playmat." title="Toddler on play mat"/>
          <p:cNvPicPr>
            <a:picLocks noChangeAspect="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161925" y="5773738"/>
            <a:ext cx="1625600" cy="108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8" descr="Image of a joyful toddler sitting next to a multi-colored circle stacking toy." title="Toddler playing with stacking toy"/>
          <p:cNvPicPr>
            <a:picLocks noChangeAspect="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1828800" y="5076825"/>
            <a:ext cx="1708150" cy="178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Picture 10" descr="Image of a boy toddler in a checkered shirt crawlinng on the floor in a play room with a multi-colored push tody behind him." title="Boy toddler crawling "/>
          <p:cNvPicPr>
            <a:picLocks noChangeAspect="1"/>
          </p:cNvPicPr>
          <p:nvPr>
            <p:custDataLst>
              <p:tags r:id="rId5"/>
            </p:custDataLst>
          </p:nvPr>
        </p:nvPicPr>
        <p:blipFill>
          <a:blip r:embed="rId13">
            <a:extLst>
              <a:ext uri="{28A0092B-C50C-407E-A947-70E740481C1C}">
                <a14:useLocalDpi xmlns:a14="http://schemas.microsoft.com/office/drawing/2010/main" val="0"/>
              </a:ext>
            </a:extLst>
          </a:blip>
          <a:srcRect/>
          <a:stretch>
            <a:fillRect/>
          </a:stretch>
        </p:blipFill>
        <p:spPr bwMode="auto">
          <a:xfrm>
            <a:off x="3557588" y="4943475"/>
            <a:ext cx="2227262" cy="191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2" name="Picture 12" descr="Image of a boy toddler standing in the park wearing a white baseball cap. The boy is leaving forwarding looking inquisitive. " title="Boy toddler standing in a park"/>
          <p:cNvPicPr>
            <a:picLocks noChangeAspect="1"/>
          </p:cNvPicPr>
          <p:nvPr>
            <p:custDataLst>
              <p:tags r:id="rId6"/>
            </p:custDataLst>
          </p:nvPr>
        </p:nvPicPr>
        <p:blipFill>
          <a:blip r:embed="rId14">
            <a:extLst>
              <a:ext uri="{28A0092B-C50C-407E-A947-70E740481C1C}">
                <a14:useLocalDpi xmlns:a14="http://schemas.microsoft.com/office/drawing/2010/main" val="0"/>
              </a:ext>
            </a:extLst>
          </a:blip>
          <a:srcRect t="11256"/>
          <a:stretch>
            <a:fillRect/>
          </a:stretch>
        </p:blipFill>
        <p:spPr bwMode="auto">
          <a:xfrm>
            <a:off x="5824538" y="4595813"/>
            <a:ext cx="1584325" cy="2262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3" name="Picture 13" title="ECTA Center DaSy logo"/>
          <p:cNvPicPr>
            <a:picLocks noChangeAspect="1"/>
          </p:cNvPicPr>
          <p:nvPr>
            <p:custDataLst>
              <p:tags r:id="rId7"/>
            </p:custDataLst>
          </p:nvPr>
        </p:nvPicPr>
        <p:blipFill>
          <a:blip r:embed="rId15">
            <a:extLst>
              <a:ext uri="{28A0092B-C50C-407E-A947-70E740481C1C}">
                <a14:useLocalDpi xmlns:a14="http://schemas.microsoft.com/office/drawing/2010/main" val="0"/>
              </a:ext>
            </a:extLst>
          </a:blip>
          <a:srcRect/>
          <a:stretch>
            <a:fillRect/>
          </a:stretch>
        </p:blipFill>
        <p:spPr bwMode="auto">
          <a:xfrm>
            <a:off x="7543800" y="6172200"/>
            <a:ext cx="1371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Content Placeholder 2"/>
          <p:cNvSpPr txBox="1">
            <a:spLocks/>
          </p:cNvSpPr>
          <p:nvPr>
            <p:custDataLst>
              <p:tags r:id="rId8"/>
            </p:custDataLst>
          </p:nvPr>
        </p:nvSpPr>
        <p:spPr bwMode="auto">
          <a:xfrm>
            <a:off x="301171" y="1805202"/>
            <a:ext cx="8614229" cy="279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b="0" i="0" u="none"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800"/>
              </a:spcAft>
              <a:buClr>
                <a:srgbClr val="70B0F0"/>
              </a:buClr>
              <a:buSzPct val="80000"/>
              <a:defRPr/>
            </a:pPr>
            <a:r>
              <a:rPr lang="en-US" sz="2600" dirty="0" smtClean="0">
                <a:solidFill>
                  <a:srgbClr val="072543"/>
                </a:solidFill>
              </a:rPr>
              <a:t>Many skills develop in predictable sequences.</a:t>
            </a:r>
          </a:p>
          <a:p>
            <a:pPr>
              <a:spcBef>
                <a:spcPts val="0"/>
              </a:spcBef>
              <a:spcAft>
                <a:spcPts val="1800"/>
              </a:spcAft>
              <a:buClr>
                <a:srgbClr val="70B0F0"/>
              </a:buClr>
              <a:buSzPct val="80000"/>
              <a:defRPr/>
            </a:pPr>
            <a:r>
              <a:rPr lang="en-US" sz="2600" dirty="0" smtClean="0">
                <a:solidFill>
                  <a:srgbClr val="072543"/>
                </a:solidFill>
              </a:rPr>
              <a:t>Children typically acquire skills within a certain time frame.</a:t>
            </a:r>
          </a:p>
          <a:p>
            <a:pPr>
              <a:spcBef>
                <a:spcPts val="0"/>
              </a:spcBef>
              <a:spcAft>
                <a:spcPts val="1800"/>
              </a:spcAft>
              <a:buClr>
                <a:srgbClr val="70B0F0"/>
              </a:buClr>
              <a:buSzPct val="80000"/>
              <a:defRPr/>
            </a:pPr>
            <a:r>
              <a:rPr lang="en-US" sz="2600" dirty="0" smtClean="0">
                <a:solidFill>
                  <a:srgbClr val="072543"/>
                </a:solidFill>
              </a:rPr>
              <a:t>Child development resources can help the team ground its knowledge of when children develop various skills. </a:t>
            </a:r>
            <a:endParaRPr lang="en-US" sz="2600" strike="sngStrike" dirty="0" smtClean="0">
              <a:solidFill>
                <a:srgbClr val="072543"/>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1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1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p:cNvSpPr>
            <a:spLocks noGrp="1" noChangeArrowheads="1"/>
          </p:cNvSpPr>
          <p:nvPr>
            <p:ph type="title"/>
            <p:custDataLst>
              <p:tags r:id="rId2"/>
            </p:custDataLst>
          </p:nvPr>
        </p:nvSpPr>
        <p:spPr>
          <a:xfrm>
            <a:off x="381000" y="274638"/>
            <a:ext cx="8305800" cy="1143000"/>
          </a:xfrm>
        </p:spPr>
        <p:txBody>
          <a:bodyPr/>
          <a:lstStyle/>
          <a:p>
            <a:pPr eaLnBrk="1" hangingPunct="1"/>
            <a:r>
              <a:rPr lang="en-US" altLang="en-US" sz="3600" smtClean="0">
                <a:solidFill>
                  <a:srgbClr val="072543"/>
                </a:solidFill>
                <a:latin typeface="Century Gothic" panose="020B0502020202020204" pitchFamily="34" charset="0"/>
              </a:rPr>
              <a:t>Why Age Anchor?</a:t>
            </a:r>
          </a:p>
        </p:txBody>
      </p:sp>
      <p:sp>
        <p:nvSpPr>
          <p:cNvPr id="38914" name="Rectangle 5"/>
          <p:cNvSpPr>
            <a:spLocks noGrp="1" noChangeArrowheads="1"/>
          </p:cNvSpPr>
          <p:nvPr>
            <p:ph idx="1"/>
            <p:custDataLst>
              <p:tags r:id="rId3"/>
            </p:custDataLst>
          </p:nvPr>
        </p:nvSpPr>
        <p:spPr>
          <a:xfrm>
            <a:off x="777875" y="1558925"/>
            <a:ext cx="7908925" cy="3124200"/>
          </a:xfrm>
        </p:spPr>
        <p:txBody>
          <a:bodyPr/>
          <a:lstStyle/>
          <a:p>
            <a:pPr eaLnBrk="1" hangingPunct="1">
              <a:buClr>
                <a:srgbClr val="70B0F0"/>
              </a:buClr>
              <a:buSzPct val="80000"/>
            </a:pPr>
            <a:r>
              <a:rPr lang="en-US" altLang="en-US" sz="2400" smtClean="0">
                <a:solidFill>
                  <a:srgbClr val="072543"/>
                </a:solidFill>
              </a:rPr>
              <a:t>Knowledge of child development is needed so the team can age anchor the child</a:t>
            </a:r>
            <a:r>
              <a:rPr lang="ja-JP" altLang="en-US" sz="2400" smtClean="0">
                <a:solidFill>
                  <a:srgbClr val="072543"/>
                </a:solidFill>
              </a:rPr>
              <a:t>’</a:t>
            </a:r>
            <a:r>
              <a:rPr lang="en-US" altLang="ja-JP" sz="2400" smtClean="0">
                <a:solidFill>
                  <a:srgbClr val="072543"/>
                </a:solidFill>
              </a:rPr>
              <a:t>s  skills and behaviors.</a:t>
            </a:r>
          </a:p>
          <a:p>
            <a:pPr eaLnBrk="1" hangingPunct="1">
              <a:buClr>
                <a:srgbClr val="70B0F0"/>
              </a:buClr>
              <a:buSzPct val="80000"/>
              <a:buFont typeface="Arial" panose="020B0604020202020204" pitchFamily="34" charset="0"/>
              <a:buNone/>
            </a:pPr>
            <a:endParaRPr lang="en-US" altLang="en-US" sz="2400" smtClean="0">
              <a:solidFill>
                <a:srgbClr val="072543"/>
              </a:solidFill>
            </a:endParaRPr>
          </a:p>
          <a:p>
            <a:pPr eaLnBrk="1" hangingPunct="1">
              <a:buClr>
                <a:srgbClr val="70B0F0"/>
              </a:buClr>
              <a:buSzPct val="80000"/>
            </a:pPr>
            <a:r>
              <a:rPr lang="en-US" altLang="en-US" sz="2400" smtClean="0">
                <a:solidFill>
                  <a:srgbClr val="072543"/>
                </a:solidFill>
              </a:rPr>
              <a:t>Age anchoring is important because early intervention and early childhood special education help children acquire age-expected skills to support their full participation in their homes, schools, and communities.</a:t>
            </a:r>
          </a:p>
          <a:p>
            <a:pPr eaLnBrk="1" hangingPunct="1">
              <a:buClr>
                <a:srgbClr val="70B0F0"/>
              </a:buClr>
              <a:buSzPct val="80000"/>
            </a:pPr>
            <a:endParaRPr lang="en-US" altLang="en-US" sz="3600" smtClean="0"/>
          </a:p>
          <a:p>
            <a:pPr eaLnBrk="1" hangingPunct="1">
              <a:buClr>
                <a:srgbClr val="70B0F0"/>
              </a:buClr>
              <a:buSzPct val="80000"/>
            </a:pPr>
            <a:endParaRPr lang="en-US" altLang="en-US" sz="3600" smtClean="0"/>
          </a:p>
        </p:txBody>
      </p:sp>
      <p:pic>
        <p:nvPicPr>
          <p:cNvPr id="38915" name="Picture 5"/>
          <p:cNvPicPr>
            <a:picLocks noChangeAspect="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7543800" y="6172200"/>
            <a:ext cx="1371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Image is of a smiling group of diverse four young children in bright colored shirts."/>
          <p:cNvPicPr>
            <a:picLocks noChangeAspect="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0" y="4775200"/>
            <a:ext cx="2789238" cy="20828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2"/>
          <p:cNvSpPr>
            <a:spLocks noGrp="1"/>
          </p:cNvSpPr>
          <p:nvPr>
            <p:ph idx="1"/>
            <p:custDataLst>
              <p:tags r:id="rId2"/>
            </p:custDataLst>
          </p:nvPr>
        </p:nvSpPr>
        <p:spPr>
          <a:xfrm>
            <a:off x="627063" y="2209800"/>
            <a:ext cx="8229600" cy="2973388"/>
          </a:xfrm>
        </p:spPr>
        <p:txBody>
          <a:bodyPr/>
          <a:lstStyle/>
          <a:p>
            <a:pPr eaLnBrk="1" hangingPunct="1">
              <a:spcBef>
                <a:spcPct val="0"/>
              </a:spcBef>
              <a:spcAft>
                <a:spcPts val="1800"/>
              </a:spcAft>
              <a:buClr>
                <a:srgbClr val="70B0F0"/>
              </a:buClr>
              <a:buSzPct val="80000"/>
            </a:pPr>
            <a:r>
              <a:rPr lang="en-US" altLang="en-US" sz="2600" smtClean="0">
                <a:solidFill>
                  <a:srgbClr val="072543"/>
                </a:solidFill>
              </a:rPr>
              <a:t>Includes observations of the child in different settings and times of day</a:t>
            </a:r>
          </a:p>
          <a:p>
            <a:pPr eaLnBrk="1" hangingPunct="1">
              <a:spcBef>
                <a:spcPct val="0"/>
              </a:spcBef>
              <a:spcAft>
                <a:spcPts val="1800"/>
              </a:spcAft>
              <a:buClr>
                <a:srgbClr val="70B0F0"/>
              </a:buClr>
              <a:buSzPct val="80000"/>
            </a:pPr>
            <a:r>
              <a:rPr lang="en-US" altLang="en-US" sz="2600" smtClean="0">
                <a:solidFill>
                  <a:srgbClr val="072543"/>
                </a:solidFill>
              </a:rPr>
              <a:t>Includes information from those who know the child well</a:t>
            </a:r>
          </a:p>
          <a:p>
            <a:pPr eaLnBrk="1" hangingPunct="1">
              <a:spcBef>
                <a:spcPct val="0"/>
              </a:spcBef>
              <a:spcAft>
                <a:spcPts val="1800"/>
              </a:spcAft>
              <a:buClr>
                <a:srgbClr val="70B0F0"/>
              </a:buClr>
              <a:buSzPct val="80000"/>
            </a:pPr>
            <a:r>
              <a:rPr lang="en-US" altLang="en-US" sz="2600" smtClean="0">
                <a:solidFill>
                  <a:srgbClr val="072543"/>
                </a:solidFill>
              </a:rPr>
              <a:t>More than what standardized assessment tools can tell the team</a:t>
            </a:r>
          </a:p>
          <a:p>
            <a:pPr eaLnBrk="1" hangingPunct="1">
              <a:buClr>
                <a:srgbClr val="70B0F0"/>
              </a:buClr>
              <a:buSzPct val="80000"/>
            </a:pPr>
            <a:endParaRPr lang="en-US" altLang="en-US" smtClean="0">
              <a:solidFill>
                <a:srgbClr val="072543"/>
              </a:solidFill>
            </a:endParaRPr>
          </a:p>
        </p:txBody>
      </p:sp>
      <p:sp>
        <p:nvSpPr>
          <p:cNvPr id="4" name="Title 1"/>
          <p:cNvSpPr>
            <a:spLocks noGrp="1"/>
          </p:cNvSpPr>
          <p:nvPr>
            <p:ph type="title"/>
            <p:custDataLst>
              <p:tags r:id="rId3"/>
            </p:custDataLst>
          </p:nvPr>
        </p:nvSpPr>
        <p:spPr>
          <a:xfrm>
            <a:off x="381000" y="381000"/>
            <a:ext cx="8305800" cy="1573213"/>
          </a:xfrm>
          <a:solidFill>
            <a:schemeClr val="accent4"/>
          </a:solidFill>
        </p:spPr>
        <p:txBody>
          <a:bodyPr>
            <a:noAutofit/>
          </a:bodyPr>
          <a:lstStyle/>
          <a:p>
            <a:pPr eaLnBrk="1" hangingPunct="1"/>
            <a:r>
              <a:rPr lang="en-US" altLang="en-US" sz="3600" b="1" smtClean="0">
                <a:solidFill>
                  <a:schemeClr val="bg1"/>
                </a:solidFill>
                <a:latin typeface="Century Gothic" panose="020B0502020202020204" pitchFamily="34" charset="0"/>
              </a:rPr>
              <a:t>Know About the Child</a:t>
            </a:r>
            <a:r>
              <a:rPr lang="ja-JP" altLang="en-US" sz="3600" b="1" smtClean="0">
                <a:solidFill>
                  <a:schemeClr val="bg1"/>
                </a:solidFill>
                <a:latin typeface="Century Gothic" panose="020B0502020202020204" pitchFamily="34" charset="0"/>
              </a:rPr>
              <a:t>’</a:t>
            </a:r>
            <a:r>
              <a:rPr lang="en-US" altLang="ja-JP" sz="3600" b="1" smtClean="0">
                <a:solidFill>
                  <a:schemeClr val="bg1"/>
                </a:solidFill>
                <a:latin typeface="Century Gothic" panose="020B0502020202020204" pitchFamily="34" charset="0"/>
              </a:rPr>
              <a:t>s </a:t>
            </a:r>
            <a:br>
              <a:rPr lang="en-US" altLang="ja-JP" sz="3600" b="1" smtClean="0">
                <a:solidFill>
                  <a:schemeClr val="bg1"/>
                </a:solidFill>
                <a:latin typeface="Century Gothic" panose="020B0502020202020204" pitchFamily="34" charset="0"/>
              </a:rPr>
            </a:br>
            <a:r>
              <a:rPr lang="en-US" altLang="ja-JP" sz="3600" b="1" smtClean="0">
                <a:solidFill>
                  <a:schemeClr val="bg1"/>
                </a:solidFill>
                <a:latin typeface="Century Gothic" panose="020B0502020202020204" pitchFamily="34" charset="0"/>
              </a:rPr>
              <a:t>Functioning Across Settings and Situations</a:t>
            </a:r>
            <a:endParaRPr lang="en-US" altLang="en-US" sz="3600" b="1" smtClean="0">
              <a:solidFill>
                <a:schemeClr val="bg1"/>
              </a:solidFill>
              <a:latin typeface="Century Gothic" panose="020B0502020202020204" pitchFamily="34" charset="0"/>
            </a:endParaRPr>
          </a:p>
        </p:txBody>
      </p:sp>
      <p:pic>
        <p:nvPicPr>
          <p:cNvPr id="18436" name="Picture 7" descr="Clip art of a suburban house with a drive way and 2 car car port." title="Clip art of a suburban house"/>
          <p:cNvPicPr>
            <a:picLocks noChangeAspect="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115888" y="5334000"/>
            <a:ext cx="2343150" cy="144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7" name="Picture 8" title="Clip art of a school building"/>
          <p:cNvPicPr>
            <a:picLocks noChangeAspect="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6838950" y="4598988"/>
            <a:ext cx="2076450" cy="1289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8" name="Picture 6" title="ECTA Center DaSy logo"/>
          <p:cNvPicPr>
            <a:picLocks noChangeAspect="1"/>
          </p:cNvPicPr>
          <p:nvPr>
            <p:custDataLst>
              <p:tags r:id="rId6"/>
            </p:custDataLst>
          </p:nvPr>
        </p:nvPicPr>
        <p:blipFill>
          <a:blip r:embed="rId12">
            <a:extLst>
              <a:ext uri="{28A0092B-C50C-407E-A947-70E740481C1C}">
                <a14:useLocalDpi xmlns:a14="http://schemas.microsoft.com/office/drawing/2010/main" val="0"/>
              </a:ext>
            </a:extLst>
          </a:blip>
          <a:srcRect/>
          <a:stretch>
            <a:fillRect/>
          </a:stretch>
        </p:blipFill>
        <p:spPr bwMode="auto">
          <a:xfrm>
            <a:off x="7543800" y="6172200"/>
            <a:ext cx="1371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9" name="Picture 4" title="Clip art image of playground equipment"/>
          <p:cNvPicPr>
            <a:picLocks noChangeAspect="1"/>
          </p:cNvPicPr>
          <p:nvPr>
            <p:custDataLst>
              <p:tags r:id="rId7"/>
            </p:custDataLst>
          </p:nvPr>
        </p:nvPicPr>
        <p:blipFill>
          <a:blip r:embed="rId13">
            <a:extLst>
              <a:ext uri="{28A0092B-C50C-407E-A947-70E740481C1C}">
                <a14:useLocalDpi xmlns:a14="http://schemas.microsoft.com/office/drawing/2010/main" val="0"/>
              </a:ext>
            </a:extLst>
          </a:blip>
          <a:srcRect/>
          <a:stretch>
            <a:fillRect/>
          </a:stretch>
        </p:blipFill>
        <p:spPr bwMode="auto">
          <a:xfrm>
            <a:off x="3449638" y="4905375"/>
            <a:ext cx="2470150" cy="1398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1"/>
            <p:custDataLst>
              <p:tags r:id="rId2"/>
            </p:custDataLst>
          </p:nvPr>
        </p:nvSpPr>
        <p:spPr>
          <a:xfrm>
            <a:off x="2695575" y="1930400"/>
            <a:ext cx="5991225" cy="2462213"/>
          </a:xfrm>
        </p:spPr>
        <p:txBody>
          <a:bodyPr/>
          <a:lstStyle/>
          <a:p>
            <a:pPr marL="0" indent="0" eaLnBrk="1" hangingPunct="1">
              <a:lnSpc>
                <a:spcPct val="90000"/>
              </a:lnSpc>
              <a:buFont typeface="Arial" panose="020B0604020202020204" pitchFamily="34" charset="0"/>
              <a:buNone/>
            </a:pPr>
            <a:r>
              <a:rPr lang="en-US" altLang="en-US" sz="2600" smtClean="0">
                <a:solidFill>
                  <a:srgbClr val="072543"/>
                </a:solidFill>
              </a:rPr>
              <a:t>A child’s functioning with regard to age expectations can be thought of as:  </a:t>
            </a:r>
          </a:p>
          <a:p>
            <a:pPr marL="1257300" lvl="1" indent="-514350" eaLnBrk="1" hangingPunct="1">
              <a:lnSpc>
                <a:spcPct val="90000"/>
              </a:lnSpc>
              <a:buClr>
                <a:srgbClr val="70B0F0"/>
              </a:buClr>
              <a:buSzPct val="80000"/>
              <a:buFont typeface="Arial" panose="020B0604020202020204" pitchFamily="34" charset="0"/>
              <a:buChar char="•"/>
            </a:pPr>
            <a:r>
              <a:rPr lang="en-US" altLang="en-US" sz="3200" smtClean="0">
                <a:solidFill>
                  <a:srgbClr val="00B050"/>
                </a:solidFill>
              </a:rPr>
              <a:t>age-expected, </a:t>
            </a:r>
          </a:p>
          <a:p>
            <a:pPr marL="1257300" lvl="1" indent="-514350" eaLnBrk="1" hangingPunct="1">
              <a:lnSpc>
                <a:spcPct val="90000"/>
              </a:lnSpc>
              <a:buClr>
                <a:srgbClr val="70B0F0"/>
              </a:buClr>
              <a:buSzPct val="80000"/>
              <a:buFont typeface="Arial" panose="020B0604020202020204" pitchFamily="34" charset="0"/>
              <a:buChar char="•"/>
            </a:pPr>
            <a:r>
              <a:rPr lang="en-US" altLang="en-US" sz="3200" smtClean="0">
                <a:solidFill>
                  <a:srgbClr val="00B050"/>
                </a:solidFill>
              </a:rPr>
              <a:t>immediate foundational, or</a:t>
            </a:r>
          </a:p>
          <a:p>
            <a:pPr marL="1257300" lvl="1" indent="-514350" eaLnBrk="1" hangingPunct="1">
              <a:lnSpc>
                <a:spcPct val="90000"/>
              </a:lnSpc>
              <a:buClr>
                <a:srgbClr val="70B0F0"/>
              </a:buClr>
              <a:buSzPct val="80000"/>
              <a:buFont typeface="Arial" panose="020B0604020202020204" pitchFamily="34" charset="0"/>
              <a:buChar char="•"/>
            </a:pPr>
            <a:r>
              <a:rPr lang="en-US" altLang="en-US" sz="3200" smtClean="0">
                <a:solidFill>
                  <a:srgbClr val="00B050"/>
                </a:solidFill>
              </a:rPr>
              <a:t>foundational.  </a:t>
            </a:r>
            <a:endParaRPr lang="en-US" altLang="en-US" sz="3200" smtClean="0">
              <a:solidFill>
                <a:srgbClr val="00B050"/>
              </a:solidFill>
              <a:cs typeface="Arial" panose="020B0604020202020204" pitchFamily="34" charset="0"/>
            </a:endParaRPr>
          </a:p>
          <a:p>
            <a:pPr marL="0" indent="0" eaLnBrk="1" hangingPunct="1">
              <a:lnSpc>
                <a:spcPct val="90000"/>
              </a:lnSpc>
            </a:pPr>
            <a:endParaRPr lang="en-US" altLang="en-US" sz="2600" smtClean="0">
              <a:solidFill>
                <a:srgbClr val="072543"/>
              </a:solidFill>
            </a:endParaRPr>
          </a:p>
        </p:txBody>
      </p:sp>
      <p:pic>
        <p:nvPicPr>
          <p:cNvPr id="20483" name="Picture 4" title="ECTA Center DaSy logo"/>
          <p:cNvPicPr>
            <a:picLocks noChangeAspect="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7543800" y="6172200"/>
            <a:ext cx="1371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1" name="Title 1"/>
          <p:cNvSpPr>
            <a:spLocks noGrp="1"/>
          </p:cNvSpPr>
          <p:nvPr>
            <p:ph type="title"/>
            <p:custDataLst>
              <p:tags r:id="rId4"/>
            </p:custDataLst>
          </p:nvPr>
        </p:nvSpPr>
        <p:spPr>
          <a:xfrm>
            <a:off x="457200" y="274638"/>
            <a:ext cx="8229600" cy="1143000"/>
          </a:xfrm>
        </p:spPr>
        <p:txBody>
          <a:bodyPr/>
          <a:lstStyle/>
          <a:p>
            <a:pPr eaLnBrk="1" hangingPunct="1"/>
            <a:r>
              <a:rPr lang="en-US" altLang="en-US" sz="3600" smtClean="0">
                <a:solidFill>
                  <a:srgbClr val="072543"/>
                </a:solidFill>
                <a:latin typeface="Century Gothic" panose="020B0502020202020204" pitchFamily="34" charset="0"/>
              </a:rPr>
              <a:t>Describing Children’s Functioning</a:t>
            </a:r>
          </a:p>
        </p:txBody>
      </p:sp>
      <p:pic>
        <p:nvPicPr>
          <p:cNvPr id="20485" name="Picture 6" descr="Image of young girl smiling in a pink shirt and purple shorts." title="Young smiling girl"/>
          <p:cNvPicPr>
            <a:picLocks noChangeAspect="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0" y="2735263"/>
            <a:ext cx="27463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ARTICULATE_SLIDE_COUNT" val="17"/>
  <p:tag name="MMPROD_UIDATA" val="&lt;database version=&quot;10.0&quot;&gt;&lt;object type=&quot;1&quot; unique_id=&quot;10001&quot;&gt;&lt;property id=&quot;20141&quot; value=&quot;Essential Knowledge for Completing the Child Outcomes Summary (COS) Process&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1&quot; value=&quot;CTE Collaborate&quot;/&gt;&lt;property id=&quot;20192&quot; value=&quot;http://connect.johnshopkins.edu/ctecollaborate&quot;/&gt;&lt;property id=&quot;20193&quot; value=&quot;0&quot;/&gt;&lt;property id=&quot;20224&quot; value=&quot;\\vmware-host\Shared Folders\Desktop&quot;/&gt;&lt;property id=&quot;20250&quot; value=&quot;0&quot;/&gt;&lt;property id=&quot;20251&quot; value=&quot;1&quot;/&gt;&lt;property id=&quot;20259&quot; value=&quot;0&quot;/&gt;&lt;property id=&quot;20263&quot; value=&quot;1&quot;/&gt;&lt;property id=&quot;20264&quot; value=&quot;1&quot;/&gt;&lt;property id=&quot;20700&quot; value=&quot;0&quot;/&gt;&lt;object type=&quot;8&quot; unique_id=&quot;10002&quot;&gt;&lt;/object&gt;&lt;object type=&quot;2&quot; unique_id=&quot;10003&quot;&gt;&lt;object type=&quot;3&quot; unique_id=&quot;10004&quot;&gt;&lt;property id=&quot;20148&quot; value=&quot;5&quot;/&gt;&lt;property id=&quot;20300&quot; value=&quot;Slide 1 - &amp;quot;Child Outcomes Summary (COS) Process Module&amp;quot;&quot;/&gt;&lt;property id=&quot;20307&quot; value=&quot;257&quot;/&gt;&lt;property id=&quot;20309&quot; value=&quot;-1&quot;/&gt;&lt;/object&gt;&lt;object type=&quot;3&quot; unique_id=&quot;10005&quot;&gt;&lt;property id=&quot;20148&quot; value=&quot;5&quot;/&gt;&lt;property id=&quot;20300&quot; value=&quot;Slide 3 - &amp;quot;Essential Knowledge for Teams Completing the COS Process&amp;quot;&quot;/&gt;&lt;property id=&quot;20307&quot; value=&quot;281&quot;/&gt;&lt;property id=&quot;20309&quot; value=&quot;-1&quot;/&gt;&lt;/object&gt;&lt;object type=&quot;3&quot; unique_id=&quot;10011&quot;&gt;&lt;property id=&quot;20148&quot; value=&quot;5&quot;/&gt;&lt;property id=&quot;20300&quot; value=&quot;Slide 7 - &amp;quot;Why Age Anchor?&amp;quot;&quot;/&gt;&lt;property id=&quot;20307&quot; value=&quot;264&quot;/&gt;&lt;property id=&quot;20309&quot; value=&quot;-1&quot;/&gt;&lt;/object&gt;&lt;object type=&quot;3&quot; unique_id=&quot;10012&quot;&gt;&lt;property id=&quot;20148&quot; value=&quot;5&quot;/&gt;&lt;property id=&quot;20300&quot; value=&quot;Slide 10 - &amp;quot;Describing Children’s Functioning&amp;quot;&quot;/&gt;&lt;property id=&quot;20307&quot; value=&quot;265&quot;/&gt;&lt;property id=&quot;20309&quot; value=&quot;-1&quot;/&gt;&lt;/object&gt;&lt;object type=&quot;3&quot; unique_id=&quot;10015&quot;&gt;&lt;property id=&quot;20148&quot; value=&quot;5&quot;/&gt;&lt;property id=&quot;20300&quot; value=&quot;Slide 13 - &amp;quot;How Foundational Skills Lead to  Age-Expected Functioning&amp;quot;&quot;/&gt;&lt;property id=&quot;20307&quot; value=&quot;268&quot;/&gt;&lt;property id=&quot;20309&quot; value=&quot;-1&quot;/&gt;&lt;/object&gt;&lt;object type=&quot;3&quot; unique_id=&quot;10027&quot;&gt;&lt;property id=&quot;20148&quot; value=&quot;5&quot;/&gt;&lt;property id=&quot;20300&quot; value=&quot;Slide 16 - &amp;quot;The COS Process:  Essential Knowledge &amp;quot;&quot;/&gt;&lt;property id=&quot;20307&quot; value=&quot;280&quot;/&gt;&lt;property id=&quot;20309&quot; value=&quot;-1&quot;/&gt;&lt;/object&gt;&lt;object type=&quot;3&quot; unique_id=&quot;10236&quot;&gt;&lt;property id=&quot;20148&quot; value=&quot;5&quot;/&gt;&lt;property id=&quot;20300&quot; value=&quot;Slide 8 - &amp;quot;Know About the Child’s  Functioning Across Settings and Situations&amp;quot;&quot;/&gt;&lt;property id=&quot;20307&quot; value=&quot;283&quot;/&gt;&lt;property id=&quot;20309&quot; value=&quot;-1&quot;/&gt;&lt;/object&gt;&lt;object type=&quot;3&quot; unique_id=&quot;10237&quot;&gt;&lt;property id=&quot;20148&quot; value=&quot;5&quot;/&gt;&lt;property id=&quot;20300&quot; value=&quot;Slide 6 - &amp;quot;Understand Age-Expected Development&amp;quot;&quot;/&gt;&lt;property id=&quot;20307&quot; value=&quot;282&quot;/&gt;&lt;property id=&quot;20309&quot; value=&quot;-1&quot;/&gt;&lt;/object&gt;&lt;object type=&quot;3&quot; unique_id=&quot;10457&quot;&gt;&lt;property id=&quot;20148&quot; value=&quot;5&quot;/&gt;&lt;property id=&quot;20300&quot; value=&quot;Slide 5 - &amp;quot;Understand the Content of  the Three Child Outcomes&amp;quot;&quot;/&gt;&lt;property id=&quot;20307&quot; value=&quot;284&quot;/&gt;&lt;property id=&quot;20309&quot; value=&quot;-1&quot;/&gt;&lt;/object&gt;&lt;object type=&quot;3&quot; unique_id=&quot;10458&quot;&gt;&lt;property id=&quot;20148&quot; value=&quot;5&quot;/&gt;&lt;property id=&quot;20300&quot; value=&quot;Slide 9 - &amp;quot;Describing Children’s Functioning&amp;quot;&quot;/&gt;&lt;property id=&quot;20307&quot; value=&quot;285&quot;/&gt;&lt;property id=&quot;20309&quot; value=&quot;-1&quot;/&gt;&lt;/object&gt;&lt;object type=&quot;3&quot; unique_id=&quot;10459&quot;&gt;&lt;property id=&quot;20148&quot; value=&quot;5&quot;/&gt;&lt;property id=&quot;20300&quot; value=&quot;Slide 14 - &amp;quot;Understand Age Expectations  Within the Family’s Culture&amp;quot;&quot;/&gt;&lt;property id=&quot;20307&quot; value=&quot;286&quot;/&gt;&lt;property id=&quot;20309&quot; value=&quot;-1&quot;/&gt;&lt;/object&gt;&lt;object type=&quot;3&quot; unique_id=&quot;10460&quot;&gt;&lt;property id=&quot;20148&quot; value=&quot;5&quot;/&gt;&lt;property id=&quot;20300&quot; value=&quot;Slide 15 - &amp;quot;Understand the 7-Point Scale&amp;quot;&quot;/&gt;&lt;property id=&quot;20307&quot; value=&quot;287&quot;/&gt;&lt;property id=&quot;20309&quot; value=&quot;-1&quot;/&gt;&lt;/object&gt;&lt;object type=&quot;3&quot; unique_id=&quot;10477&quot;&gt;&lt;property id=&quot;20148&quot; value=&quot;5&quot;/&gt;&lt;property id=&quot;20300&quot; value=&quot;Slide 4 - &amp;quot;Important Points&amp;quot;&quot;/&gt;&lt;property id=&quot;20307&quot; value=&quot;288&quot;/&gt;&lt;property id=&quot;20309&quot; value=&quot;-1&quot;/&gt;&lt;/object&gt;&lt;object type=&quot;3&quot; unique_id=&quot;64877&quot;&gt;&lt;property id=&quot;20148&quot; value=&quot;5&quot;/&gt;&lt;property id=&quot;20300&quot; value=&quot;Slide 17 - &amp;quot;Closing&amp;quot;&quot;/&gt;&lt;property id=&quot;20307&quot; value=&quot;290&quot;/&gt;&lt;property id=&quot;20309&quot; value=&quot;-1&quot;/&gt;&lt;/object&gt;&lt;object type=&quot;3&quot; unique_id=&quot;65075&quot;&gt;&lt;property id=&quot;20148&quot; value=&quot;5&quot;/&gt;&lt;property id=&quot;20300&quot; value=&quot;Slide 2 - &amp;quot;Team-Based Discussions &amp;amp; Decision-Making&amp;quot;&quot;/&gt;&lt;property id=&quot;20307&quot; value=&quot;291&quot;/&gt;&lt;property id=&quot;20309&quot; value=&quot;-1&quot;/&gt;&lt;/object&gt;&lt;object type=&quot;3&quot; unique_id=&quot;65671&quot;&gt;&lt;property id=&quot;20148&quot; value=&quot;5&quot;/&gt;&lt;property id=&quot;20300&quot; value=&quot;Slide 11 - &amp;quot;Describing Children’s Functioning&amp;quot;&quot;/&gt;&lt;property id=&quot;20307&quot; value=&quot;292&quot;/&gt;&lt;property id=&quot;20309&quot; value=&quot;-1&quot;/&gt;&lt;/object&gt;&lt;object type=&quot;3&quot; unique_id=&quot;65672&quot;&gt;&lt;property id=&quot;20148&quot; value=&quot;5&quot;/&gt;&lt;property id=&quot;20300&quot; value=&quot;Slide 12 - &amp;quot;Describing Children’s Functioning&amp;quot;&quot;/&gt;&lt;property id=&quot;20307&quot; value=&quot;293&quot;/&gt;&lt;property id=&quot;20309&quot; value=&quot;-1&quot;/&gt;&lt;/object&gt;&lt;/object&gt;&lt;object type=&quot;10&quot; unique_id=&quot;65901&quot;&gt;&lt;object type=&quot;11&quot; unique_id=&quot;65902&quot;&gt;&lt;property id=&quot;20180&quot; value=&quot;1&quot;/&gt;&lt;property id=&quot;20181&quot; value=&quot;1&quot;/&gt;&lt;property id=&quot;20183&quot; value=&quot;1&quot;/&gt;&lt;/object&gt;&lt;object type=&quot;12&quot; unique_id=&quot;65948&quot;&gt;&lt;/object&gt;&lt;/object&gt;&lt;object type=&quot;4&quot; unique_id=&quot;65903&quot;&gt;&lt;/object&gt;&lt;/object&gt;&lt;/database&gt;"/>
  <p:tag name="ARTICULATE_PROJECT_OPEN" val="0"/>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dWl0ZXh0IG5hbWU9IkNPVVJTRV9TVEFUVVMiIHZhbHVlPSJTdGF0dXQgZHUgbW9kdWxlIi8+DQoJCTx1aXRleHQgbmFtZT0iUEFTU0VEX1NUUklORyIgdmFsdWU9IlLDqXVzc2kiLz4NCgkJPHVpdGV4dCBuYW1lPSJGQUlMRURfU1RSSU5HIiB2YWx1ZT0iRWNob3XDqS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jgrkiLz4NCgkJPHVpdGV4dCBuYW1lPSJQQVNTRURfU1RSSU5HIiB2YWx1ZT0i5ZCI5qC8Ii8+DQoJCTx1aXRleHQgbmFtZT0iRkFJTEVEX1NUUklORyIgdmFsdWU9IuS4jeWQiOagv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DQoJCTx1aXRleHQgbmFtZT0iUEFTU0VEX1NUUklORyIgdmFsdWU9Iu2VqeqyqSIvPg0KCQk8dWl0ZXh0IG5hbWU9IkZBSUxFRF9TVFJJTkciIHZhbHVlPSLrtojtlanqsqk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dWl0ZXh0IG5hbWU9IkNPVVJTRV9TVEFUVVMiIHZhbHVlPSJFc3RhZG8gZGUgbW9kdWxvIi8+DQoJCTx1aXRleHQgbmFtZT0iUEFTU0VEX1NUUklORyIgdmFsdWU9IkFwcm9iYWRvIi8+DQoJCTx1aXRleHQgbmFtZT0iRkFJTEVEX1NUUklORyIgdmFsdWU9IlN1c3BlbnNv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MMPROD_SUBSTITUTION_ID" val="{8078F576-F0AF-4572-834D-296F229087BF}"/>
  <p:tag name="HTML_AUTOSHAPE_INFO" val="&lt;ThreeDShapeInfo&gt;&lt;uuid val=&quot;{D5BE8B76-D7EB-4970-9A3C-473313061A1E}&quot;/&gt;&lt;isInvalidForFieldText val=&quot;0&quot;/&gt;&lt;Image&gt;&lt;filename val=&quot;C:\Users\SOE-AD~1\AppData\Local\Temp\PR\data\asimages\{D5BE8B76-D7EB-4970-9A3C-473313061A1E}.png&quot;/&gt;&lt;left val=&quot;226&quot;/&gt;&lt;top val=&quot;256&quot;/&gt;&lt;width val=&quot;283&quot;/&gt;&lt;height val=&quot;283&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3\Module 3 Audio\m03-12.wav"/>
  <p:tag name="PPSNARRATION" val="12,314520295,\\vmware-host\Shared Folders\jchong13\Dropbox (Personal)\02 Project\Project Architecture\DaSy\DaSy Projects\COS\PowerPoint\PPT Final\M03\Module 3 PPT-alt_pptx\Media.ppcx"/>
</p:tagLst>
</file>

<file path=ppt/tags/tag10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OE-AD~1\AppData\Local\Temp\PR\data\asimages\{D80347FC-9138-4289-B1F4-3EEFAE86ED10}_12.png&quot;/&gt;&lt;left val=&quot;45&quot;/&gt;&lt;top val=&quot;114&quot;/&gt;&lt;width val=&quot;621&quot;/&gt;&lt;height val=&quot;362&quot;/&gt;&lt;hasText val=&quot;1&quot;/&gt;&lt;/Image&gt;&lt;/ThreeDShapeInfo&gt;"/>
  <p:tag name="PRESENTER_SHAPETEXTINFO" val="&lt;ShapeTextInfo&gt;&lt;TableIndex row=&quot;-1&quot; col=&quot;-1&quot;&gt;&lt;linesCount val=&quot;9&quot;/&gt;&lt;lineCharCount val=&quot;51&quot;/&gt;&lt;lineCharCount val=&quot;55&quot;/&gt;&lt;lineCharCount val=&quot;42&quot;/&gt;&lt;lineCharCount val=&quot;51&quot;/&gt;&lt;lineCharCount val=&quot;18&quot;/&gt;&lt;lineCharCount val=&quot;52&quot;/&gt;&lt;lineCharCount val=&quot;50&quot;/&gt;&lt;lineCharCount val=&quot;57&quot;/&gt;&lt;lineCharCount val=&quot;34&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MMPROD_SUBSTITUTION_ID" val="{C7C10C6E-6EEA-4281-97F5-97F7161F879A}"/>
</p:tagLst>
</file>

<file path=ppt/tags/tag10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OE-AD~1\AppData\Local\Temp\PR\data\asimages\{F248B4AA-C41C-4D4D-BD0C-9C2EFEB13A31}_12.png&quot;/&gt;&lt;left val=&quot;35&quot;/&gt;&lt;top val=&quot;21&quot;/&gt;&lt;width val=&quot;654&quot;/&gt;&lt;height val=&quot;90&quot;/&gt;&lt;hasText val=&quot;1&quot;/&gt;&lt;/Image&gt;&lt;/ThreeDShapeInfo&gt;"/>
  <p:tag name="PRESENTER_SHAPETEXTINFO" val="&lt;ShapeTextInfo&gt;&lt;TableIndex row=&quot;-1&quot; col=&quot;-1&quot;&gt;&lt;linesCount val=&quot;1&quot;/&gt;&lt;lineCharCount val=&quot;33&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3\Module 3 Audio\m03-13.wav"/>
  <p:tag name="PPSNARRATION" val="13,314520295,\\vmware-host\Shared Folders\jchong13\Dropbox (Personal)\02 Project\Project Architecture\DaSy\DaSy Projects\COS\PowerPoint\PPT Final\M03\Module 3 PPT-alt_pptx\Media.ppcx"/>
</p:tagLst>
</file>

<file path=ppt/tags/tag10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OE-AD~1\AppData\Local\Temp\PR\data\asimages\{5AC54C63-AD36-4CE4-8DA7-8D16D90E9342}_13.png&quot;/&gt;&lt;left val=&quot;35&quot;/&gt;&lt;top val=&quot;21&quot;/&gt;&lt;width val=&quot;648&quot;/&gt;&lt;height val=&quot;123&quot;/&gt;&lt;hasText val=&quot;1&quot;/&gt;&lt;/Image&gt;&lt;/ThreeDShapeInfo&gt;"/>
  <p:tag name="PRESENTER_SHAPETEXTINFO" val="&lt;ShapeTextInfo&gt;&lt;TableIndex row=&quot;-1&quot; col=&quot;-1&quot;&gt;&lt;linesCount val=&quot;2&quot;/&gt;&lt;lineCharCount val=&quot;33&quot;/&gt;&lt;lineCharCount val=&quot;24&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OE-AD~1\AppData\Local\Temp\PR\data\asimages\{56B3B654-E50D-40BA-B0A3-7757F30969B9}_13.png&quot;/&gt;&lt;left val=&quot;53&quot;/&gt;&lt;top val=&quot;137&quot;/&gt;&lt;width val=&quot;612&quot;/&gt;&lt;height val=&quot;330&quot;/&gt;&lt;hasText val=&quot;1&quot;/&gt;&lt;/Image&gt;&lt;/ThreeDShapeInfo&gt;"/>
  <p:tag name="PRESENTER_SHAPETEXTINFO" val="&lt;ShapeTextInfo&gt;&lt;TableIndex row=&quot;-1&quot; col=&quot;-1&quot;&gt;&lt;linesCount val=&quot;1&quot;/&gt;&lt;lineCharCount val=&quot;4&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MMPROD_SUBSTITUTION_ID" val="{98D60746-4E9C-46D3-8D80-C65871E803CB}"/>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MMPROD_SUBSTITUTION_ID" val="{35F676AC-E5D3-4D3A-BC71-C6183A4E08D5}"/>
  <p:tag name="PRESENTER_SHAPEINFO" val="&lt;ThreeDShapeInfo&gt;&lt;uuid val=&quot;{39AD3A3E-C0E9-4620-9B80-1FD10384B478}&quot;/&gt;&lt;isInvalidForFieldText val=&quot;0&quot;/&gt;&lt;Image&gt;&lt;filename val=&quot;C:\Users\SOE-AD~1\AppData\Local\Temp\PR\data\asimages\{39AD3A3E-C0E9-4620-9B80-1FD10384B478}_13.png&quot;/&gt;&lt;left val=&quot;44&quot;/&gt;&lt;top val=&quot;290&quot;/&gt;&lt;width val=&quot;215&quot;/&gt;&lt;height val=&quot;178&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A13C77F-CA5A-4FA7-974D-C383194DC8F4}&quot;/&gt;&lt;isInvalidForFieldText val=&quot;0&quot;/&gt;&lt;Image&gt;&lt;filename val=&quot;C:\Users\SOE-AD~1\AppData\Local\Temp\PR\data\asimages\{0A13C77F-CA5A-4FA7-974D-C383194DC8F4}_13.png&quot;/&gt;&lt;left val=&quot;266&quot;/&gt;&lt;top val=&quot;238&quot;/&gt;&lt;width val=&quot;212&quot;/&gt;&lt;height val=&quot;177&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MMPROD_SUBSTITUTION_ID" val="{1B273CD2-B64F-42C5-B329-5EE48B19FF7B}"/>
  <p:tag name="PRESENTER_SHAPEINFO" val="&lt;ThreeDShapeInfo&gt;&lt;uuid val=&quot;{BAB3A2DB-093A-46E3-8697-9C033FE62F65}&quot;/&gt;&lt;isInvalidForFieldText val=&quot;0&quot;/&gt;&lt;Image&gt;&lt;filename val=&quot;C:\Users\SOE-AD~1\AppData\Local\Temp\PR\data\asimages\{BAB3A2DB-093A-46E3-8697-9C033FE62F65}_13.png&quot;/&gt;&lt;left val=&quot;481&quot;/&gt;&lt;top val=&quot;182&quot;/&gt;&lt;width val=&quot;205&quot;/&gt;&lt;height val=&quot;178&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quot;/&gt;&lt;lineCharCount val=&quot;9&quot;/&gt;&lt;lineCharCount val=&quot;6&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0&quot;/&gt;&lt;lineCharCount val=&quot;13&quot;/&gt;&lt;lineCharCount val=&quot;6&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6&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3\Module 3 Audio\m03-14.wav"/>
  <p:tag name="PPSNARRATION" val="14,314520295,\\vmware-host\Shared Folders\jchong13\Dropbox (Personal)\02 Project\Project Architecture\DaSy\DaSy Projects\COS\PowerPoint\PPT Final\M03\Module 3 PPT-alt_pptx\Media.ppcx"/>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OE-AD~1\AppData\Local\Temp\PR\data\asimages\{C353BC48-2576-40B4-9283-75677B09058D}_14.png&quot;/&gt;&lt;left val=&quot;39&quot;/&gt;&lt;top val=&quot;24&quot;/&gt;&lt;width val=&quot;641&quot;/&gt;&lt;height val=&quot;120&quot;/&gt;&lt;hasText val=&quot;1&quot;/&gt;&lt;/Image&gt;&lt;/ThreeDShapeInfo&gt;"/>
  <p:tag name="PRESENTER_SHAPETEXTINFO" val="&lt;ShapeTextInfo&gt;&lt;TableIndex row=&quot;-1&quot; col=&quot;-1&quot;&gt;&lt;linesCount val=&quot;2&quot;/&gt;&lt;lineCharCount val=&quot;29&quot;/&gt;&lt;lineCharCount val=&quot;27&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OE-AD~1\AppData\Local\Temp\PR\data\asimages\{96A2AED0-AB5F-4B66-9798-5060A6CA3946}_14.png&quot;/&gt;&lt;left val=&quot;8&quot;/&gt;&lt;top val=&quot;341&quot;/&gt;&lt;width val=&quot;715&quot;/&gt;&lt;height val=&quot;182&quot;/&gt;&lt;hasText val=&quot;1&quot;/&gt;&lt;/Image&gt;&lt;/ThreeDShapeInfo&gt;"/>
  <p:tag name="PRESENTER_SHAPETEXTINFO" val="&lt;ShapeTextInfo&gt;&lt;TableIndex row=&quot;-1&quot; col=&quot;-1&quot;&gt;&lt;linesCount val=&quot;5&quot;/&gt;&lt;lineCharCount val=&quot;77&quot;/&gt;&lt;lineCharCount val=&quot;75&quot;/&gt;&lt;lineCharCount val=&quot;36&quot;/&gt;&lt;lineCharCount val=&quot;67&quot;/&gt;&lt;lineCharCount val=&quot;19&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MMPROD_SUBSTITUTION_ID" val="{909D34D4-D04F-42BE-A81F-CE9956B86FEB}"/>
</p:tagLst>
</file>

<file path=ppt/tags/tag123.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3\Module 3 Audio\m03-15.wav"/>
  <p:tag name="PPSNARRATION" val="15,314520295,\\vmware-host\Shared Folders\jchong13\Dropbox (Personal)\02 Project\Project Architecture\DaSy\DaSy Projects\COS\PowerPoint\PPT Final\M03\Module 3 PPT-alt_pptx\Media.ppcx"/>
</p:tagLst>
</file>

<file path=ppt/tags/tag12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OE-AD~1\AppData\Local\Temp\PR\data\asimages\{7BFF0747-4E54-496B-A0F4-359EE09DAAB6}_15.png&quot;/&gt;&lt;left val=&quot;35&quot;/&gt;&lt;top val=&quot;21&quot;/&gt;&lt;width val=&quot;648&quot;/&gt;&lt;height val=&quot;91&quot;/&gt;&lt;hasText val=&quot;1&quot;/&gt;&lt;/Image&gt;&lt;/ThreeDShapeInfo&gt;"/>
  <p:tag name="PRESENTER_SHAPETEXTINFO" val="&lt;ShapeTextInfo&gt;&lt;TableIndex row=&quot;-1&quot; col=&quot;-1&quot;&gt;&lt;linesCount val=&quot;1&quot;/&gt;&lt;lineCharCount val=&quot;28&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MMPROD_SUBSTITUTION_ID" val="{C4D6F345-8D94-407B-A27D-03D1C0D7BB2A}"/>
</p:tagLst>
</file>

<file path=ppt/tags/tag12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OE-AD~1\AppData\Local\Temp\PR\data\asimages\{0C804A39-A2A8-462C-A017-98D781FD4DCE}_15.png&quot;/&gt;&lt;left val=&quot;31&quot;/&gt;&lt;top val=&quot;121&quot;/&gt;&lt;width val=&quot;652&quot;/&gt;&lt;height val=&quot;352&quot;/&gt;&lt;hasText val=&quot;1&quot;/&gt;&lt;/Image&gt;&lt;/ThreeDShapeInfo&gt;"/>
  <p:tag name="PRESENTER_SHAPETEXTINFO" val="&lt;ShapeTextInfo&gt;&lt;TableIndex row=&quot;-1&quot; col=&quot;-1&quot;&gt;&lt;linesCount val=&quot;9&quot;/&gt;&lt;lineCharCount val=&quot;63&quot;/&gt;&lt;lineCharCount val=&quot;28&quot;/&gt;&lt;lineCharCount val=&quot;20&quot;/&gt;&lt;lineCharCount val=&quot;57&quot;/&gt;&lt;lineCharCount val=&quot;54&quot;/&gt;&lt;lineCharCount val=&quot;13&quot;/&gt;&lt;lineCharCount val=&quot;62&quot;/&gt;&lt;lineCharCount val=&quot;62&quot;/&gt;&lt;lineCharCount val=&quot;52&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OE-AD~1\AppData\Local\Temp\PR\data\asimages\{654E640A-B69E-4CCF-A284-0E15FF735E2B}_15.png&quot;/&gt;&lt;left val=&quot;10&quot;/&gt;&lt;top val=&quot;441&quot;/&gt;&lt;width val=&quot;130&quot;/&gt;&lt;height val=&quot;106&quot;/&gt;&lt;hasText val=&quot;1&quot;/&gt;&lt;/Image&gt;&lt;/ThreeDShapeInfo&gt;"/>
  <p:tag name="PRESENTER_SHAPETEXTINFO" val="&lt;ShapeTextInfo&gt;&lt;TableIndex row=&quot;-1&quot; col=&quot;-1&quot;&gt;&lt;linesCount val=&quot;2&quot;/&gt;&lt;lineCharCount val=&quot;8&quot;/&gt;&lt;lineCharCount val=&quot;5&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3\Module 3 Audio\m03-16.wav"/>
  <p:tag name="PPSNARRATION" val="16,314520295,\\vmware-host\Shared Folders\jchong13\Dropbox (Personal)\02 Project\Project Architecture\DaSy\DaSy Projects\COS\PowerPoint\PPT Final\M03\Module 3 PPT-alt_pptx\Media.ppcx"/>
</p:tagLst>
</file>

<file path=ppt/tags/tag12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OE-AD~1\AppData\Local\Temp\PR\data\asimages\{0AA7F868-3721-442C-9F67-B1143C4D21E0}_16.png&quot;/&gt;&lt;left val=&quot;29&quot;/&gt;&lt;top val=&quot;0&quot;/&gt;&lt;width val=&quot;654&quot;/&gt;&lt;height val=&quot;120&quot;/&gt;&lt;hasText val=&quot;1&quot;/&gt;&lt;/Image&gt;&lt;/ThreeDShapeInfo&gt;"/>
  <p:tag name="PRESENTER_SHAPETEXTINFO" val="&lt;ShapeTextInfo&gt;&lt;TableIndex row=&quot;-1&quot; col=&quot;-1&quot;&gt;&lt;linesCount val=&quot;2&quot;/&gt;&lt;lineCharCount val=&quot;18&quot;/&gt;&lt;lineCharCount val=&quot;2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MMPROD_SUBSTITUTION_ID" val="{FD853D92-2931-4BD9-BE50-482F6203BC24}"/>
</p:tagLst>
</file>

<file path=ppt/tags/tag1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A0B802-2FFD-41BF-9376-E287337875EB}&quot;/&gt;&lt;isInvalidForFieldText val=&quot;0&quot;/&gt;&lt;Image&gt;&lt;filename val=&quot;C:\Users\SOE-AD~1\AppData\Local\Temp\PR\data\asimages\{C9A0B802-2FFD-41BF-9376-E287337875EB}_16.png&quot;/&gt;&lt;left val=&quot;0&quot;/&gt;&lt;top val=&quot;103&quot;/&gt;&lt;width val=&quot;720&quot;/&gt;&lt;height val=&quot;420&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MMPROD_SUBSTITUTION_ID" val="{2AA9A7E3-C8AF-4A46-B7BC-B48F0A88095B}"/>
</p:tagLst>
</file>

<file path=ppt/tags/tag13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OE-AD~1\AppData\Local\Temp\PR\data\asimages\{38C258CC-0AE3-45E7-B1C9-0AF291478744}_17.png&quot;/&gt;&lt;left val=&quot;35&quot;/&gt;&lt;top val=&quot;21&quot;/&gt;&lt;width val=&quot;648&quot;/&gt;&lt;height val=&quot;98&quot;/&gt;&lt;hasText val=&quot;1&quot;/&gt;&lt;/Image&gt;&lt;/ThreeDShapeInfo&gt;"/>
  <p:tag name="PRESENTER_SHAPETEXTINFO" val="&lt;ShapeTextInfo&gt;&lt;TableIndex row=&quot;-1&quot; col=&quot;-1&quot;&gt;&lt;linesCount val=&quot;1&quot;/&gt;&lt;lineCharCount val=&quot;7&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MMPROD_SUBSTITUTION_ID" val="{F090B2E4-7CEC-4B04-9DA8-06DF2196FF62}"/>
  <p:tag name="PRESENTER_SHAPEINFO" val="&lt;ThreeDShapeInfo&gt;&lt;uuid val=&quot;{7638606B-937C-4A00-9B60-A3A3100F2437}&quot;/&gt;&lt;isInvalidForFieldText val=&quot;0&quot;/&gt;&lt;Image&gt;&lt;filename val=&quot;C:\Users\SOE-AD~1\AppData\Local\Temp\PR\data\asimages\{7638606B-937C-4A00-9B60-A3A3100F2437}_17.png&quot;/&gt;&lt;left val=&quot;113&quot;/&gt;&lt;top val=&quot;41&quot;/&gt;&lt;width val=&quot;482&quot;/&gt;&lt;height val=&quot;642&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SOE-AD~1\AppData\Local\Temp\PR\data\asimages\{C3E04859-9897-4D78-808A-309F0187FCE4}_1.png_crop.png&quot;/&gt;&lt;left val=&quot;534&quot;/&gt;&lt;top val=&quot;98&quot;/&gt;&lt;width val=&quot;173&quot;/&gt;&lt;height val=&quot;87&quot;/&gt;&lt;hasText val=&quot;1&quot;/&gt;&lt;paraId val=&quot;1&quot;/&gt;&lt;/Image&gt;&lt;/TextEffect&gt;"/>
  <p:tag name="PRESENTER_SHAPETEXTINFO" val="&lt;ShapeTextInfo&gt;&lt;TableIndex row=&quot;-1&quot; col=&quot;-1&quot;&gt;&lt;linesCount val=&quot;3&quot;/&gt;&lt;lineCharCount val=&quot;15&quot;/&gt;&lt;lineCharCount val=&quot;16&quot;/&gt;&lt;lineCharCount val=&quot;14&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MMPROD_SUBSTITUTION_ID" val="{F4919CF4-E5F2-4DFE-B040-5D5D8D350128}"/>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3\Module 3 Audio\m03-01.wav"/>
  <p:tag name="PPSNARRATION" val="1,314520295,\\vmware-host\Shared Folders\jchong13\Dropbox (Personal)\02 Project\Project Architecture\DaSy\DaSy Projects\COS\PowerPoint\PPT Final\M03\Module 3 PPT-alt_pptx\Media.ppcx"/>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SOE-AD~1\AppData\Local\Temp\PR\data\asimages\{99DBF436-83DF-471C-A1CD-32A543BE3ABF}_1.png_crop.png&quot;/&gt;&lt;left val=&quot;48&quot;/&gt;&lt;top val=&quot;359&quot;/&gt;&lt;width val=&quot;514&quot;/&gt;&lt;height val=&quot;63&quot;/&gt;&lt;hasText val=&quot;1&quot;/&gt;&lt;paraId val=&quot;1&quot;/&gt;&lt;/Image&gt;&lt;Image&gt;&lt;filename val=&quot;C:\Users\SOE-AD~1\AppData\Local\Temp\PR\data\asimages\{9F54C234-45CF-45C4-AA0B-345C5CFF25D8}_1.png_crop.png&quot;/&gt;&lt;left val=&quot;49&quot;/&gt;&lt;top val=&quot;433&quot;/&gt;&lt;width val=&quot;519&quot;/&gt;&lt;height val=&quot;28&quot;/&gt;&lt;hasText val=&quot;1&quot;/&gt;&lt;paraId val=&quot;2&quot;/&gt;&lt;/Image&gt;&lt;/TextEffect&gt;"/>
  <p:tag name="PRESENTER_SHAPETEXTINFO" val="&lt;ShapeTextInfo&gt;&lt;TableIndex row=&quot;-1&quot; col=&quot;-1&quot;&gt;&lt;linesCount val=&quot;3&quot;/&gt;&lt;lineCharCount val=&quot;11&quot;/&gt;&lt;lineCharCount val=&quot;40&quot;/&gt;&lt;lineCharCount val=&quot;37&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MMPROD_SUBSTITUTION_ID" val="{197F51C9-1146-46DC-8314-8AFC8402511B}"/>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MMPROD_SUBSTITUTION_ID" val="{B4009E31-FEC4-4DB5-B1F4-2AE33018494A}"/>
  <p:tag name="PRESENTER_SHAPEINFO" val="&lt;ThreeDShapeInfo&gt;&lt;uuid val=&quot;{3577580E-8830-4FCA-8946-F526C5505A5D}&quot;/&gt;&lt;isInvalidForFieldText val=&quot;0&quot;/&gt;&lt;Image&gt;&lt;filename val=&quot;C:\Users\SOE-AD~1\AppData\Local\Temp\PR\data\asimages\{3577580E-8830-4FCA-8946-F526C5505A5D}_1.png&quot;/&gt;&lt;left val=&quot;212&quot;/&gt;&lt;top val=&quot;140&quot;/&gt;&lt;width val=&quot;335&quot;/&gt;&lt;height val=&quot;239&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OE-AD~1\AppData\Local\Temp\PR\data\asimages\{F2CBB292-C017-4535-8FA6-167D82A05978}_1.png&quot;/&gt;&lt;left val=&quot;35&quot;/&gt;&lt;top val=&quot;0&quot;/&gt;&lt;width val=&quot;648&quot;/&gt;&lt;height val=&quot;144&quot;/&gt;&lt;hasText val=&quot;1&quot;/&gt;&lt;/Image&gt;&lt;/ThreeDShapeInfo&gt;"/>
  <p:tag name="PRESENTER_SHAPETEXTINFO" val="&lt;ShapeTextInfo&gt;&lt;TableIndex row=&quot;-1&quot; col=&quot;-1&quot;&gt;&lt;linesCount val=&quot;2&quot;/&gt;&lt;lineCharCount val=&quot;23&quot;/&gt;&lt;lineCharCount val=&quot;2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3\Module 3 Audio\m03-02.wav"/>
  <p:tag name="PPSNARRATION" val="2,314520295,\\vmware-host\Shared Folders\jchong13\Dropbox (Personal)\02 Project\Project Architecture\DaSy\DaSy Projects\COS\PowerPoint\PPT Final\M03\Module 3 PPT-alt_pptx\Media.ppcx"/>
</p:tagLst>
</file>

<file path=ppt/tags/tag3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OE-AD~1\AppData\Local\Temp\PR\data\asimages\{66ADE8CF-1C0C-4860-AECD-8364F66B268C}_2.png&quot;/&gt;&lt;left val=&quot;77&quot;/&gt;&lt;top val=&quot;8&quot;/&gt;&lt;width val=&quot;564&quot;/&gt;&lt;height val=&quot;120&quot;/&gt;&lt;hasText val=&quot;1&quot;/&gt;&lt;/Image&gt;&lt;/ThreeDShapeInfo&gt;"/>
  <p:tag name="PRESENTER_SHAPETEXTINFO" val="&lt;ShapeTextInfo&gt;&lt;TableIndex row=&quot;-1&quot; col=&quot;-1&quot;&gt;&lt;linesCount val=&quot;2&quot;/&gt;&lt;lineCharCount val=&quot;25&quot;/&gt;&lt;lineCharCount val=&quot;15&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OE-AD~1\AppData\Local\Temp\PR\data\asimages\{45D32A80-107C-454C-A436-849C6FB2C5B2}_2.png&quot;/&gt;&lt;left val=&quot;22&quot;/&gt;&lt;top val=&quot;147&quot;/&gt;&lt;width val=&quot;652&quot;/&gt;&lt;height val=&quot;311&quot;/&gt;&lt;hasText val=&quot;1&quot;/&gt;&lt;/Image&gt;&lt;/ThreeDShapeInfo&gt;"/>
  <p:tag name="PRESENTER_SHAPETEXTINFO" val="&lt;ShapeTextInfo&gt;&lt;TableIndex row=&quot;-1&quot; col=&quot;-1&quot;&gt;&lt;linesCount val=&quot;9&quot;/&gt;&lt;lineCharCount val=&quot;61&quot;/&gt;&lt;lineCharCount val=&quot;62&quot;/&gt;&lt;lineCharCount val=&quot;27&quot;/&gt;&lt;lineCharCount val=&quot;22&quot;/&gt;&lt;lineCharCount val=&quot;23&quot;/&gt;&lt;lineCharCount val=&quot;9&quot;/&gt;&lt;lineCharCount val=&quot;21&quot;/&gt;&lt;lineCharCount val=&quot;18&quot;/&gt;&lt;lineCharCount val=&quot;2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MMPROD_SUBSTITUTION_ID" val="{8EB3C6C1-8CFE-4DC8-A50E-DD301097D12C}"/>
</p:tagLst>
</file>

<file path=ppt/tags/tag36.xml><?xml version="1.0" encoding="utf-8"?>
<p:tagLst xmlns:a="http://schemas.openxmlformats.org/drawingml/2006/main" xmlns:r="http://schemas.openxmlformats.org/officeDocument/2006/relationships" xmlns:p="http://schemas.openxmlformats.org/presentationml/2006/main">
  <p:tag name="MMPROD_SUBSTITUTION_ID" val="{A9EEABC7-7562-434E-A264-838F37BF4EDB}"/>
</p:tagLst>
</file>

<file path=ppt/tags/tag37.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3\Module 3 Audio\m03-03.wav"/>
  <p:tag name="PPSNARRATION" val="3,314520295,\\vmware-host\Shared Folders\jchong13\Dropbox (Personal)\02 Project\Project Architecture\DaSy\DaSy Projects\COS\PowerPoint\PPT Final\M03\Module 3 PPT-alt_pptx\Media.ppcx"/>
</p:tagLst>
</file>

<file path=ppt/tags/tag3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OE-AD~1\AppData\Local\Temp\PR\data\asimages\{D27CF234-B552-4F51-8F1A-60A303D93675}_3.png&quot;/&gt;&lt;left val=&quot;44&quot;/&gt;&lt;top val=&quot;-3&quot;/&gt;&lt;width val=&quot;636&quot;/&gt;&lt;height val=&quot;106&quot;/&gt;&lt;hasText val=&quot;1&quot;/&gt;&lt;/Image&gt;&lt;/ThreeDShapeInfo&gt;"/>
  <p:tag name="PRESENTER_SHAPETEXTINFO" val="&lt;ShapeTextInfo&gt;&lt;TableIndex row=&quot;-1&quot; col=&quot;-1&quot;&gt;&lt;linesCount val=&quot;2&quot;/&gt;&lt;lineCharCount val=&quot;30&quot;/&gt;&lt;lineCharCount val=&quot;26&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MMPROD_SUBSTITUTION_ID" val="{876A92F3-0B64-4DC3-B4F1-58B6F5A8406C}"/>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65A760D-7E7B-40EF-BB0A-DEACA3426748}&quot;/&gt;&lt;isInvalidForFieldText val=&quot;0&quot;/&gt;&lt;Image&gt;&lt;filename val=&quot;C:\Users\SOE-AD~1\AppData\Local\Temp\PR\data\asimages\{965A760D-7E7B-40EF-BB0A-DEACA3426748}_3.png&quot;/&gt;&lt;left val=&quot;102&quot;/&gt;&lt;top val=&quot;104&quot;/&gt;&lt;width val=&quot;514&quot;/&gt;&lt;height val=&quot;77&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2BAF518-A3C0-4EFD-8225-387F663BA90E}&quot;/&gt;&lt;isInvalidForFieldText val=&quot;0&quot;/&gt;&lt;Image&gt;&lt;filename val=&quot;C:\Users\SOE-AD~1\AppData\Local\Temp\PR\data\asimages\{C2BAF518-A3C0-4EFD-8225-387F663BA90E}_3.png&quot;/&gt;&lt;left val=&quot;102&quot;/&gt;&lt;top val=&quot;189&quot;/&gt;&lt;width val=&quot;514&quot;/&gt;&lt;height val=&quot;77&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BDB52AF-FD4A-4491-8C97-7364E1F9797C}&quot;/&gt;&lt;isInvalidForFieldText val=&quot;0&quot;/&gt;&lt;Image&gt;&lt;filename val=&quot;C:\Users\SOE-AD~1\AppData\Local\Temp\PR\data\asimages\{CBDB52AF-FD4A-4491-8C97-7364E1F9797C}_3.png&quot;/&gt;&lt;left val=&quot;102&quot;/&gt;&lt;top val=&quot;273&quot;/&gt;&lt;width val=&quot;514&quot;/&gt;&lt;height val=&quot;79&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499F3831-0CC5-4CD2-806E-BF185EDC4458}&quot;/&gt;&lt;isInvalidForFieldText val=&quot;0&quot;/&gt;&lt;Image&gt;&lt;filename val=&quot;C:\Users\SOE-AD~1\AppData\Local\Temp\PR\data\asimages\{499F3831-0CC5-4CD2-806E-BF185EDC4458}_3.png&quot;/&gt;&lt;left val=&quot;102&quot;/&gt;&lt;top val=&quot;360&quot;/&gt;&lt;width val=&quot;514&quot;/&gt;&lt;height val=&quot;77&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8F25FB19-8635-4BB9-9F13-AC623CB18DAD}&quot;/&gt;&lt;isInvalidForFieldText val=&quot;0&quot;/&gt;&lt;Image&gt;&lt;filename val=&quot;C:\Users\SOE-AD~1\AppData\Local\Temp\PR\data\asimages\{8F25FB19-8635-4BB9-9F13-AC623CB18DAD}_3.png&quot;/&gt;&lt;left val=&quot;102&quot;/&gt;&lt;top val=&quot;446&quot;/&gt;&lt;width val=&quot;514&quot;/&gt;&lt;height val=&quot;77&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1&quot;/&gt;&lt;lineCharCount val=&quot;5&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8&quot;/&gt;&lt;lineCharCount val=&quot;39&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2&quot;/&gt;&lt;lineCharCount val=&quot;2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11&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2&quot;/&gt;&lt;lineCharCount val=&quot;8&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3\Module 3 Audio\m03-04.wav"/>
  <p:tag name="PPSNARRATION" val="4,314520295,\\vmware-host\Shared Folders\jchong13\Dropbox (Personal)\02 Project\Project Architecture\DaSy\DaSy Projects\COS\PowerPoint\PPT Final\M03\Module 3 PPT-alt_pptx\Media.ppcx"/>
</p:tagLst>
</file>

<file path=ppt/tags/tag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OE-AD~1\AppData\Local\Temp\PR\data\asimages\{97611C7C-BD1D-4143-819E-0CF6315E42DA}_4.png&quot;/&gt;&lt;left val=&quot;35&quot;/&gt;&lt;top val=&quot;11&quot;/&gt;&lt;width val=&quot;648&quot;/&gt;&lt;height val=&quot;90&quot;/&gt;&lt;hasText val=&quot;1&quot;/&gt;&lt;/Image&gt;&lt;/ThreeDShapeInfo&gt;"/>
  <p:tag name="PRESENTER_SHAPETEXTINFO" val="&lt;ShapeTextInfo&gt;&lt;TableIndex row=&quot;-1&quot; col=&quot;-1&quot;&gt;&lt;linesCount val=&quot;1&quot;/&gt;&lt;lineCharCount val=&quot;16&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MMPROD_SUBSTITUTION_ID" val="{86BD0CD6-D487-4F15-8C2D-8353E091F3D4}"/>
</p:tagLst>
</file>

<file path=ppt/tags/tag58.xml><?xml version="1.0" encoding="utf-8"?>
<p:tagLst xmlns:a="http://schemas.openxmlformats.org/drawingml/2006/main" xmlns:r="http://schemas.openxmlformats.org/officeDocument/2006/relationships" xmlns:p="http://schemas.openxmlformats.org/presentationml/2006/main">
  <p:tag name="MMPROD_SUBSTITUTION_ID" val="{EF0A0D24-7EDC-4099-9F6D-C9AD73A827EC}"/>
</p:tagLst>
</file>

<file path=ppt/tags/tag59.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SOE-AD~1\AppData\Local\Temp\PR\data\asimages\{0F16C832-44DF-451C-A698-B41FAE1086FA}_1.png_crop.png&quot;/&gt;&lt;left val=&quot;62&quot;/&gt;&lt;top val=&quot;141&quot;/&gt;&lt;width val=&quot;617&quot;/&gt;&lt;height val=&quot;78&quot;/&gt;&lt;hasText val=&quot;1&quot;/&gt;&lt;paraId val=&quot;1&quot;/&gt;&lt;/Image&gt;&lt;Image&gt;&lt;filename val=&quot;C:\Users\SOE-AD~1\AppData\Local\Temp\PR\data\asimages\{B1B7A066-58E2-4D7F-A57A-FCB36755C125}_1.png_crop.png&quot;/&gt;&lt;left val=&quot;710&quot;/&gt;&lt;top val=&quot;489&quot;/&gt;&lt;width val=&quot;0&quot;/&gt;&lt;height val=&quot;0&quot;/&gt;&lt;hasText val=&quot;1&quot;/&gt;&lt;paraId val=&quot;2&quot;/&gt;&lt;/Image&gt;&lt;Image&gt;&lt;filename val=&quot;C:\Users\SOE-AD~1\AppData\Local\Temp\PR\data\asimages\{47DE3A73-0021-40D4-A50D-E89DC57ED872}_1.png_crop.png&quot;/&gt;&lt;left val=&quot;62&quot;/&gt;&lt;top val=&quot;265&quot;/&gt;&lt;width val=&quot;555&quot;/&gt;&lt;height val=&quot;80&quot;/&gt;&lt;hasText val=&quot;1&quot;/&gt;&lt;paraId val=&quot;3&quot;/&gt;&lt;/Image&gt;&lt;Image&gt;&lt;filename val=&quot;C:\Users\SOE-AD~1\AppData\Local\Temp\PR\data\asimages\{5A1768C9-3195-4F0E-B8AE-8025F2CCD6CB}_1.png_crop.png&quot;/&gt;&lt;left val=&quot;710&quot;/&gt;&lt;top val=&quot;489&quot;/&gt;&lt;width val=&quot;0&quot;/&gt;&lt;height val=&quot;0&quot;/&gt;&lt;hasText val=&quot;1&quot;/&gt;&lt;paraId val=&quot;4&quot;/&gt;&lt;/Image&gt;&lt;Image&gt;&lt;filename val=&quot;C:\Users\SOE-AD~1\AppData\Local\Temp\PR\data\asimages\{D82FC3FE-CC50-4F8D-87DD-703C3C3AFA7C}_1.png_crop.png&quot;/&gt;&lt;left val=&quot;62&quot;/&gt;&lt;top val=&quot;392&quot;/&gt;&lt;width val=&quot;637&quot;/&gt;&lt;height val=&quot;80&quot;/&gt;&lt;hasText val=&quot;1&quot;/&gt;&lt;paraId val=&quot;5&quot;/&gt;&lt;/Image&gt;&lt;/TextEffect&gt;"/>
  <p:tag name="PRESENTER_SHAPETEXTINFO" val="&lt;ShapeTextInfo&gt;&lt;TableIndex row=&quot;-1&quot; col=&quot;-1&quot;&gt;&lt;linesCount val=&quot;11&quot;/&gt;&lt;lineCharCount val=&quot;60&quot;/&gt;&lt;lineCharCount val=&quot;60&quot;/&gt;&lt;lineCharCount val=&quot;25&quot;/&gt;&lt;lineCharCount val=&quot;1&quot;/&gt;&lt;lineCharCount val=&quot;55&quot;/&gt;&lt;lineCharCount val=&quot;52&quot;/&gt;&lt;lineCharCount val=&quot;29&quot;/&gt;&lt;lineCharCount val=&quot;1&quot;/&gt;&lt;lineCharCount val=&quot;60&quot;/&gt;&lt;lineCharCount val=&quot;66&quot;/&gt;&lt;lineCharCount val=&quot;15&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3\Module 3 Audio\m03-05.wav"/>
  <p:tag name="PPSNARRATION" val="5,314520295,\\vmware-host\Shared Folders\jchong13\Dropbox (Personal)\02 Project\Project Architecture\DaSy\DaSy Projects\COS\PowerPoint\PPT Final\M03\Module 3 PPT-alt_pptx\Media.ppcx"/>
</p:tagLst>
</file>

<file path=ppt/tags/tag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OE-AD~1\AppData\Local\Temp\PR\data\asimages\{8FD950E7-F701-48D9-A177-36153AACFFB0}_5.png&quot;/&gt;&lt;left val=&quot;35&quot;/&gt;&lt;top val=&quot;16&quot;/&gt;&lt;width val=&quot;648&quot;/&gt;&lt;height val=&quot;119&quot;/&gt;&lt;hasText val=&quot;1&quot;/&gt;&lt;/Image&gt;&lt;/ThreeDShapeInfo&gt;"/>
  <p:tag name="PRESENTER_SHAPETEXTINFO" val="&lt;ShapeTextInfo&gt;&lt;TableIndex row=&quot;-1&quot; col=&quot;-1&quot;&gt;&lt;linesCount val=&quot;2&quot;/&gt;&lt;lineCharCount val=&quot;27&quot;/&gt;&lt;lineCharCount val=&quot;24&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MMPROD_SUBSTITUTION_ID" val="{206D4730-13E4-4850-A0D9-EF9AC2AFC8E7}"/>
</p:tagLst>
</file>

<file path=ppt/tags/tag63.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SOE-AD~1\AppData\Local\Temp\PR\data\asimages\{AAB59A64-4E0B-44AE-A3F9-FBCA4A8E2462}_1.png_crop.png&quot;/&gt;&lt;left val=&quot;45&quot;/&gt;&lt;top val=&quot;166&quot;/&gt;&lt;width val=&quot;616&quot;/&gt;&lt;height val=&quot;18&quot;/&gt;&lt;hasText val=&quot;1&quot;/&gt;&lt;paraId val=&quot;1&quot;/&gt;&lt;/Image&gt;&lt;Image&gt;&lt;filename val=&quot;C:\Users\SOE-AD~1\AppData\Local\Temp\PR\data\asimages\{3BCE71B6-E9E4-4C80-BABB-44DB770E1DB2}_1.png_crop.png&quot;/&gt;&lt;left val=&quot;45&quot;/&gt;&lt;top val=&quot;215&quot;/&gt;&lt;width val=&quot;550&quot;/&gt;&lt;height val=&quot;53&quot;/&gt;&lt;hasText val=&quot;1&quot;/&gt;&lt;paraId val=&quot;2&quot;/&gt;&lt;/Image&gt;&lt;/TextEffect&gt;"/>
  <p:tag name="PRESENTER_SHAPETEXTINFO" val="&lt;ShapeTextInfo&gt;&lt;TableIndex row=&quot;-1&quot; col=&quot;-1&quot;&gt;&lt;linesCount val=&quot;3&quot;/&gt;&lt;lineCharCount val=&quot;56&quot;/&gt;&lt;lineCharCount val=&quot;51&quot;/&gt;&lt;lineCharCount val=&quot;52&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MMPROD_SUBSTITUTION_ID" val="{BA1C5CAC-DABA-4264-B131-77165C9E4E38}"/>
  <p:tag name="PRESENTER_SHAPEINFO" val="&lt;ThreeDShapeInfo&gt;&lt;uuid val=&quot;{925EB8DE-FB78-47A1-BEEA-E1A84B65975D}&quot;/&gt;&lt;isInvalidForFieldText val=&quot;0&quot;/&gt;&lt;Image&gt;&lt;filename val=&quot;C:\Users\SOE-AD~1\AppData\Local\Temp\PR\data\asimages\{925EB8DE-FB78-47A1-BEEA-E1A84B65975D}_5.png&quot;/&gt;&lt;left val=&quot;96&quot;/&gt;&lt;top val=&quot;321&quot;/&gt;&lt;width val=&quot;507&quot;/&gt;&lt;height val=&quot;144&quot;/&gt;&lt;hasText val=&quot;1&quot;/&gt;&lt;/Image&gt;&lt;/ThreeDShapeInfo&gt;"/>
  <p:tag name="PRESENTER_SHAPETEXTINFO" val="&lt;ShapeTextInfo&gt;&lt;TableIndex row=&quot;-1&quot; col=&quot;-1&quot;&gt;&lt;linesCount val=&quot;4&quot;/&gt;&lt;lineCharCount val=&quot;43&quot;/&gt;&lt;lineCharCount val=&quot;48&quot;/&gt;&lt;lineCharCount val=&quot;45&quot;/&gt;&lt;lineCharCount val=&quot;27&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3\Module 3 Audio\m03-06.wav"/>
  <p:tag name="PPSNARRATION" val="6,314520295,\\vmware-host\Shared Folders\jchong13\Dropbox (Personal)\02 Project\Project Architecture\DaSy\DaSy Projects\COS\PowerPoint\PPT Final\M03\Module 3 PPT-alt_pptx\Media.ppcx"/>
</p:tagLst>
</file>

<file path=ppt/tags/tag6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OE-AD~1\AppData\Local\Temp\PR\data\asimages\{6D7F6D50-8720-46F5-ADD7-BCE7B2C95A0C}_6.png&quot;/&gt;&lt;left val=&quot;35&quot;/&gt;&lt;top val=&quot;16&quot;/&gt;&lt;width val=&quot;648&quot;/&gt;&lt;height val=&quot;119&quot;/&gt;&lt;hasText val=&quot;1&quot;/&gt;&lt;/Image&gt;&lt;/ThreeDShapeInfo&gt;"/>
  <p:tag name="PRESENTER_SHAPETEXTINFO" val="&lt;ShapeTextInfo&gt;&lt;TableIndex row=&quot;-1&quot; col=&quot;-1&quot;&gt;&lt;linesCount val=&quot;2&quot;/&gt;&lt;lineCharCount val=&quot;24&quot;/&gt;&lt;lineCharCount val=&quot;11&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MMPROD_SUBSTITUTION_ID" val="{C7165385-7D91-4C1D-9BE5-04AD36DB06AD}"/>
</p:tagLst>
</file>

<file path=ppt/tags/tag68.xml><?xml version="1.0" encoding="utf-8"?>
<p:tagLst xmlns:a="http://schemas.openxmlformats.org/drawingml/2006/main" xmlns:r="http://schemas.openxmlformats.org/officeDocument/2006/relationships" xmlns:p="http://schemas.openxmlformats.org/presentationml/2006/main">
  <p:tag name="MMPROD_SUBSTITUTION_ID" val="{66558972-5442-40E3-A740-201F50191ED8}"/>
</p:tagLst>
</file>

<file path=ppt/tags/tag69.xml><?xml version="1.0" encoding="utf-8"?>
<p:tagLst xmlns:a="http://schemas.openxmlformats.org/drawingml/2006/main" xmlns:r="http://schemas.openxmlformats.org/officeDocument/2006/relationships" xmlns:p="http://schemas.openxmlformats.org/presentationml/2006/main">
  <p:tag name="MMPROD_SUBSTITUTION_ID" val="{7BDBDDB3-90A2-4CF5-BA39-0CB5881BEC48}"/>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MMPROD_SUBSTITUTION_ID" val="{39BA1B2C-2290-4A42-BE83-A46E6AA1B370}"/>
</p:tagLst>
</file>

<file path=ppt/tags/tag71.xml><?xml version="1.0" encoding="utf-8"?>
<p:tagLst xmlns:a="http://schemas.openxmlformats.org/drawingml/2006/main" xmlns:r="http://schemas.openxmlformats.org/officeDocument/2006/relationships" xmlns:p="http://schemas.openxmlformats.org/presentationml/2006/main">
  <p:tag name="MMPROD_SUBSTITUTION_ID" val="{57A5FFA3-89E4-4AD6-854B-4D1A1965D85F}"/>
</p:tagLst>
</file>

<file path=ppt/tags/tag72.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SOE-AD~1\AppData\Local\Temp\PR\data\asimages\{C84906D5-1A23-45E4-A568-9B812E179FA2}_1.png_crop.png&quot;/&gt;&lt;left val=&quot;31&quot;/&gt;&lt;top val=&quot;152&quot;/&gt;&lt;width val=&quot;504&quot;/&gt;&lt;height val=&quot;22&quot;/&gt;&lt;hasText val=&quot;1&quot;/&gt;&lt;paraId val=&quot;1&quot;/&gt;&lt;/Image&gt;&lt;Image&gt;&lt;filename val=&quot;C:\Users\SOE-AD~1\AppData\Local\Temp\PR\data\asimages\{01F9E75E-F9E5-48FB-98B9-E9707D0CE573}_1.png_crop.png&quot;/&gt;&lt;left val=&quot;31&quot;/&gt;&lt;top val=&quot;201&quot;/&gt;&lt;width val=&quot;645&quot;/&gt;&lt;height val=&quot;22&quot;/&gt;&lt;hasText val=&quot;1&quot;/&gt;&lt;paraId val=&quot;2&quot;/&gt;&lt;/Image&gt;&lt;Image&gt;&lt;filename val=&quot;C:\Users\SOE-AD~1\AppData\Local\Temp\PR\data\asimages\{84935104-7680-4E80-A79B-09B0BBF80036}_1.png_crop.png&quot;/&gt;&lt;left val=&quot;31&quot;/&gt;&lt;top val=&quot;250&quot;/&gt;&lt;width val=&quot;640&quot;/&gt;&lt;height val=&quot;53&quot;/&gt;&lt;hasText val=&quot;1&quot;/&gt;&lt;paraId val=&quot;3&quot;/&gt;&lt;/Image&gt;&lt;/TextEffect&gt;"/>
  <p:tag name="PRESENTER_SHAPETEXTINFO" val="&lt;ShapeTextInfo&gt;&lt;TableIndex row=&quot;-1&quot; col=&quot;-1&quot;&gt;&lt;linesCount val=&quot;4&quot;/&gt;&lt;lineCharCount val=&quot;46&quot;/&gt;&lt;lineCharCount val=&quot;63&quot;/&gt;&lt;lineCharCount val=&quot;57&quot;/&gt;&lt;lineCharCount val=&quot;51&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3\Module 3 Audio\m03-07.wav"/>
  <p:tag name="PPSNARRATION" val="7,314520295,\\vmware-host\Shared Folders\jchong13\Dropbox (Personal)\02 Project\Project Architecture\DaSy\DaSy Projects\COS\PowerPoint\PPT Final\M03\Module 3 PPT-alt_pptx\Media.ppcx"/>
</p:tagLst>
</file>

<file path=ppt/tags/tag7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OE-AD~1\AppData\Local\Temp\PR\data\asimages\{7154C890-336E-4874-9165-9FAC8051687D}_7.png&quot;/&gt;&lt;left val=&quot;29&quot;/&gt;&lt;top val=&quot;21&quot;/&gt;&lt;width val=&quot;654&quot;/&gt;&lt;height val=&quot;90&quot;/&gt;&lt;hasText val=&quot;1&quot;/&gt;&lt;/Image&gt;&lt;/ThreeDShapeInfo&gt;"/>
  <p:tag name="PRESENTER_SHAPETEXTINFO" val="&lt;ShapeTextInfo&gt;&lt;TableIndex row=&quot;-1&quot; col=&quot;-1&quot;&gt;&lt;linesCount val=&quot;1&quot;/&gt;&lt;lineCharCount val=&quot;15&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OE-AD~1\AppData\Local\Temp\PR\data\asimages\{8EA8273F-D6BF-401A-8E44-DDCA4EE3A46E}_7.png&quot;/&gt;&lt;left val=&quot;57&quot;/&gt;&lt;top val=&quot;118&quot;/&gt;&lt;width val=&quot;638&quot;/&gt;&lt;height val=&quot;250&quot;/&gt;&lt;hasText val=&quot;1&quot;/&gt;&lt;/Image&gt;&lt;/ThreeDShapeInfo&gt;"/>
  <p:tag name="PRESENTER_SHAPETEXTINFO" val="&lt;ShapeTextInfo&gt;&lt;TableIndex row=&quot;-1&quot; col=&quot;-1&quot;&gt;&lt;linesCount val=&quot;8&quot;/&gt;&lt;lineCharCount val=&quot;57&quot;/&gt;&lt;lineCharCount val=&quot;46&quot;/&gt;&lt;lineCharCount val=&quot;1&quot;/&gt;&lt;lineCharCount val=&quot;58&quot;/&gt;&lt;lineCharCount val=&quot;56&quot;/&gt;&lt;lineCharCount val=&quot;59&quot;/&gt;&lt;lineCharCount val=&quot;39&quot;/&gt;&lt;lineCharCount val=&quot;1&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MMPROD_SUBSTITUTION_ID" val="{44D845C4-B07E-4815-B655-85E51A05D4BF}"/>
</p:tagLst>
</file>

<file path=ppt/tags/tag77.xml><?xml version="1.0" encoding="utf-8"?>
<p:tagLst xmlns:a="http://schemas.openxmlformats.org/drawingml/2006/main" xmlns:r="http://schemas.openxmlformats.org/officeDocument/2006/relationships" xmlns:p="http://schemas.openxmlformats.org/presentationml/2006/main">
  <p:tag name="MMPROD_SUBSTITUTION_ID" val="{66074ABB-E0B2-4065-ADE9-C41CDA7403EC}"/>
  <p:tag name="PRESENTER_SHAPEINFO" val="&lt;ThreeDShapeInfo&gt;&lt;uuid val=&quot;{D4E1148F-57A2-4DD6-B6DA-239AF78685ED}&quot;/&gt;&lt;isInvalidForFieldText val=&quot;0&quot;/&gt;&lt;Image&gt;&lt;filename val=&quot;C:\Users\SOE-AD~1\AppData\Local\Temp\PR\data\asimages\{D4E1148F-57A2-4DD6-B6DA-239AF78685ED}_7.png&quot;/&gt;&lt;left val=&quot;-15&quot;/&gt;&lt;top val=&quot;360&quot;/&gt;&lt;width val=&quot;266&quot;/&gt;&lt;height val=&quot;211&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3\Module 3 Audio\m03-08.wav"/>
  <p:tag name="PPSNARRATION" val="8,314520295,\\vmware-host\Shared Folders\jchong13\Dropbox (Personal)\02 Project\Project Architecture\DaSy\DaSy Projects\COS\PowerPoint\PPT Final\M03\Module 3 PPT-alt_pptx\Media.ppcx"/>
</p:tagLst>
</file>

<file path=ppt/tags/tag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OE-AD~1\AppData\Local\Temp\PR\data\asimages\{58D614A3-0D2D-48D1-8F82-72D5BF950D9B}_8.png&quot;/&gt;&lt;left val=&quot;44&quot;/&gt;&lt;top val=&quot;169&quot;/&gt;&lt;width val=&quot;657&quot;/&gt;&lt;height val=&quot;239&quot;/&gt;&lt;hasText val=&quot;1&quot;/&gt;&lt;/Image&gt;&lt;/ThreeDShapeInfo&gt;"/>
  <p:tag name="PRESENTER_SHAPETEXTINFO" val="&lt;ShapeTextInfo&gt;&lt;TableIndex row=&quot;-1&quot; col=&quot;-1&quot;&gt;&lt;linesCount val=&quot;5&quot;/&gt;&lt;lineCharCount val=&quot;57&quot;/&gt;&lt;lineCharCount val=&quot;17&quot;/&gt;&lt;lineCharCount val=&quot;56&quot;/&gt;&lt;lineCharCount val=&quot;54&quot;/&gt;&lt;lineCharCount val=&quot;9&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OE-AD~1\AppData\Local\Temp\PR\data\asimages\{6A6EEA25-3EE2-4A43-B980-E07FF3021C37}_8.png&quot;/&gt;&lt;left val=&quot;29&quot;/&gt;&lt;top val=&quot;14&quot;/&gt;&lt;width val=&quot;654&quot;/&gt;&lt;height val=&quot;164&quot;/&gt;&lt;hasText val=&quot;1&quot;/&gt;&lt;/Image&gt;&lt;/ThreeDShapeInfo&gt;"/>
  <p:tag name="PRESENTER_SHAPETEXTINFO" val="&lt;ShapeTextInfo&gt;&lt;TableIndex row=&quot;-1&quot; col=&quot;-1&quot;&gt;&lt;linesCount val=&quot;3&quot;/&gt;&lt;lineCharCount val=&quot;24&quot;/&gt;&lt;lineCharCount val=&quot;32&quot;/&gt;&lt;lineCharCount val=&quot;1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MMPROD_SUBSTITUTION_ID" val="{6B024E08-233E-4911-980A-198F289B39D9}"/>
</p:tagLst>
</file>

<file path=ppt/tags/tag82.xml><?xml version="1.0" encoding="utf-8"?>
<p:tagLst xmlns:a="http://schemas.openxmlformats.org/drawingml/2006/main" xmlns:r="http://schemas.openxmlformats.org/officeDocument/2006/relationships" xmlns:p="http://schemas.openxmlformats.org/presentationml/2006/main">
  <p:tag name="MMPROD_SUBSTITUTION_ID" val="{FFBB0981-86DB-4AB9-A99F-D2137B6C0413}"/>
</p:tagLst>
</file>

<file path=ppt/tags/tag83.xml><?xml version="1.0" encoding="utf-8"?>
<p:tagLst xmlns:a="http://schemas.openxmlformats.org/drawingml/2006/main" xmlns:r="http://schemas.openxmlformats.org/officeDocument/2006/relationships" xmlns:p="http://schemas.openxmlformats.org/presentationml/2006/main">
  <p:tag name="MMPROD_SUBSTITUTION_ID" val="{EE5C5E55-E803-44B9-A97F-AA4B651E82F7}"/>
</p:tagLst>
</file>

<file path=ppt/tags/tag84.xml><?xml version="1.0" encoding="utf-8"?>
<p:tagLst xmlns:a="http://schemas.openxmlformats.org/drawingml/2006/main" xmlns:r="http://schemas.openxmlformats.org/officeDocument/2006/relationships" xmlns:p="http://schemas.openxmlformats.org/presentationml/2006/main">
  <p:tag name="MMPROD_SUBSTITUTION_ID" val="{B0C6DDA8-2662-44A1-9229-090C7B36BAB4}"/>
</p:tagLst>
</file>

<file path=ppt/tags/tag85.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3\Module 3 Audio\m03-09.wav"/>
  <p:tag name="PPSNARRATION" val="9,314520295,\\vmware-host\Shared Folders\jchong13\Dropbox (Personal)\02 Project\Project Architecture\DaSy\DaSy Projects\COS\PowerPoint\PPT Final\M03\Module 3 PPT-alt_pptx\Media.ppcx"/>
</p:tagLst>
</file>

<file path=ppt/tags/tag8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OE-AD~1\AppData\Local\Temp\PR\data\asimages\{0F48C0E1-B584-4184-A142-6AAE6795D8DE}_9.png&quot;/&gt;&lt;left val=&quot;203&quot;/&gt;&lt;top val=&quot;144&quot;/&gt;&lt;width val=&quot;491&quot;/&gt;&lt;height val=&quot;214&quot;/&gt;&lt;hasText val=&quot;1&quot;/&gt;&lt;/Image&gt;&lt;/ThreeDShapeInfo&gt;"/>
  <p:tag name="PRESENTER_SHAPETEXTINFO" val="&lt;ShapeTextInfo&gt;&lt;TableIndex row=&quot;-1&quot; col=&quot;-1&quot;&gt;&lt;linesCount val=&quot;5&quot;/&gt;&lt;lineCharCount val=&quot;41&quot;/&gt;&lt;lineCharCount val=&quot;37&quot;/&gt;&lt;lineCharCount val=&quot;15&quot;/&gt;&lt;lineCharCount val=&quot;27&quot;/&gt;&lt;lineCharCount val=&quot;16&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MMPROD_SUBSTITUTION_ID" val="{BAD4E0C7-58A3-4985-8BFE-A4D9E1985DF8}"/>
</p:tagLst>
</file>

<file path=ppt/tags/tag8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OE-AD~1\AppData\Local\Temp\PR\data\asimages\{24AC04AC-1762-49B8-A3E4-AB7B8894A6C1}_9.png&quot;/&gt;&lt;left val=&quot;35&quot;/&gt;&lt;top val=&quot;21&quot;/&gt;&lt;width val=&quot;648&quot;/&gt;&lt;height val=&quot;90&quot;/&gt;&lt;hasText val=&quot;1&quot;/&gt;&lt;/Image&gt;&lt;/ThreeDShapeInfo&gt;"/>
  <p:tag name="PRESENTER_SHAPETEXTINFO" val="&lt;ShapeTextInfo&gt;&lt;TableIndex row=&quot;-1&quot; col=&quot;-1&quot;&gt;&lt;linesCount val=&quot;1&quot;/&gt;&lt;lineCharCount val=&quot;33&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MMPROD_SUBSTITUTION_ID" val="{6AD05A97-17C2-4591-8C88-3CF9392E0C4B}"/>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3\Module 3 Audio\m03-10.wav"/>
  <p:tag name="PPSNARRATION" val="10,314520295,\\vmware-host\Shared Folders\jchong13\Dropbox (Personal)\02 Project\Project Architecture\DaSy\DaSy Projects\COS\PowerPoint\PPT Final\M03\Module 3 PPT-alt_pptx\Media.ppcx"/>
</p:tagLst>
</file>

<file path=ppt/tags/tag9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OE-AD~1\AppData\Local\Temp\PR\data\asimages\{A367C982-F23C-4705-8CDB-A6B8C83E1BF1}_10.png&quot;/&gt;&lt;left val=&quot;45&quot;/&gt;&lt;top val=&quot;114&quot;/&gt;&lt;width val=&quot;621&quot;/&gt;&lt;height val=&quot;96&quot;/&gt;&lt;hasText val=&quot;1&quot;/&gt;&lt;/Image&gt;&lt;/ThreeDShapeInfo&gt;"/>
  <p:tag name="PRESENTER_SHAPETEXTINFO" val="&lt;ShapeTextInfo&gt;&lt;TableIndex row=&quot;-1&quot; col=&quot;-1&quot;&gt;&lt;linesCount val=&quot;2&quot;/&gt;&lt;lineCharCount val=&quot;51&quot;/&gt;&lt;lineCharCount val=&quot;55&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MMPROD_SUBSTITUTION_ID" val="{C920454D-0022-4268-8321-487B0B34D152}"/>
</p:tagLst>
</file>

<file path=ppt/tags/tag9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OE-AD~1\AppData\Local\Temp\PR\data\asimages\{EEBCDB3E-79BD-4DA9-9568-86B1D5C6B033}_10.png&quot;/&gt;&lt;left val=&quot;35&quot;/&gt;&lt;top val=&quot;21&quot;/&gt;&lt;width val=&quot;654&quot;/&gt;&lt;height val=&quot;90&quot;/&gt;&lt;hasText val=&quot;1&quot;/&gt;&lt;/Image&gt;&lt;/ThreeDShapeInfo&gt;"/>
  <p:tag name="PRESENTER_SHAPETEXTINFO" val="&lt;ShapeTextInfo&gt;&lt;TableIndex row=&quot;-1&quot; col=&quot;-1&quot;&gt;&lt;linesCount val=&quot;1&quot;/&gt;&lt;lineCharCount val=&quot;33&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MMPROD_SUBSTITUTION_ID" val="{6CF67963-1945-4C11-AA29-BFC62274D392}"/>
</p:tagLst>
</file>

<file path=ppt/tags/tag95.xml><?xml version="1.0" encoding="utf-8"?>
<p:tagLst xmlns:a="http://schemas.openxmlformats.org/drawingml/2006/main" xmlns:r="http://schemas.openxmlformats.org/officeDocument/2006/relationships" xmlns:p="http://schemas.openxmlformats.org/presentationml/2006/main">
  <p:tag name="PPSNARRATIONPROPS" val="Z:\jchong13\Dropbox (Personal)\02 Project\Project Architecture\DaSy\DaSy Projects\COS\PowerPoint\PPT Final\M03\Module 3 Audio\m03-11.wav"/>
  <p:tag name="PPSNARRATION" val="11,314520295,\\vmware-host\Shared Folders\jchong13\Dropbox (Personal)\02 Project\Project Architecture\DaSy\DaSy Projects\COS\PowerPoint\PPT Final\M03\Module 3 PPT-alt_pptx\Media.ppcx"/>
</p:tagLst>
</file>

<file path=ppt/tags/tag9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OE-AD~1\AppData\Local\Temp\PR\data\asimages\{F17269ED-C56E-4FB1-AB76-8E25FA72FD7D}_11.png&quot;/&gt;&lt;left val=&quot;45&quot;/&gt;&lt;top val=&quot;114&quot;/&gt;&lt;width val=&quot;621&quot;/&gt;&lt;height val=&quot;216&quot;/&gt;&lt;hasText val=&quot;1&quot;/&gt;&lt;/Image&gt;&lt;/ThreeDShapeInfo&gt;"/>
  <p:tag name="PRESENTER_SHAPETEXTINFO" val="&lt;ShapeTextInfo&gt;&lt;TableIndex row=&quot;-1&quot; col=&quot;-1&quot;&gt;&lt;linesCount val=&quot;5&quot;/&gt;&lt;lineCharCount val=&quot;51&quot;/&gt;&lt;lineCharCount val=&quot;55&quot;/&gt;&lt;lineCharCount val=&quot;42&quot;/&gt;&lt;lineCharCount val=&quot;51&quot;/&gt;&lt;lineCharCount val=&quot;18&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MMPROD_SUBSTITUTION_ID" val="{786F3338-8214-44F1-AA50-9527783C8BCF}"/>
</p:tagLst>
</file>

<file path=ppt/tags/tag9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OE-AD~1\AppData\Local\Temp\PR\data\asimages\{185D2BC1-9D92-458B-BD5F-3B52E2EA695D}_11.png&quot;/&gt;&lt;left val=&quot;35&quot;/&gt;&lt;top val=&quot;21&quot;/&gt;&lt;width val=&quot;654&quot;/&gt;&lt;height val=&quot;90&quot;/&gt;&lt;hasText val=&quot;1&quot;/&gt;&lt;/Image&gt;&lt;/ThreeDShapeInfo&gt;"/>
  <p:tag name="PRESENTER_SHAPETEXTINFO" val="&lt;ShapeTextInfo&gt;&lt;TableIndex row=&quot;-1&quot; col=&quot;-1&quot;&gt;&lt;linesCount val=&quot;1&quot;/&gt;&lt;lineCharCount val=&quot;33&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3313</TotalTime>
  <Words>2696</Words>
  <Application>Microsoft Office PowerPoint</Application>
  <PresentationFormat>On-screen Show (4:3)</PresentationFormat>
  <Paragraphs>134</Paragraphs>
  <Slides>17</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ＭＳ Ｐゴシック</vt:lpstr>
      <vt:lpstr>ＭＳ Ｐゴシック</vt:lpstr>
      <vt:lpstr>Arial</vt:lpstr>
      <vt:lpstr>Calibri</vt:lpstr>
      <vt:lpstr>Century Gothic</vt:lpstr>
      <vt:lpstr>Georgia</vt:lpstr>
      <vt:lpstr>Wingdings</vt:lpstr>
      <vt:lpstr>Office Theme</vt:lpstr>
      <vt:lpstr>1_Office Theme</vt:lpstr>
      <vt:lpstr>Child Outcomes Summary (COS) Process Module</vt:lpstr>
      <vt:lpstr>Team-Based Discussions &amp; Decision-Making</vt:lpstr>
      <vt:lpstr>Essential Knowledge for Teams Completing the COS Process</vt:lpstr>
      <vt:lpstr>Important Points</vt:lpstr>
      <vt:lpstr>Understand the Content of  the Three Child Outcomes</vt:lpstr>
      <vt:lpstr>Understand Age-Expected Development</vt:lpstr>
      <vt:lpstr>Why Age Anchor?</vt:lpstr>
      <vt:lpstr>Know About the Child’s  Functioning Across Settings and Situations</vt:lpstr>
      <vt:lpstr>Describing Children’s Functioning</vt:lpstr>
      <vt:lpstr>Describing Children’s Functioning</vt:lpstr>
      <vt:lpstr>Describing Children’s Functioning</vt:lpstr>
      <vt:lpstr>Describing Children’s Functioning</vt:lpstr>
      <vt:lpstr>How Foundational Skills Lead to  Age-Expected Functioning</vt:lpstr>
      <vt:lpstr>Understand Age Expectations  Within the Family’s Culture</vt:lpstr>
      <vt:lpstr>Understand the 7-Point Scale</vt:lpstr>
      <vt:lpstr>The COS Process:  Essential Knowledge </vt:lpstr>
      <vt:lpstr>Closing</vt:lpstr>
    </vt:vector>
  </TitlesOfParts>
  <Company>The University of North Carolina at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Gillaspy, Kathi</dc:creator>
  <cp:lastModifiedBy>Jinn Chong</cp:lastModifiedBy>
  <cp:revision>198</cp:revision>
  <dcterms:created xsi:type="dcterms:W3CDTF">2014-11-20T21:35:17Z</dcterms:created>
  <dcterms:modified xsi:type="dcterms:W3CDTF">2017-01-25T20:01:22Z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DDEEDD79-EF3B-4D0A-81E6-2E007C25EBDC</vt:lpwstr>
  </property>
  <property fmtid="{D5CDD505-2E9C-101B-9397-08002B2CF9AE}" pid="3" name="ArticulatePath">
    <vt:lpwstr>Module 3 PPT-alt</vt:lpwstr>
  </property>
</Properties>
</file>