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3.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notesSlides/notesSlide5.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6.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7.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8.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9.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notesSlides/notesSlide10.xml" ContentType="application/vnd.openxmlformats-officedocument.presentationml.notesSlide+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notesSlides/notesSlide11.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notesSlides/notesSlide12.xml" ContentType="application/vnd.openxmlformats-officedocument.presentationml.notesSlide+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notesSlides/notesSlide13.xml" ContentType="application/vnd.openxmlformats-officedocument.presentationml.notesSlide+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notesSlides/notesSlide14.xml" ContentType="application/vnd.openxmlformats-officedocument.presentationml.notesSlide+xml"/>
  <Override PartName="/ppt/tags/tag139.xml" ContentType="application/vnd.openxmlformats-officedocument.presentationml.tags+xml"/>
  <Override PartName="/ppt/tags/tag140.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9" r:id="rId2"/>
    <p:sldId id="300" r:id="rId3"/>
    <p:sldId id="298" r:id="rId4"/>
    <p:sldId id="279" r:id="rId5"/>
    <p:sldId id="257" r:id="rId6"/>
    <p:sldId id="297" r:id="rId7"/>
    <p:sldId id="258" r:id="rId8"/>
    <p:sldId id="291" r:id="rId9"/>
    <p:sldId id="259" r:id="rId10"/>
    <p:sldId id="260" r:id="rId11"/>
    <p:sldId id="261" r:id="rId12"/>
    <p:sldId id="262" r:id="rId13"/>
    <p:sldId id="263" r:id="rId14"/>
    <p:sldId id="264" r:id="rId15"/>
    <p:sldId id="301" r:id="rId16"/>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y Nicholas" initials="AN"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8CB2"/>
    <a:srgbClr val="02CFD4"/>
    <a:srgbClr val="1BF8FD"/>
    <a:srgbClr val="02C1C6"/>
    <a:srgbClr val="02BABE"/>
    <a:srgbClr val="02CBD0"/>
    <a:srgbClr val="02B6BA"/>
    <a:srgbClr val="02BDC2"/>
    <a:srgbClr val="02C5CA"/>
    <a:srgbClr val="0725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60" autoAdjust="0"/>
    <p:restoredTop sz="75951" autoAdjust="0"/>
  </p:normalViewPr>
  <p:slideViewPr>
    <p:cSldViewPr snapToGrid="0">
      <p:cViewPr varScale="1">
        <p:scale>
          <a:sx n="131" d="100"/>
          <a:sy n="131" d="100"/>
        </p:scale>
        <p:origin x="2922" y="114"/>
      </p:cViewPr>
      <p:guideLst>
        <p:guide orient="horz" pos="2160"/>
        <p:guide pos="2880"/>
      </p:guideLst>
    </p:cSldViewPr>
  </p:slideViewPr>
  <p:notesTextViewPr>
    <p:cViewPr>
      <p:scale>
        <a:sx n="125" d="100"/>
        <a:sy n="125" d="100"/>
      </p:scale>
      <p:origin x="0" y="0"/>
    </p:cViewPr>
  </p:notesTextViewPr>
  <p:sorterViewPr>
    <p:cViewPr>
      <p:scale>
        <a:sx n="125" d="100"/>
        <a:sy n="125" d="100"/>
      </p:scale>
      <p:origin x="0" y="0"/>
    </p:cViewPr>
  </p:sorterViewPr>
  <p:notesViewPr>
    <p:cSldViewPr snapToGrid="0">
      <p:cViewPr varScale="1">
        <p:scale>
          <a:sx n="80" d="100"/>
          <a:sy n="80" d="100"/>
        </p:scale>
        <p:origin x="31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1D77A9-9E31-437F-843F-20C5B2A977B8}" type="datetimeFigureOut">
              <a:rPr lang="en-US" smtClean="0"/>
              <a:t>1/25/2017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AE7914-6C11-4258-9DA6-4F069CFDD1BF}" type="slidenum">
              <a:rPr lang="en-US" smtClean="0"/>
              <a:t>‹#›</a:t>
            </a:fld>
            <a:endParaRPr lang="en-US"/>
          </a:p>
        </p:txBody>
      </p:sp>
    </p:spTree>
    <p:extLst>
      <p:ext uri="{BB962C8B-B14F-4D97-AF65-F5344CB8AC3E}">
        <p14:creationId xmlns:p14="http://schemas.microsoft.com/office/powerpoint/2010/main" val="1757508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Welcome to Session 4.  In this session, we’ll take an in-depth</a:t>
            </a:r>
            <a:r>
              <a:rPr lang="en-US" baseline="0" dirty="0" smtClean="0"/>
              <a:t> look at the 7-point scale that is used in the Child Outcomes Summary process.  </a:t>
            </a:r>
            <a:endParaRPr lang="en-US" dirty="0"/>
          </a:p>
        </p:txBody>
      </p:sp>
      <p:sp>
        <p:nvSpPr>
          <p:cNvPr id="4" name="Slide Number Placeholder 3"/>
          <p:cNvSpPr>
            <a:spLocks noGrp="1"/>
          </p:cNvSpPr>
          <p:nvPr>
            <p:ph type="sldNum" sz="quarter" idx="10"/>
          </p:nvPr>
        </p:nvSpPr>
        <p:spPr/>
        <p:txBody>
          <a:bodyPr/>
          <a:lstStyle/>
          <a:p>
            <a:fld id="{E46F5370-117B-45C1-B1FB-01C44F37A756}"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57311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rating of 4 also indicates that there is a mix of age-expected and not age-expected skills, but in the case of a rating of 4, the child shows more functioning that is not age-expected.  Children who receive a rating of 4 show only </a:t>
            </a:r>
            <a:r>
              <a:rPr lang="en-US" sz="1200" i="1" kern="1200" dirty="0" smtClean="0">
                <a:solidFill>
                  <a:schemeClr val="tx1"/>
                </a:solidFill>
                <a:effectLst/>
                <a:latin typeface="+mn-lt"/>
                <a:ea typeface="+mn-ea"/>
                <a:cs typeface="+mn-cs"/>
              </a:rPr>
              <a:t>occasional</a:t>
            </a:r>
            <a:r>
              <a:rPr lang="en-US" sz="1200" kern="1200" dirty="0" smtClean="0">
                <a:solidFill>
                  <a:schemeClr val="tx1"/>
                </a:solidFill>
                <a:effectLst/>
                <a:latin typeface="+mn-lt"/>
                <a:ea typeface="+mn-ea"/>
                <a:cs typeface="+mn-cs"/>
              </a:rPr>
              <a:t> age-expected functioning across settings and situations; they show mostly functioning that is not age-expected.  The functioning that is not age-expected could be described as immediate foundational or foundational functioning, or both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4E543C-FACC-428E-A2C6-1CDB46571BAD}" type="slidenum">
              <a:rPr lang="en-US" smtClean="0"/>
              <a:t>10</a:t>
            </a:fld>
            <a:endParaRPr lang="en-US"/>
          </a:p>
        </p:txBody>
      </p:sp>
    </p:spTree>
    <p:extLst>
      <p:ext uri="{BB962C8B-B14F-4D97-AF65-F5344CB8AC3E}">
        <p14:creationId xmlns:p14="http://schemas.microsoft.com/office/powerpoint/2010/main" val="160984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let’s look at the criteria for a rating of 3.  The key feature of a rating of 3 is the lack of any age-expected functioning in the outcome area.  A rating of 3 means the child is showing immediate foundational skills almost all the time and across settings and situations and possibly some foundational skills, but no skills or behaviors that are age-expected in the outcome area.  Children who are rated a 3 have functioning that might be described as that of a younger child when comparing their functioning with what is expected at their age because their skills and behaviors are those that we might see earlier in the developmental progression.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4E543C-FACC-428E-A2C6-1CDB46571BAD}" type="slidenum">
              <a:rPr lang="en-US" smtClean="0"/>
              <a:t>11</a:t>
            </a:fld>
            <a:endParaRPr lang="en-US"/>
          </a:p>
        </p:txBody>
      </p:sp>
    </p:spTree>
    <p:extLst>
      <p:ext uri="{BB962C8B-B14F-4D97-AF65-F5344CB8AC3E}">
        <p14:creationId xmlns:p14="http://schemas.microsoft.com/office/powerpoint/2010/main" val="9236994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 rating of 2, we see fewer immediate foundational skills compared with a 3.  A rating of 2 indicates that a child only </a:t>
            </a:r>
            <a:r>
              <a:rPr lang="en-US" sz="1200" b="1" kern="1200" dirty="0" smtClean="0">
                <a:solidFill>
                  <a:schemeClr val="tx1"/>
                </a:solidFill>
                <a:effectLst/>
                <a:latin typeface="+mn-lt"/>
                <a:ea typeface="+mn-ea"/>
                <a:cs typeface="+mn-cs"/>
              </a:rPr>
              <a:t>occasionally </a:t>
            </a:r>
            <a:r>
              <a:rPr lang="en-US" sz="1200" kern="1200" dirty="0" smtClean="0">
                <a:solidFill>
                  <a:schemeClr val="tx1"/>
                </a:solidFill>
                <a:effectLst/>
                <a:latin typeface="+mn-lt"/>
                <a:ea typeface="+mn-ea"/>
                <a:cs typeface="+mn-cs"/>
              </a:rPr>
              <a:t>uses immediate foundational skills across settings and situations and primarily has more of the foundational skills we see earlier in development.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example descriptor statement for a rating of 2 might be: “</a:t>
            </a:r>
            <a:r>
              <a:rPr lang="en-US" sz="1200" dirty="0" smtClean="0"/>
              <a:t>In the area of Positive Social Relationships, Felipe occasionally shows immediate foundational skills but has more skills that are like those of a much younger child.”</a:t>
            </a:r>
            <a:r>
              <a:rPr lang="en-US" sz="1200" baseline="0" dirty="0" smtClean="0"/>
              <a:t> </a:t>
            </a:r>
            <a:r>
              <a:rPr lang="en-US" sz="1200" kern="1200" dirty="0" smtClean="0">
                <a:solidFill>
                  <a:schemeClr val="tx1"/>
                </a:solidFill>
                <a:effectLst/>
                <a:latin typeface="+mn-lt"/>
                <a:ea typeface="+mn-ea"/>
                <a:cs typeface="+mn-cs"/>
              </a:rPr>
              <a:t>Note that this</a:t>
            </a:r>
            <a:r>
              <a:rPr lang="en-US" sz="1200" kern="1200" baseline="0" dirty="0" smtClean="0">
                <a:solidFill>
                  <a:schemeClr val="tx1"/>
                </a:solidFill>
                <a:effectLst/>
                <a:latin typeface="+mn-lt"/>
                <a:ea typeface="+mn-ea"/>
                <a:cs typeface="+mn-cs"/>
              </a:rPr>
              <a:t> statement</a:t>
            </a:r>
            <a:r>
              <a:rPr lang="en-US" sz="1200" kern="1200" dirty="0" smtClean="0">
                <a:solidFill>
                  <a:schemeClr val="tx1"/>
                </a:solidFill>
                <a:effectLst/>
                <a:latin typeface="+mn-lt"/>
                <a:ea typeface="+mn-ea"/>
                <a:cs typeface="+mn-cs"/>
              </a:rPr>
              <a:t> includes the key points of a definition of a rating of 2, namely the presence of </a:t>
            </a:r>
            <a:r>
              <a:rPr lang="en-US" sz="1200" b="0" kern="1200" dirty="0" smtClean="0">
                <a:solidFill>
                  <a:schemeClr val="tx1"/>
                </a:solidFill>
                <a:effectLst/>
                <a:latin typeface="+mn-lt"/>
                <a:ea typeface="+mn-ea"/>
                <a:cs typeface="+mn-cs"/>
              </a:rPr>
              <a:t>occasional immediate foundational functioning, but more functioning that is at the foundational level.</a:t>
            </a:r>
          </a:p>
          <a:p>
            <a:endParaRPr lang="en-US" b="0" dirty="0"/>
          </a:p>
        </p:txBody>
      </p:sp>
      <p:sp>
        <p:nvSpPr>
          <p:cNvPr id="4" name="Slide Number Placeholder 3"/>
          <p:cNvSpPr>
            <a:spLocks noGrp="1"/>
          </p:cNvSpPr>
          <p:nvPr>
            <p:ph type="sldNum" sz="quarter" idx="10"/>
          </p:nvPr>
        </p:nvSpPr>
        <p:spPr/>
        <p:txBody>
          <a:bodyPr/>
          <a:lstStyle/>
          <a:p>
            <a:fld id="{A44E543C-FACC-428E-A2C6-1CDB46571BAD}" type="slidenum">
              <a:rPr lang="en-US" smtClean="0"/>
              <a:t>12</a:t>
            </a:fld>
            <a:endParaRPr lang="en-US"/>
          </a:p>
        </p:txBody>
      </p:sp>
    </p:spTree>
    <p:extLst>
      <p:ext uri="{BB962C8B-B14F-4D97-AF65-F5344CB8AC3E}">
        <p14:creationId xmlns:p14="http://schemas.microsoft.com/office/powerpoint/2010/main" val="2564491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sz="1200" kern="1200" dirty="0" smtClean="0">
                <a:solidFill>
                  <a:schemeClr val="tx1"/>
                </a:solidFill>
                <a:effectLst/>
                <a:latin typeface="+mn-lt"/>
                <a:ea typeface="+mn-ea"/>
                <a:cs typeface="+mn-cs"/>
              </a:rPr>
              <a:t>Finally, a rating of 1 means the child does not yet show any age-expected </a:t>
            </a:r>
            <a:r>
              <a:rPr lang="en-US" sz="1200" i="1" kern="1200" dirty="0" smtClean="0">
                <a:solidFill>
                  <a:schemeClr val="tx1"/>
                </a:solidFill>
                <a:effectLst/>
                <a:latin typeface="+mn-lt"/>
                <a:ea typeface="+mn-ea"/>
                <a:cs typeface="+mn-cs"/>
              </a:rPr>
              <a:t>or</a:t>
            </a:r>
            <a:r>
              <a:rPr lang="en-US" sz="1200" kern="1200" dirty="0" smtClean="0">
                <a:solidFill>
                  <a:schemeClr val="tx1"/>
                </a:solidFill>
                <a:effectLst/>
                <a:latin typeface="+mn-lt"/>
                <a:ea typeface="+mn-ea"/>
                <a:cs typeface="+mn-cs"/>
              </a:rPr>
              <a:t> immediate foundational functioning in the outcome area.  A child with a rating of 1 is showing all skills at the foundational level of development. Children with a rating of 1 have functioning that might be described as that of a much younger child; when comparing their functioning with age expectations, their skills are at levels we’d expect to see much earlier in the developmental progression.</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example descriptor statement for a rating of 1 might be: “</a:t>
            </a:r>
            <a:r>
              <a:rPr lang="en-US" sz="1200" dirty="0" smtClean="0"/>
              <a:t>The skills that Ana uses to get her needs met are like those of a much younger child.  She has early skills in this area but not yet immediate foundational or age-expected skills.</a:t>
            </a:r>
            <a:r>
              <a:rPr lang="en-US" sz="1200" baseline="0" dirty="0" smtClean="0"/>
              <a:t>” </a:t>
            </a:r>
            <a:r>
              <a:rPr lang="en-US" sz="1200" kern="1200" dirty="0" smtClean="0">
                <a:solidFill>
                  <a:schemeClr val="tx1"/>
                </a:solidFill>
                <a:effectLst/>
                <a:latin typeface="+mn-lt"/>
                <a:ea typeface="+mn-ea"/>
                <a:cs typeface="+mn-cs"/>
              </a:rPr>
              <a:t>Note that this</a:t>
            </a:r>
            <a:r>
              <a:rPr lang="en-US" sz="1200" kern="1200" baseline="0" dirty="0" smtClean="0">
                <a:solidFill>
                  <a:schemeClr val="tx1"/>
                </a:solidFill>
                <a:effectLst/>
                <a:latin typeface="+mn-lt"/>
                <a:ea typeface="+mn-ea"/>
                <a:cs typeface="+mn-cs"/>
              </a:rPr>
              <a:t> statement </a:t>
            </a:r>
            <a:r>
              <a:rPr lang="en-US" sz="1200" kern="1200" dirty="0" smtClean="0">
                <a:solidFill>
                  <a:schemeClr val="tx1"/>
                </a:solidFill>
                <a:effectLst/>
                <a:latin typeface="+mn-lt"/>
                <a:ea typeface="+mn-ea"/>
                <a:cs typeface="+mn-cs"/>
              </a:rPr>
              <a:t>highlights the important point that a child with a rating of 1 has an array of </a:t>
            </a:r>
            <a:r>
              <a:rPr lang="en-US" sz="1200" b="1" kern="1200" dirty="0" smtClean="0">
                <a:solidFill>
                  <a:schemeClr val="tx1"/>
                </a:solidFill>
                <a:effectLst/>
                <a:latin typeface="+mn-lt"/>
                <a:ea typeface="+mn-ea"/>
                <a:cs typeface="+mn-cs"/>
              </a:rPr>
              <a:t>foundational skills</a:t>
            </a:r>
            <a:r>
              <a:rPr lang="en-US" sz="1200" kern="1200" dirty="0" smtClean="0">
                <a:solidFill>
                  <a:schemeClr val="tx1"/>
                </a:solidFill>
                <a:effectLst/>
                <a:latin typeface="+mn-lt"/>
                <a:ea typeface="+mn-ea"/>
                <a:cs typeface="+mn-cs"/>
              </a:rPr>
              <a:t> but not yet any immediate foundational or age-expected skills.</a:t>
            </a:r>
            <a:endParaRPr lang="en-US" sz="1200" kern="1200" dirty="0">
              <a:solidFill>
                <a:schemeClr val="tx1"/>
              </a:solidFill>
              <a:effectLst/>
              <a:latin typeface="+mn-lt"/>
              <a:ea typeface="+mn-ea"/>
              <a:cs typeface="+mn-cs"/>
            </a:endParaRPr>
          </a:p>
        </p:txBody>
      </p:sp>
      <p:sp>
        <p:nvSpPr>
          <p:cNvPr id="123908" name="Slide Number Placeholder 3"/>
          <p:cNvSpPr>
            <a:spLocks noGrp="1"/>
          </p:cNvSpPr>
          <p:nvPr>
            <p:ph type="sldNum" sz="quarter" idx="5"/>
          </p:nvPr>
        </p:nvSpPr>
        <p:spPr>
          <a:noFill/>
        </p:spPr>
        <p:txBody>
          <a:bodyPr/>
          <a:lstStyle/>
          <a:p>
            <a:fld id="{5C23DAAC-AFD7-4078-80BB-BEC00273D972}" type="slidenum">
              <a:rPr lang="en-US" smtClean="0"/>
              <a:pPr/>
              <a:t>13</a:t>
            </a:fld>
            <a:endParaRPr lang="en-US" smtClean="0"/>
          </a:p>
        </p:txBody>
      </p:sp>
    </p:spTree>
    <p:extLst>
      <p:ext uri="{BB962C8B-B14F-4D97-AF65-F5344CB8AC3E}">
        <p14:creationId xmlns:p14="http://schemas.microsoft.com/office/powerpoint/2010/main" val="2427034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Early intervention and early childhood special education programs serve children with a wide range of abilities, including those with mild developmental delays and those with significant disabilities and regressive disorders.  Some children have a delay in only one of the outcomes areas and will show age-expected functioning in the other two outcomes.  It’s important to remember that children with more significant developmental delays and disabilities will receive ratings at the lower end of the 7-point scale – and that’s OK.  It’s an accurate picture of the child’s functioning at that point in time.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Understanding the criteria for the 7-point scale is extremely important for deriving an accurate rating.  More information will be provided in a future presentation about how to use the rating scale in a team decision-making process.  </a:t>
            </a:r>
          </a:p>
          <a:p>
            <a:r>
              <a:rPr lang="en-US" sz="1200" b="1"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4E543C-FACC-428E-A2C6-1CDB46571BAD}" type="slidenum">
              <a:rPr lang="en-US" smtClean="0"/>
              <a:t>14</a:t>
            </a:fld>
            <a:endParaRPr lang="en-US"/>
          </a:p>
        </p:txBody>
      </p:sp>
    </p:spTree>
    <p:extLst>
      <p:ext uri="{BB962C8B-B14F-4D97-AF65-F5344CB8AC3E}">
        <p14:creationId xmlns:p14="http://schemas.microsoft.com/office/powerpoint/2010/main" val="613910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6AE7914-6C11-4258-9DA6-4F069CFDD1BF}" type="slidenum">
              <a:rPr lang="en-US" smtClean="0"/>
              <a:t>15</a:t>
            </a:fld>
            <a:endParaRPr lang="en-US"/>
          </a:p>
        </p:txBody>
      </p:sp>
    </p:spTree>
    <p:extLst>
      <p:ext uri="{BB962C8B-B14F-4D97-AF65-F5344CB8AC3E}">
        <p14:creationId xmlns:p14="http://schemas.microsoft.com/office/powerpoint/2010/main" val="1330972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last session, we introduced the 7-point rating scale.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7-point scale is used to indicate a child’s status on each of the three outcomes at a given point in time.  These points always include</a:t>
            </a:r>
            <a:r>
              <a:rPr lang="en-US" sz="1200" b="1"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entry and exit from early intervention or early childhood special education programs.</a:t>
            </a:r>
            <a:r>
              <a:rPr lang="en-US" sz="1200" kern="1200" dirty="0" smtClean="0">
                <a:solidFill>
                  <a:schemeClr val="tx1"/>
                </a:solidFill>
                <a:effectLst/>
                <a:latin typeface="+mn-lt"/>
                <a:ea typeface="+mn-ea"/>
                <a:cs typeface="+mn-cs"/>
              </a:rPr>
              <a:t> Some programs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determine the child’s status on the scale in between these time points as well</a:t>
            </a:r>
            <a:r>
              <a:rPr lang="en-US" sz="1200" b="1" kern="1200" dirty="0" smtClean="0">
                <a:solidFill>
                  <a:schemeClr val="tx1"/>
                </a:solidFill>
                <a:effectLst/>
                <a:latin typeface="+mn-lt"/>
                <a:ea typeface="+mn-ea"/>
                <a:cs typeface="+mn-cs"/>
              </a:rPr>
              <a:t>.</a:t>
            </a:r>
            <a:r>
              <a:rPr lang="en-US" sz="1200" b="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7-point scale indicates how the child’s current functioning compares to age-expected functioning for his or her chronological age.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7-point scale’s highest point represents age-expected functioning and lower points represent the degree of distance from age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expectations.  Let’s take a look at a graphic that explains this concept for positive social relationships.</a:t>
            </a:r>
          </a:p>
        </p:txBody>
      </p:sp>
      <p:sp>
        <p:nvSpPr>
          <p:cNvPr id="4" name="Slide Number Placeholder 3"/>
          <p:cNvSpPr>
            <a:spLocks noGrp="1"/>
          </p:cNvSpPr>
          <p:nvPr>
            <p:ph type="sldNum" sz="quarter" idx="10"/>
          </p:nvPr>
        </p:nvSpPr>
        <p:spPr/>
        <p:txBody>
          <a:bodyPr/>
          <a:lstStyle/>
          <a:p>
            <a:fld id="{939771DC-10C1-4B0B-96BF-EDB1534FA3E5}" type="slidenum">
              <a:rPr lang="en-US" smtClean="0"/>
              <a:t>2</a:t>
            </a:fld>
            <a:endParaRPr lang="en-US"/>
          </a:p>
        </p:txBody>
      </p:sp>
    </p:spTree>
    <p:extLst>
      <p:ext uri="{BB962C8B-B14F-4D97-AF65-F5344CB8AC3E}">
        <p14:creationId xmlns:p14="http://schemas.microsoft.com/office/powerpoint/2010/main" val="2895643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5E450025-872F-410E-8A59-84ACD475C4CF}" type="slidenum">
              <a:rPr lang="en-US" smtClean="0"/>
              <a:pPr/>
              <a:t>3</a:t>
            </a:fld>
            <a:endParaRPr lang="en-US" smtClean="0"/>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p:spPr>
        <p:txBody>
          <a:bodyPr/>
          <a:lstStyle/>
          <a:p>
            <a:r>
              <a:rPr lang="en-US" sz="1200" kern="1200" dirty="0" smtClean="0">
                <a:solidFill>
                  <a:schemeClr val="tx1"/>
                </a:solidFill>
                <a:effectLst/>
                <a:latin typeface="+mn-lt"/>
                <a:ea typeface="+mn-ea"/>
                <a:cs typeface="+mn-cs"/>
              </a:rPr>
              <a:t>Most children show age-expected skills and behaviors that enable them to have positive social relationships.  There are many ways to demonstrate age-appropriate behaviors.  Some children are shy, some are talkative, some are active, some are not.  Not all 3-year-olds are the same, but as long as they are functioning like 3-year-olds, they are considered to be showing age-expected skills and behaviors.  These children are in the innermost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circle.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children’s behavior is considered outside the realm of age-expected behaviors and skills.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There are many different ways for children to fall outside what is considered typical,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such as by showing skills and behaviors of a younger child or by showing behaviors that are inappropriate and interfere with the child’s forming of positive social relationships.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Some children show behaviors and skills that are only slightly outside the realm of typical. Other children show behaviors and skills considerably removed from age expectations,</a:t>
            </a:r>
            <a:r>
              <a:rPr lang="en-US" sz="1200" kern="1200" baseline="0" dirty="0" smtClean="0">
                <a:solidFill>
                  <a:schemeClr val="tx1"/>
                </a:solidFill>
                <a:effectLst/>
                <a:latin typeface="+mn-lt"/>
                <a:ea typeface="+mn-ea"/>
                <a:cs typeface="+mn-cs"/>
              </a:rPr>
              <a:t> and others even further removed.</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goal of early intervention and early</a:t>
            </a:r>
            <a:r>
              <a:rPr lang="en-US" sz="1200" kern="1200" baseline="0" dirty="0" smtClean="0">
                <a:solidFill>
                  <a:schemeClr val="tx1"/>
                </a:solidFill>
                <a:effectLst/>
                <a:latin typeface="+mn-lt"/>
                <a:ea typeface="+mn-ea"/>
                <a:cs typeface="+mn-cs"/>
              </a:rPr>
              <a:t> childhood special education</a:t>
            </a:r>
            <a:r>
              <a:rPr lang="en-US" sz="1200" kern="1200" dirty="0" smtClean="0">
                <a:solidFill>
                  <a:schemeClr val="tx1"/>
                </a:solidFill>
                <a:effectLst/>
                <a:latin typeface="+mn-lt"/>
                <a:ea typeface="+mn-ea"/>
                <a:cs typeface="+mn-cs"/>
              </a:rPr>
              <a:t> services is to provide children with</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supports</a:t>
            </a:r>
            <a:r>
              <a:rPr lang="en-US" sz="1200" kern="1200" baseline="0" dirty="0" smtClean="0">
                <a:solidFill>
                  <a:schemeClr val="tx1"/>
                </a:solidFill>
                <a:effectLst/>
                <a:latin typeface="+mn-lt"/>
                <a:ea typeface="+mn-ea"/>
                <a:cs typeface="+mn-cs"/>
              </a:rPr>
              <a:t> to develop </a:t>
            </a:r>
            <a:r>
              <a:rPr lang="en-US" sz="1200" kern="1200" dirty="0" smtClean="0">
                <a:solidFill>
                  <a:schemeClr val="tx1"/>
                </a:solidFill>
                <a:effectLst/>
                <a:latin typeface="+mn-lt"/>
                <a:ea typeface="+mn-ea"/>
                <a:cs typeface="+mn-cs"/>
              </a:rPr>
              <a:t>skills and behaviors that get them as close as they can be</a:t>
            </a:r>
            <a:r>
              <a:rPr lang="en-US" sz="1200" kern="1200" baseline="0" dirty="0" smtClean="0">
                <a:solidFill>
                  <a:schemeClr val="tx1"/>
                </a:solidFill>
                <a:effectLst/>
                <a:latin typeface="+mn-lt"/>
                <a:ea typeface="+mn-ea"/>
                <a:cs typeface="+mn-cs"/>
              </a:rPr>
              <a:t> to </a:t>
            </a:r>
            <a:r>
              <a:rPr lang="en-US" sz="1200" kern="1200" dirty="0" smtClean="0">
                <a:solidFill>
                  <a:schemeClr val="tx1"/>
                </a:solidFill>
                <a:effectLst/>
                <a:latin typeface="+mn-lt"/>
                <a:ea typeface="+mn-ea"/>
                <a:cs typeface="+mn-cs"/>
              </a:rPr>
              <a:t>age-expected.  In this way, children can form positive social relationships and actively and successfully participate in a variety of settings.  </a:t>
            </a:r>
          </a:p>
          <a:p>
            <a:endParaRPr lang="en-US" sz="1200" kern="1200" dirty="0" smtClean="0">
              <a:solidFill>
                <a:schemeClr val="tx1"/>
              </a:solidFill>
              <a:effectLst/>
              <a:latin typeface="+mn-lt"/>
              <a:ea typeface="+mn-ea"/>
              <a:cs typeface="+mn-cs"/>
            </a:endParaRPr>
          </a:p>
        </p:txBody>
      </p:sp>
    </p:spTree>
    <p:extLst>
      <p:ext uri="{BB962C8B-B14F-4D97-AF65-F5344CB8AC3E}">
        <p14:creationId xmlns:p14="http://schemas.microsoft.com/office/powerpoint/2010/main" val="3166434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important to note that each of the 7 points on the scale is defined by specific criteria.  These criteria are grounded in the three categories of functional levels we defined in Session 3:  age-expected, immediate foundational, and foundational.  Some points on the scale describe a level of functioning that is a combination of age-expected, immediate foundational, and foundational skills. These combinations will be described in more detail later in this presentation as we go through each point on the scale one at a time.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It is also important to note that not all states use numbers to record the Child Outcomes Summary ratings.  Some states have opted to use phrases or longer “descriptor statements” instead of numbers.  You will need to find out how your state is recording the Child Outcomes Summary team’s decision about a child’s functioning.  Regardless of what is recorded, the Child Outcomes Summary process always includes 7 points on a scale with the same criteria for those points.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Let’s look at the definitions of each of the 7 points of the scale.  In addition to the description, examples of descriptor statements are included for each of the 7 points.</a:t>
            </a:r>
          </a:p>
        </p:txBody>
      </p:sp>
      <p:sp>
        <p:nvSpPr>
          <p:cNvPr id="4" name="Slide Number Placeholder 3"/>
          <p:cNvSpPr>
            <a:spLocks noGrp="1"/>
          </p:cNvSpPr>
          <p:nvPr>
            <p:ph type="sldNum" sz="quarter" idx="10"/>
          </p:nvPr>
        </p:nvSpPr>
        <p:spPr/>
        <p:txBody>
          <a:bodyPr/>
          <a:lstStyle/>
          <a:p>
            <a:fld id="{E6AE7914-6C11-4258-9DA6-4F069CFDD1BF}" type="slidenum">
              <a:rPr lang="en-US" smtClean="0"/>
              <a:t>4</a:t>
            </a:fld>
            <a:endParaRPr lang="en-US"/>
          </a:p>
        </p:txBody>
      </p:sp>
    </p:spTree>
    <p:extLst>
      <p:ext uri="{BB962C8B-B14F-4D97-AF65-F5344CB8AC3E}">
        <p14:creationId xmlns:p14="http://schemas.microsoft.com/office/powerpoint/2010/main" val="516690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Let’s take a closer look</a:t>
            </a:r>
            <a:r>
              <a:rPr lang="en-US" sz="1200" kern="1200" baseline="0" dirty="0" smtClean="0">
                <a:solidFill>
                  <a:schemeClr val="tx1"/>
                </a:solidFill>
                <a:effectLst/>
                <a:latin typeface="+mn-lt"/>
                <a:ea typeface="+mn-ea"/>
                <a:cs typeface="+mn-cs"/>
              </a:rPr>
              <a:t> at each point on the scale, </a:t>
            </a:r>
            <a:r>
              <a:rPr lang="en-US" sz="1200" kern="1200" dirty="0" smtClean="0">
                <a:solidFill>
                  <a:schemeClr val="tx1"/>
                </a:solidFill>
                <a:effectLst/>
                <a:latin typeface="+mn-lt"/>
                <a:ea typeface="+mn-ea"/>
                <a:cs typeface="+mn-cs"/>
              </a:rPr>
              <a:t>beginning with a rating of 7.  A rating of 7 indicates that, in all or almost all everyday settings and situations, the child shows skills and behaviors that are </a:t>
            </a:r>
            <a:r>
              <a:rPr lang="en-US" sz="1200" b="0" kern="1200" dirty="0" smtClean="0">
                <a:solidFill>
                  <a:schemeClr val="tx1"/>
                </a:solidFill>
                <a:effectLst/>
                <a:latin typeface="+mn-lt"/>
                <a:ea typeface="+mn-ea"/>
                <a:cs typeface="+mn-cs"/>
              </a:rPr>
              <a:t>expected </a:t>
            </a:r>
            <a:r>
              <a:rPr lang="en-US" sz="1200" kern="1200" dirty="0" smtClean="0">
                <a:solidFill>
                  <a:schemeClr val="tx1"/>
                </a:solidFill>
                <a:effectLst/>
                <a:latin typeface="+mn-lt"/>
                <a:ea typeface="+mn-ea"/>
                <a:cs typeface="+mn-cs"/>
              </a:rPr>
              <a:t>for his or her age.  A rating of a 7 also indicates that at this time, no one on the team has concerns about the child’s development.  We’ll define what </a:t>
            </a:r>
            <a:r>
              <a:rPr lang="en-US" sz="1200" i="1" kern="1200" dirty="0" smtClean="0">
                <a:solidFill>
                  <a:schemeClr val="tx1"/>
                </a:solidFill>
                <a:effectLst/>
                <a:latin typeface="+mn-lt"/>
                <a:ea typeface="+mn-ea"/>
                <a:cs typeface="+mn-cs"/>
              </a:rPr>
              <a:t>concerns</a:t>
            </a:r>
            <a:r>
              <a:rPr lang="en-US" sz="1200" kern="1200" dirty="0" smtClean="0">
                <a:solidFill>
                  <a:schemeClr val="tx1"/>
                </a:solidFill>
                <a:effectLst/>
                <a:latin typeface="+mn-lt"/>
                <a:ea typeface="+mn-ea"/>
                <a:cs typeface="+mn-cs"/>
              </a:rPr>
              <a:t> are in just a bit.</a:t>
            </a:r>
          </a:p>
        </p:txBody>
      </p:sp>
      <p:sp>
        <p:nvSpPr>
          <p:cNvPr id="4" name="Slide Number Placeholder 3"/>
          <p:cNvSpPr>
            <a:spLocks noGrp="1"/>
          </p:cNvSpPr>
          <p:nvPr>
            <p:ph type="sldNum" sz="quarter" idx="10"/>
          </p:nvPr>
        </p:nvSpPr>
        <p:spPr/>
        <p:txBody>
          <a:bodyPr/>
          <a:lstStyle/>
          <a:p>
            <a:pPr>
              <a:defRPr/>
            </a:pPr>
            <a:fld id="{422E3482-1AC4-4480-8E1D-0AB2BCEB3E2D}" type="slidenum">
              <a:rPr lang="en-US" smtClean="0"/>
              <a:pPr>
                <a:defRPr/>
              </a:pPr>
              <a:t>5</a:t>
            </a:fld>
            <a:endParaRPr lang="en-US"/>
          </a:p>
        </p:txBody>
      </p:sp>
    </p:spTree>
    <p:extLst>
      <p:ext uri="{BB962C8B-B14F-4D97-AF65-F5344CB8AC3E}">
        <p14:creationId xmlns:p14="http://schemas.microsoft.com/office/powerpoint/2010/main" val="3508819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effectLst/>
                <a:latin typeface="+mn-lt"/>
                <a:ea typeface="+mn-ea"/>
                <a:cs typeface="+mn-cs"/>
              </a:rPr>
              <a:t>As we just said, some states use descriptor statements instead of numbers. Descriptor statements are sets of statements that describe the mix of age-expected, immediate foundational, and foundational skills for the child.  Often, states provide two to three alternative descriptor statements so that there are choices for how the statement is worded when the rating is documented. If the descriptors are used, states have a very specific list of descriptor statements to choose from for each point on the scale.</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This slide shows three examples of descriptor statements.  A descriptor statement for a child who is rated a 7 might be:  “For a 35-month-old girl, Kimberly is showing age-expected functioning in Positive Social Relationships.”  Note that this descriptor includes the critical feature for a rating of 7—that Kimberly has </a:t>
            </a:r>
            <a:r>
              <a:rPr lang="en-US" sz="1200" b="0" kern="1200" dirty="0" smtClean="0">
                <a:solidFill>
                  <a:schemeClr val="tx1"/>
                </a:solidFill>
                <a:effectLst/>
                <a:latin typeface="+mn-lt"/>
                <a:ea typeface="+mn-ea"/>
                <a:cs typeface="+mn-cs"/>
              </a:rPr>
              <a:t>age-expected functioning </a:t>
            </a:r>
            <a:r>
              <a:rPr lang="en-US" sz="1200" kern="1200" dirty="0" smtClean="0">
                <a:solidFill>
                  <a:schemeClr val="tx1"/>
                </a:solidFill>
                <a:effectLst/>
                <a:latin typeface="+mn-lt"/>
                <a:ea typeface="+mn-ea"/>
                <a:cs typeface="+mn-cs"/>
              </a:rPr>
              <a:t>in most or all situations in the outcome area. By using this statement, the team is describing Kimberly’s functional level, i.e., that it is what we would expect</a:t>
            </a:r>
            <a:r>
              <a:rPr lang="en-US" sz="1200" kern="1200" baseline="0" dirty="0" smtClean="0">
                <a:solidFill>
                  <a:schemeClr val="tx1"/>
                </a:solidFill>
                <a:effectLst/>
                <a:latin typeface="+mn-lt"/>
                <a:ea typeface="+mn-ea"/>
                <a:cs typeface="+mn-cs"/>
              </a:rPr>
              <a:t> for her age</a:t>
            </a: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422E3482-1AC4-4480-8E1D-0AB2BCEB3E2D}" type="slidenum">
              <a:rPr lang="en-US" smtClean="0"/>
              <a:pPr>
                <a:defRPr/>
              </a:pPr>
              <a:t>6</a:t>
            </a:fld>
            <a:endParaRPr lang="en-US"/>
          </a:p>
        </p:txBody>
      </p:sp>
    </p:spTree>
    <p:extLst>
      <p:ext uri="{BB962C8B-B14F-4D97-AF65-F5344CB8AC3E}">
        <p14:creationId xmlns:p14="http://schemas.microsoft.com/office/powerpoint/2010/main" val="210025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rating of 6 also indicates that in all or almost all everyday settings and situations, the child shows skills and behaviors that are expected for his or her age.  However, a rating of 6 indicates that the team has significant concerns about the child’s functioning in the outcome area.  </a:t>
            </a:r>
            <a:r>
              <a:rPr lang="en-US" sz="1200" b="0" dirty="0" smtClean="0">
                <a:solidFill>
                  <a:srgbClr val="072543"/>
                </a:solidFill>
              </a:rPr>
              <a:t>These concerns are substantial enough to suggest keeping</a:t>
            </a:r>
            <a:r>
              <a:rPr lang="en-US" sz="1200" b="0" baseline="0" dirty="0" smtClean="0">
                <a:solidFill>
                  <a:srgbClr val="072543"/>
                </a:solidFill>
              </a:rPr>
              <a:t> an eye on the child’s development to determine the need for additional support in the future.</a:t>
            </a:r>
            <a:endParaRPr lang="en-US" sz="1200" b="1"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4E543C-FACC-428E-A2C6-1CDB46571BAD}" type="slidenum">
              <a:rPr lang="en-US" smtClean="0"/>
              <a:t>7</a:t>
            </a:fld>
            <a:endParaRPr lang="en-US"/>
          </a:p>
        </p:txBody>
      </p:sp>
    </p:spTree>
    <p:extLst>
      <p:ext uri="{BB962C8B-B14F-4D97-AF65-F5344CB8AC3E}">
        <p14:creationId xmlns:p14="http://schemas.microsoft.com/office/powerpoint/2010/main" val="5645550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01793">
              <a:defRPr sz="2400">
                <a:solidFill>
                  <a:schemeClr val="tx1"/>
                </a:solidFill>
                <a:latin typeface="Times" pitchFamily="18" charset="0"/>
              </a:defRPr>
            </a:lvl1pPr>
            <a:lvl2pPr marL="730171" indent="-280835" defTabSz="901793">
              <a:defRPr sz="2400">
                <a:solidFill>
                  <a:schemeClr val="tx1"/>
                </a:solidFill>
                <a:latin typeface="Times" pitchFamily="18" charset="0"/>
              </a:defRPr>
            </a:lvl2pPr>
            <a:lvl3pPr marL="1123340" indent="-224668" defTabSz="901793">
              <a:defRPr sz="2400">
                <a:solidFill>
                  <a:schemeClr val="tx1"/>
                </a:solidFill>
                <a:latin typeface="Times" pitchFamily="18" charset="0"/>
              </a:defRPr>
            </a:lvl3pPr>
            <a:lvl4pPr marL="1572677" indent="-224668" defTabSz="901793">
              <a:defRPr sz="2400">
                <a:solidFill>
                  <a:schemeClr val="tx1"/>
                </a:solidFill>
                <a:latin typeface="Times" pitchFamily="18" charset="0"/>
              </a:defRPr>
            </a:lvl4pPr>
            <a:lvl5pPr marL="2022013" indent="-224668" defTabSz="901793">
              <a:defRPr sz="2400">
                <a:solidFill>
                  <a:schemeClr val="tx1"/>
                </a:solidFill>
                <a:latin typeface="Times" pitchFamily="18" charset="0"/>
              </a:defRPr>
            </a:lvl5pPr>
            <a:lvl6pPr marL="2471349" indent="-224668" defTabSz="901793" eaLnBrk="0" fontAlgn="base" hangingPunct="0">
              <a:spcBef>
                <a:spcPct val="0"/>
              </a:spcBef>
              <a:spcAft>
                <a:spcPct val="0"/>
              </a:spcAft>
              <a:defRPr sz="2400">
                <a:solidFill>
                  <a:schemeClr val="tx1"/>
                </a:solidFill>
                <a:latin typeface="Times" pitchFamily="18" charset="0"/>
              </a:defRPr>
            </a:lvl6pPr>
            <a:lvl7pPr marL="2920685" indent="-224668" defTabSz="901793" eaLnBrk="0" fontAlgn="base" hangingPunct="0">
              <a:spcBef>
                <a:spcPct val="0"/>
              </a:spcBef>
              <a:spcAft>
                <a:spcPct val="0"/>
              </a:spcAft>
              <a:defRPr sz="2400">
                <a:solidFill>
                  <a:schemeClr val="tx1"/>
                </a:solidFill>
                <a:latin typeface="Times" pitchFamily="18" charset="0"/>
              </a:defRPr>
            </a:lvl7pPr>
            <a:lvl8pPr marL="3370021" indent="-224668" defTabSz="901793" eaLnBrk="0" fontAlgn="base" hangingPunct="0">
              <a:spcBef>
                <a:spcPct val="0"/>
              </a:spcBef>
              <a:spcAft>
                <a:spcPct val="0"/>
              </a:spcAft>
              <a:defRPr sz="2400">
                <a:solidFill>
                  <a:schemeClr val="tx1"/>
                </a:solidFill>
                <a:latin typeface="Times" pitchFamily="18" charset="0"/>
              </a:defRPr>
            </a:lvl8pPr>
            <a:lvl9pPr marL="3819357" indent="-224668" defTabSz="901793" eaLnBrk="0" fontAlgn="base" hangingPunct="0">
              <a:spcBef>
                <a:spcPct val="0"/>
              </a:spcBef>
              <a:spcAft>
                <a:spcPct val="0"/>
              </a:spcAft>
              <a:defRPr sz="2400">
                <a:solidFill>
                  <a:schemeClr val="tx1"/>
                </a:solidFill>
                <a:latin typeface="Times" pitchFamily="18" charset="0"/>
              </a:defRPr>
            </a:lvl9pPr>
          </a:lstStyle>
          <a:p>
            <a:fld id="{9A3B379E-178B-44E6-A897-EE9BC49632E0}" type="slidenum">
              <a:rPr lang="en-US" sz="1200">
                <a:latin typeface="Times New Roman" pitchFamily="18" charset="0"/>
              </a:rPr>
              <a:pPr/>
              <a:t>8</a:t>
            </a:fld>
            <a:endParaRPr lang="en-US" sz="1200">
              <a:latin typeface="Times New Roman" pitchFamily="18"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effectLst/>
                <a:latin typeface="+mn-lt"/>
                <a:ea typeface="+mn-ea"/>
                <a:cs typeface="+mn-cs"/>
              </a:rPr>
              <a:t>Now let’s talk for a minute about when a team would use a rating of 6.  All children have strengths and weaknesses, and most families and providers will identify areas to work on to support ongoing growth, which may be called “concerns.”  So, what types of concerns would result in a rating of 6? The kinds of concerns that lead to a 6 rating rather than a 7 are more developmental concerns— developmental issues that are significant enough to warrant closely watching and/or supporting the child.  Examples of concerns where a rating of 6 would be appropriate are concerns about the child’s development potentially not keeping pace with age-expected development in the future or a child who is showing early signs of a possible developmental problem.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On the other hand, examples of concerns where a rating of 7 would be appropriate instead of 6 might include: Shyness—A 15-month-old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child may be very shy, but the behavior is expected for the age;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or Temper tantrums—A parent may be worried about a 2-year-old’s temper tantrums. The team will want to help the parent address these behaviors, but the team can also help the parent understand that tantrums are to be expected given the child’s age. </a:t>
            </a:r>
            <a:endParaRPr lang="en-US" sz="1200" kern="1200" dirty="0">
              <a:solidFill>
                <a:schemeClr val="tx1"/>
              </a:solidFill>
              <a:effectLst/>
              <a:latin typeface="+mn-lt"/>
              <a:ea typeface="+mn-ea"/>
              <a:cs typeface="+mn-cs"/>
            </a:endParaRPr>
          </a:p>
        </p:txBody>
      </p:sp>
    </p:spTree>
    <p:extLst>
      <p:ext uri="{BB962C8B-B14F-4D97-AF65-F5344CB8AC3E}">
        <p14:creationId xmlns:p14="http://schemas.microsoft.com/office/powerpoint/2010/main" val="2678256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Now let’s move on to a rating of 5.  A rating of 5 indicates that a child shows some functioning that is expected for his or her age in some settings and situations or some of the time. This means that at other times or in some settings, the child is showing some functioning that is not age-expected.  This mix of age-expected and not</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age-expected functioning is the main differentiation between a rating of 5 and ratings of 6 or 7.  Children who are rated a 5 have functioning that might be described as that of a slightly younger child because, developmentally, they present with some skills and behaviors that we</a:t>
            </a:r>
            <a:r>
              <a:rPr lang="en-US" sz="1200" kern="1200" baseline="0" dirty="0" smtClean="0">
                <a:solidFill>
                  <a:schemeClr val="tx1"/>
                </a:solidFill>
                <a:effectLst/>
                <a:latin typeface="+mn-lt"/>
                <a:ea typeface="+mn-ea"/>
                <a:cs typeface="+mn-cs"/>
              </a:rPr>
              <a:t> woul</a:t>
            </a:r>
            <a:r>
              <a:rPr lang="en-US" sz="1200" kern="1200" dirty="0" smtClean="0">
                <a:solidFill>
                  <a:schemeClr val="tx1"/>
                </a:solidFill>
                <a:effectLst/>
                <a:latin typeface="+mn-lt"/>
                <a:ea typeface="+mn-ea"/>
                <a:cs typeface="+mn-cs"/>
              </a:rPr>
              <a:t>d expect to see earlier in development.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Now let’s take a look at how ratings of 5 and 4 differ from one another.</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4E543C-FACC-428E-A2C6-1CDB46571BAD}" type="slidenum">
              <a:rPr lang="en-US" smtClean="0"/>
              <a:t>9</a:t>
            </a:fld>
            <a:endParaRPr lang="en-US"/>
          </a:p>
        </p:txBody>
      </p:sp>
    </p:spTree>
    <p:extLst>
      <p:ext uri="{BB962C8B-B14F-4D97-AF65-F5344CB8AC3E}">
        <p14:creationId xmlns:p14="http://schemas.microsoft.com/office/powerpoint/2010/main" val="4106701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Master" Target="../slideMasters/slideMaster1.xml"/><Relationship Id="rId5" Type="http://schemas.openxmlformats.org/officeDocument/2006/relationships/tags" Target="../tags/tag11.xml"/><Relationship Id="rId4" Type="http://schemas.openxmlformats.org/officeDocument/2006/relationships/tags" Target="../tags/tag1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slideMaster" Target="../slideMasters/slideMaster1.xml"/><Relationship Id="rId4" Type="http://schemas.openxmlformats.org/officeDocument/2006/relationships/tags" Target="../tags/tag1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09D58C-E146-47CC-AEF8-727457522B8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328214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9D58C-E146-47CC-AEF8-727457522B8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893535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09D58C-E146-47CC-AEF8-727457522B8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4238394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Content Placeholder 2"/>
          <p:cNvSpPr>
            <a:spLocks noGrp="1"/>
          </p:cNvSpPr>
          <p:nvPr>
            <p:ph idx="1"/>
            <p:custDataLst>
              <p:tags r:id="rId2"/>
            </p:custDataLst>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custDataLst>
              <p:tags r:id="rId3"/>
            </p:custDataLst>
          </p:nvPr>
        </p:nvSpPr>
        <p:spPr/>
        <p:txBody>
          <a:bodyPr/>
          <a:lstStyle/>
          <a:p>
            <a:fld id="{B009D58C-E146-47CC-AEF8-727457522B89}" type="datetimeFigureOut">
              <a:rPr lang="en-US" smtClean="0"/>
              <a:t>1/25/2017</a:t>
            </a:fld>
            <a:endParaRPr lang="en-US"/>
          </a:p>
        </p:txBody>
      </p:sp>
      <p:sp>
        <p:nvSpPr>
          <p:cNvPr id="5" name="Footer Placeholder 4"/>
          <p:cNvSpPr>
            <a:spLocks noGrp="1"/>
          </p:cNvSpPr>
          <p:nvPr>
            <p:ph type="ftr" sz="quarter" idx="11"/>
            <p:custDataLst>
              <p:tags r:id="rId4"/>
            </p:custDataLst>
          </p:nvPr>
        </p:nvSpPr>
        <p:spPr/>
        <p:txBody>
          <a:bodyPr/>
          <a:lstStyle/>
          <a:p>
            <a:endParaRPr lang="en-US"/>
          </a:p>
        </p:txBody>
      </p:sp>
      <p:sp>
        <p:nvSpPr>
          <p:cNvPr id="6" name="Slide Number Placeholder 5"/>
          <p:cNvSpPr>
            <a:spLocks noGrp="1"/>
          </p:cNvSpPr>
          <p:nvPr>
            <p:ph type="sldNum" sz="quarter" idx="12"/>
            <p:custDataLst>
              <p:tags r:id="rId5"/>
            </p:custDataLst>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10913172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09D58C-E146-47CC-AEF8-727457522B8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293630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09D58C-E146-47CC-AEF8-727457522B8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2308914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09D58C-E146-47CC-AEF8-727457522B89}"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153268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smtClean="0"/>
              <a:t>Click to edit Master title style</a:t>
            </a:r>
            <a:endParaRPr lang="en-US"/>
          </a:p>
        </p:txBody>
      </p:sp>
      <p:sp>
        <p:nvSpPr>
          <p:cNvPr id="3" name="Date Placeholder 2"/>
          <p:cNvSpPr>
            <a:spLocks noGrp="1"/>
          </p:cNvSpPr>
          <p:nvPr>
            <p:ph type="dt" sz="half" idx="10"/>
            <p:custDataLst>
              <p:tags r:id="rId2"/>
            </p:custDataLst>
          </p:nvPr>
        </p:nvSpPr>
        <p:spPr/>
        <p:txBody>
          <a:bodyPr/>
          <a:lstStyle/>
          <a:p>
            <a:fld id="{B009D58C-E146-47CC-AEF8-727457522B89}" type="datetimeFigureOut">
              <a:rPr lang="en-US" smtClean="0"/>
              <a:t>1/25/2017</a:t>
            </a:fld>
            <a:endParaRPr lang="en-US"/>
          </a:p>
        </p:txBody>
      </p:sp>
      <p:sp>
        <p:nvSpPr>
          <p:cNvPr id="4" name="Footer Placeholder 3"/>
          <p:cNvSpPr>
            <a:spLocks noGrp="1"/>
          </p:cNvSpPr>
          <p:nvPr>
            <p:ph type="ftr" sz="quarter" idx="11"/>
            <p:custDataLst>
              <p:tags r:id="rId3"/>
            </p:custDataLst>
          </p:nvPr>
        </p:nvSpPr>
        <p:spPr/>
        <p:txBody>
          <a:bodyPr/>
          <a:lstStyle/>
          <a:p>
            <a:endParaRPr lang="en-US"/>
          </a:p>
        </p:txBody>
      </p:sp>
      <p:sp>
        <p:nvSpPr>
          <p:cNvPr id="5" name="Slide Number Placeholder 4"/>
          <p:cNvSpPr>
            <a:spLocks noGrp="1"/>
          </p:cNvSpPr>
          <p:nvPr>
            <p:ph type="sldNum" sz="quarter" idx="12"/>
            <p:custDataLst>
              <p:tags r:id="rId4"/>
            </p:custDataLst>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84995633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custDataLst>
              <p:tags r:id="rId1"/>
            </p:custDataLst>
          </p:nvPr>
        </p:nvSpPr>
        <p:spPr/>
        <p:txBody>
          <a:bodyPr/>
          <a:lstStyle/>
          <a:p>
            <a:fld id="{B009D58C-E146-47CC-AEF8-727457522B89}" type="datetimeFigureOut">
              <a:rPr lang="en-US" smtClean="0"/>
              <a:t>1/25/2017</a:t>
            </a:fld>
            <a:endParaRPr lang="en-US"/>
          </a:p>
        </p:txBody>
      </p:sp>
      <p:sp>
        <p:nvSpPr>
          <p:cNvPr id="3" name="Footer Placeholder 2"/>
          <p:cNvSpPr>
            <a:spLocks noGrp="1"/>
          </p:cNvSpPr>
          <p:nvPr>
            <p:ph type="ftr" sz="quarter" idx="11"/>
            <p:custDataLst>
              <p:tags r:id="rId2"/>
            </p:custDataLst>
          </p:nvPr>
        </p:nvSpPr>
        <p:spPr/>
        <p:txBody>
          <a:bodyPr/>
          <a:lstStyle/>
          <a:p>
            <a:endParaRPr lang="en-US"/>
          </a:p>
        </p:txBody>
      </p:sp>
      <p:sp>
        <p:nvSpPr>
          <p:cNvPr id="4" name="Slide Number Placeholder 3"/>
          <p:cNvSpPr>
            <a:spLocks noGrp="1"/>
          </p:cNvSpPr>
          <p:nvPr>
            <p:ph type="sldNum" sz="quarter" idx="12"/>
            <p:custDataLst>
              <p:tags r:id="rId3"/>
            </p:custDataLst>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350185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9D58C-E146-47CC-AEF8-727457522B8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176468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09D58C-E146-47CC-AEF8-727457522B8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CB2F36-E1C6-46DF-B916-329D97792D21}" type="slidenum">
              <a:rPr lang="en-US" smtClean="0"/>
              <a:t>‹#›</a:t>
            </a:fld>
            <a:endParaRPr lang="en-US"/>
          </a:p>
        </p:txBody>
      </p:sp>
    </p:spTree>
    <p:extLst>
      <p:ext uri="{BB962C8B-B14F-4D97-AF65-F5344CB8AC3E}">
        <p14:creationId xmlns:p14="http://schemas.microsoft.com/office/powerpoint/2010/main" val="266153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13"/>
            </p:custDataLst>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custDataLst>
              <p:tags r:id="rId14"/>
            </p:custDataLst>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custDataLst>
              <p:tags r:id="rId15"/>
            </p:custDataLst>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09D58C-E146-47CC-AEF8-727457522B89}" type="datetimeFigureOut">
              <a:rPr lang="en-US" smtClean="0"/>
              <a:t>1/25/2017</a:t>
            </a:fld>
            <a:endParaRPr lang="en-US"/>
          </a:p>
        </p:txBody>
      </p:sp>
      <p:sp>
        <p:nvSpPr>
          <p:cNvPr id="5" name="Footer Placeholder 4"/>
          <p:cNvSpPr>
            <a:spLocks noGrp="1"/>
          </p:cNvSpPr>
          <p:nvPr>
            <p:ph type="ftr" sz="quarter" idx="3"/>
            <p:custDataLst>
              <p:tags r:id="rId16"/>
            </p:custDataLst>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custDataLst>
              <p:tags r:id="rId17"/>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CB2F36-E1C6-46DF-B916-329D97792D21}" type="slidenum">
              <a:rPr lang="en-US" smtClean="0"/>
              <a:t>‹#›</a:t>
            </a:fld>
            <a:endParaRPr lang="en-US"/>
          </a:p>
        </p:txBody>
      </p:sp>
    </p:spTree>
    <p:extLst>
      <p:ext uri="{BB962C8B-B14F-4D97-AF65-F5344CB8AC3E}">
        <p14:creationId xmlns:p14="http://schemas.microsoft.com/office/powerpoint/2010/main" val="4133789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2.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image" Target="../media/image1.png"/><Relationship Id="rId5" Type="http://schemas.openxmlformats.org/officeDocument/2006/relationships/notesSlide" Target="../notesSlides/notesSlide1.xml"/><Relationship Id="rId4"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tags" Target="../tags/tag93.xml"/><Relationship Id="rId13" Type="http://schemas.openxmlformats.org/officeDocument/2006/relationships/slideLayout" Target="../slideLayouts/slideLayout2.xml"/><Relationship Id="rId3" Type="http://schemas.openxmlformats.org/officeDocument/2006/relationships/tags" Target="../tags/tag88.xml"/><Relationship Id="rId7" Type="http://schemas.openxmlformats.org/officeDocument/2006/relationships/tags" Target="../tags/tag92.xml"/><Relationship Id="rId12" Type="http://schemas.openxmlformats.org/officeDocument/2006/relationships/tags" Target="../tags/tag97.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tags" Target="../tags/tag96.xml"/><Relationship Id="rId5" Type="http://schemas.openxmlformats.org/officeDocument/2006/relationships/tags" Target="../tags/tag90.xml"/><Relationship Id="rId10" Type="http://schemas.openxmlformats.org/officeDocument/2006/relationships/tags" Target="../tags/tag95.xml"/><Relationship Id="rId4" Type="http://schemas.openxmlformats.org/officeDocument/2006/relationships/tags" Target="../tags/tag89.xml"/><Relationship Id="rId9" Type="http://schemas.openxmlformats.org/officeDocument/2006/relationships/tags" Target="../tags/tag94.xml"/><Relationship Id="rId1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slideLayout" Target="../slideLayouts/slideLayout2.xm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tags" Target="../tags/tag109.xml"/><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tags" Target="../tags/tag108.xml"/><Relationship Id="rId5" Type="http://schemas.openxmlformats.org/officeDocument/2006/relationships/tags" Target="../tags/tag102.xml"/><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8" Type="http://schemas.openxmlformats.org/officeDocument/2006/relationships/tags" Target="../tags/tag117.xml"/><Relationship Id="rId13" Type="http://schemas.openxmlformats.org/officeDocument/2006/relationships/slideLayout" Target="../slideLayouts/slideLayout2.xml"/><Relationship Id="rId3" Type="http://schemas.openxmlformats.org/officeDocument/2006/relationships/tags" Target="../tags/tag112.xml"/><Relationship Id="rId7" Type="http://schemas.openxmlformats.org/officeDocument/2006/relationships/tags" Target="../tags/tag116.xml"/><Relationship Id="rId12" Type="http://schemas.openxmlformats.org/officeDocument/2006/relationships/tags" Target="../tags/tag121.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11" Type="http://schemas.openxmlformats.org/officeDocument/2006/relationships/tags" Target="../tags/tag120.xml"/><Relationship Id="rId5" Type="http://schemas.openxmlformats.org/officeDocument/2006/relationships/tags" Target="../tags/tag114.xml"/><Relationship Id="rId10" Type="http://schemas.openxmlformats.org/officeDocument/2006/relationships/tags" Target="../tags/tag119.xml"/><Relationship Id="rId4" Type="http://schemas.openxmlformats.org/officeDocument/2006/relationships/tags" Target="../tags/tag113.xml"/><Relationship Id="rId9" Type="http://schemas.openxmlformats.org/officeDocument/2006/relationships/tags" Target="../tags/tag118.xml"/><Relationship Id="rId1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8" Type="http://schemas.openxmlformats.org/officeDocument/2006/relationships/tags" Target="../tags/tag129.xml"/><Relationship Id="rId13" Type="http://schemas.openxmlformats.org/officeDocument/2006/relationships/slideLayout" Target="../slideLayouts/slideLayout2.xml"/><Relationship Id="rId3" Type="http://schemas.openxmlformats.org/officeDocument/2006/relationships/tags" Target="../tags/tag124.xml"/><Relationship Id="rId7" Type="http://schemas.openxmlformats.org/officeDocument/2006/relationships/tags" Target="../tags/tag128.xml"/><Relationship Id="rId12" Type="http://schemas.openxmlformats.org/officeDocument/2006/relationships/tags" Target="../tags/tag133.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tags" Target="../tags/tag132.xml"/><Relationship Id="rId5" Type="http://schemas.openxmlformats.org/officeDocument/2006/relationships/tags" Target="../tags/tag126.xml"/><Relationship Id="rId10" Type="http://schemas.openxmlformats.org/officeDocument/2006/relationships/tags" Target="../tags/tag131.xml"/><Relationship Id="rId4" Type="http://schemas.openxmlformats.org/officeDocument/2006/relationships/tags" Target="../tags/tag125.xml"/><Relationship Id="rId9" Type="http://schemas.openxmlformats.org/officeDocument/2006/relationships/tags" Target="../tags/tag130.xml"/><Relationship Id="rId1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36.xml"/><Relationship Id="rId7" Type="http://schemas.openxmlformats.org/officeDocument/2006/relationships/notesSlide" Target="../notesSlides/notesSlide14.xml"/><Relationship Id="rId2" Type="http://schemas.openxmlformats.org/officeDocument/2006/relationships/tags" Target="../tags/tag135.xml"/><Relationship Id="rId1" Type="http://schemas.openxmlformats.org/officeDocument/2006/relationships/tags" Target="../tags/tag134.xml"/><Relationship Id="rId6" Type="http://schemas.openxmlformats.org/officeDocument/2006/relationships/slideLayout" Target="../slideLayouts/slideLayout2.xml"/><Relationship Id="rId5" Type="http://schemas.openxmlformats.org/officeDocument/2006/relationships/tags" Target="../tags/tag138.xml"/><Relationship Id="rId4" Type="http://schemas.openxmlformats.org/officeDocument/2006/relationships/tags" Target="../tags/tag137.xml"/><Relationship Id="rId9"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0.xml"/><Relationship Id="rId1" Type="http://schemas.openxmlformats.org/officeDocument/2006/relationships/tags" Target="../tags/tag139.xml"/><Relationship Id="rId5" Type="http://schemas.openxmlformats.org/officeDocument/2006/relationships/image" Target="../media/image5.jpeg"/><Relationship Id="rId4"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1.png"/><Relationship Id="rId5" Type="http://schemas.openxmlformats.org/officeDocument/2006/relationships/notesSlide" Target="../notesSlides/notesSlide2.xml"/><Relationship Id="rId4"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tags" Target="../tags/tag37.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tags" Target="../tags/tag36.xml"/><Relationship Id="rId2" Type="http://schemas.openxmlformats.org/officeDocument/2006/relationships/tags" Target="../tags/tag26.xml"/><Relationship Id="rId16" Type="http://schemas.openxmlformats.org/officeDocument/2006/relationships/notesSlide" Target="../notesSlides/notesSlide3.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5" Type="http://schemas.openxmlformats.org/officeDocument/2006/relationships/slideLayout" Target="../slideLayouts/slideLayout7.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 Id="rId14" Type="http://schemas.openxmlformats.org/officeDocument/2006/relationships/tags" Target="../tags/tag38.xml"/></Relationships>
</file>

<file path=ppt/slides/_rels/slide4.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image" Target="../media/image3.png"/><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42.xml"/></Relationships>
</file>

<file path=ppt/slides/_rels/slide5.xml.rels><?xml version="1.0" encoding="UTF-8" standalone="yes"?>
<Relationships xmlns="http://schemas.openxmlformats.org/package/2006/relationships"><Relationship Id="rId8" Type="http://schemas.openxmlformats.org/officeDocument/2006/relationships/tags" Target="../tags/tag50.xml"/><Relationship Id="rId13" Type="http://schemas.openxmlformats.org/officeDocument/2006/relationships/notesSlide" Target="../notesSlides/notesSlide5.xml"/><Relationship Id="rId3" Type="http://schemas.openxmlformats.org/officeDocument/2006/relationships/tags" Target="../tags/tag45.xml"/><Relationship Id="rId7" Type="http://schemas.openxmlformats.org/officeDocument/2006/relationships/tags" Target="../tags/tag49.xml"/><Relationship Id="rId12"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11" Type="http://schemas.openxmlformats.org/officeDocument/2006/relationships/tags" Target="../tags/tag53.xml"/><Relationship Id="rId5" Type="http://schemas.openxmlformats.org/officeDocument/2006/relationships/tags" Target="../tags/tag47.xml"/><Relationship Id="rId10" Type="http://schemas.openxmlformats.org/officeDocument/2006/relationships/tags" Target="../tags/tag52.xml"/><Relationship Id="rId4" Type="http://schemas.openxmlformats.org/officeDocument/2006/relationships/tags" Target="../tags/tag46.xml"/><Relationship Id="rId9" Type="http://schemas.openxmlformats.org/officeDocument/2006/relationships/tags" Target="../tags/tag51.xml"/></Relationships>
</file>

<file path=ppt/slides/_rels/slide6.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6" Type="http://schemas.openxmlformats.org/officeDocument/2006/relationships/notesSlide" Target="../notesSlides/notesSlide6.xml"/><Relationship Id="rId5" Type="http://schemas.openxmlformats.org/officeDocument/2006/relationships/slideLayout" Target="../slideLayouts/slideLayout2.xml"/><Relationship Id="rId4" Type="http://schemas.openxmlformats.org/officeDocument/2006/relationships/tags" Target="../tags/tag57.xml"/></Relationships>
</file>

<file path=ppt/slides/_rels/slide7.xml.rels><?xml version="1.0" encoding="UTF-8" standalone="yes"?>
<Relationships xmlns="http://schemas.openxmlformats.org/package/2006/relationships"><Relationship Id="rId8" Type="http://schemas.openxmlformats.org/officeDocument/2006/relationships/tags" Target="../tags/tag65.xml"/><Relationship Id="rId13" Type="http://schemas.openxmlformats.org/officeDocument/2006/relationships/notesSlide" Target="../notesSlides/notesSlide7.xml"/><Relationship Id="rId3" Type="http://schemas.openxmlformats.org/officeDocument/2006/relationships/tags" Target="../tags/tag60.xml"/><Relationship Id="rId7" Type="http://schemas.openxmlformats.org/officeDocument/2006/relationships/tags" Target="../tags/tag64.xml"/><Relationship Id="rId12" Type="http://schemas.openxmlformats.org/officeDocument/2006/relationships/slideLayout" Target="../slideLayouts/slideLayout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tags" Target="../tags/tag63.xml"/><Relationship Id="rId11" Type="http://schemas.openxmlformats.org/officeDocument/2006/relationships/tags" Target="../tags/tag68.xml"/><Relationship Id="rId5" Type="http://schemas.openxmlformats.org/officeDocument/2006/relationships/tags" Target="../tags/tag62.xml"/><Relationship Id="rId10" Type="http://schemas.openxmlformats.org/officeDocument/2006/relationships/tags" Target="../tags/tag67.xml"/><Relationship Id="rId4" Type="http://schemas.openxmlformats.org/officeDocument/2006/relationships/tags" Target="../tags/tag61.xml"/><Relationship Id="rId9" Type="http://schemas.openxmlformats.org/officeDocument/2006/relationships/tags" Target="../tags/tag66.xml"/></Relationships>
</file>

<file path=ppt/slides/_rels/slide8.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notesSlide" Target="../notesSlides/notesSlide8.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slideLayout" Target="../slideLayouts/slideLayout2.xml"/><Relationship Id="rId5" Type="http://schemas.openxmlformats.org/officeDocument/2006/relationships/tags" Target="../tags/tag73.xml"/><Relationship Id="rId4" Type="http://schemas.openxmlformats.org/officeDocument/2006/relationships/tags" Target="../tags/tag72.xml"/></Relationships>
</file>

<file path=ppt/slides/_rels/slide9.xml.rels><?xml version="1.0" encoding="UTF-8" standalone="yes"?>
<Relationships xmlns="http://schemas.openxmlformats.org/package/2006/relationships"><Relationship Id="rId8" Type="http://schemas.openxmlformats.org/officeDocument/2006/relationships/tags" Target="../tags/tag81.xml"/><Relationship Id="rId13" Type="http://schemas.openxmlformats.org/officeDocument/2006/relationships/slideLayout" Target="../slideLayouts/slideLayout2.xml"/><Relationship Id="rId3" Type="http://schemas.openxmlformats.org/officeDocument/2006/relationships/tags" Target="../tags/tag76.xml"/><Relationship Id="rId7" Type="http://schemas.openxmlformats.org/officeDocument/2006/relationships/tags" Target="../tags/tag80.xml"/><Relationship Id="rId12" Type="http://schemas.openxmlformats.org/officeDocument/2006/relationships/tags" Target="../tags/tag85.xml"/><Relationship Id="rId2" Type="http://schemas.openxmlformats.org/officeDocument/2006/relationships/tags" Target="../tags/tag75.xml"/><Relationship Id="rId1" Type="http://schemas.openxmlformats.org/officeDocument/2006/relationships/tags" Target="../tags/tag74.xml"/><Relationship Id="rId6" Type="http://schemas.openxmlformats.org/officeDocument/2006/relationships/tags" Target="../tags/tag79.xml"/><Relationship Id="rId11" Type="http://schemas.openxmlformats.org/officeDocument/2006/relationships/tags" Target="../tags/tag84.xml"/><Relationship Id="rId5" Type="http://schemas.openxmlformats.org/officeDocument/2006/relationships/tags" Target="../tags/tag78.xml"/><Relationship Id="rId10" Type="http://schemas.openxmlformats.org/officeDocument/2006/relationships/tags" Target="../tags/tag83.xml"/><Relationship Id="rId4" Type="http://schemas.openxmlformats.org/officeDocument/2006/relationships/tags" Target="../tags/tag77.xml"/><Relationship Id="rId9" Type="http://schemas.openxmlformats.org/officeDocument/2006/relationships/tags" Target="../tags/tag82.xml"/><Relationship Id="rId1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155"/>
          <p:cNvSpPr txBox="1">
            <a:spLocks/>
          </p:cNvSpPr>
          <p:nvPr>
            <p:custDataLst>
              <p:tags r:id="rId2"/>
            </p:custDataLst>
          </p:nvPr>
        </p:nvSpPr>
        <p:spPr>
          <a:xfrm>
            <a:off x="3854406" y="2971800"/>
            <a:ext cx="5289594" cy="1219200"/>
          </a:xfrm>
          <a:prstGeom prst="rect">
            <a:avLst/>
          </a:prstGeom>
          <a:ln>
            <a:noFill/>
          </a:ln>
        </p:spPr>
        <p:txBody>
          <a:bodyPr vert="horz" lIns="0" tIns="0" rIns="0" bIns="0" rtlCol="0" anchor="t">
            <a:no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pPr algn="l" defTabSz="849312">
              <a:defRPr sz="1800"/>
            </a:pPr>
            <a:r>
              <a:rPr lang="en-US" sz="3600" dirty="0" smtClean="0">
                <a:solidFill>
                  <a:srgbClr val="072543"/>
                </a:solidFill>
                <a:latin typeface="+mn-lt"/>
                <a:ea typeface="Calibri"/>
                <a:cs typeface="Calibri"/>
                <a:sym typeface="Calibri"/>
              </a:rPr>
              <a:t>Session </a:t>
            </a:r>
            <a:r>
              <a:rPr lang="en-US" sz="3600" dirty="0">
                <a:solidFill>
                  <a:srgbClr val="072543"/>
                </a:solidFill>
                <a:latin typeface="+mn-lt"/>
                <a:ea typeface="Calibri"/>
                <a:cs typeface="Calibri"/>
                <a:sym typeface="Calibri"/>
              </a:rPr>
              <a:t>4</a:t>
            </a:r>
            <a:r>
              <a:rPr lang="en-US" sz="3600" dirty="0" smtClean="0">
                <a:solidFill>
                  <a:srgbClr val="072543"/>
                </a:solidFill>
                <a:latin typeface="+mn-lt"/>
                <a:ea typeface="Calibri"/>
                <a:cs typeface="Calibri"/>
                <a:sym typeface="Calibri"/>
              </a:rPr>
              <a:t>:</a:t>
            </a:r>
            <a:r>
              <a:rPr lang="en-US" sz="3600" dirty="0">
                <a:solidFill>
                  <a:srgbClr val="072543"/>
                </a:solidFill>
                <a:latin typeface="+mn-lt"/>
                <a:ea typeface="Calibri"/>
                <a:cs typeface="Calibri"/>
                <a:sym typeface="Calibri"/>
              </a:rPr>
              <a:t> </a:t>
            </a:r>
            <a:endParaRPr lang="en-US" sz="3600" dirty="0" smtClean="0">
              <a:solidFill>
                <a:srgbClr val="072543"/>
              </a:solidFill>
              <a:latin typeface="+mn-lt"/>
              <a:ea typeface="Calibri"/>
              <a:cs typeface="Calibri"/>
              <a:sym typeface="Calibri"/>
            </a:endParaRPr>
          </a:p>
          <a:p>
            <a:pPr algn="l" defTabSz="849312">
              <a:defRPr sz="1800"/>
            </a:pPr>
            <a:r>
              <a:rPr lang="en-US" sz="3600" dirty="0" smtClean="0">
                <a:solidFill>
                  <a:srgbClr val="072543"/>
                </a:solidFill>
                <a:latin typeface="+mn-lt"/>
                <a:ea typeface="Calibri"/>
                <a:cs typeface="Calibri"/>
                <a:sym typeface="Calibri"/>
              </a:rPr>
              <a:t>The 7-Point Scale</a:t>
            </a:r>
            <a:endParaRPr lang="en-US" sz="3600" dirty="0">
              <a:solidFill>
                <a:srgbClr val="072543"/>
              </a:solidFill>
              <a:latin typeface="+mn-lt"/>
              <a:ea typeface="Calibri"/>
              <a:cs typeface="Calibri"/>
              <a:sym typeface="Calibri"/>
            </a:endParaRPr>
          </a:p>
        </p:txBody>
      </p:sp>
      <p:pic>
        <p:nvPicPr>
          <p:cNvPr id="3" name="Picture 2" title="ECTA Center DaSY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43800" y="6172200"/>
            <a:ext cx="1371600" cy="548639"/>
          </a:xfrm>
          <a:prstGeom prst="rect">
            <a:avLst/>
          </a:prstGeom>
        </p:spPr>
      </p:pic>
      <p:pic>
        <p:nvPicPr>
          <p:cNvPr id="5" name="Picture 4" descr="Image of a young child with her finger in her mouth, eyes wide open, looking away from the camera." title="Young child "/>
          <p:cNvPicPr>
            <a:picLocks noChangeAspect="1"/>
          </p:cNvPicPr>
          <p:nvPr/>
        </p:nvPicPr>
        <p:blipFill rotWithShape="1">
          <a:blip r:embed="rId7" cstate="print">
            <a:extLst>
              <a:ext uri="{28A0092B-C50C-407E-A947-70E740481C1C}">
                <a14:useLocalDpi xmlns:a14="http://schemas.microsoft.com/office/drawing/2010/main" val="0"/>
              </a:ext>
            </a:extLst>
          </a:blip>
          <a:srcRect l="40488"/>
          <a:stretch/>
        </p:blipFill>
        <p:spPr>
          <a:xfrm flipH="1">
            <a:off x="24699" y="2011680"/>
            <a:ext cx="3352519" cy="4846320"/>
          </a:xfrm>
          <a:prstGeom prst="rect">
            <a:avLst/>
          </a:prstGeom>
        </p:spPr>
      </p:pic>
      <p:sp>
        <p:nvSpPr>
          <p:cNvPr id="2" name="Title 1"/>
          <p:cNvSpPr>
            <a:spLocks noGrp="1"/>
          </p:cNvSpPr>
          <p:nvPr>
            <p:ph type="title"/>
            <p:custDataLst>
              <p:tags r:id="rId3"/>
            </p:custDataLst>
          </p:nvPr>
        </p:nvSpPr>
        <p:spPr>
          <a:xfrm>
            <a:off x="685800" y="121920"/>
            <a:ext cx="8229600" cy="1676400"/>
          </a:xfrm>
        </p:spPr>
        <p:txBody>
          <a:bodyPr>
            <a:normAutofit/>
          </a:bodyPr>
          <a:lstStyle/>
          <a:p>
            <a:r>
              <a:rPr lang="en-US" sz="4000" dirty="0">
                <a:solidFill>
                  <a:srgbClr val="072543"/>
                </a:solidFill>
                <a:latin typeface="Century Gothic" panose="020B0502020202020204" pitchFamily="34" charset="0"/>
                <a:ea typeface="Calibri"/>
                <a:cs typeface="Arial" panose="020B0604020202020204" pitchFamily="34" charset="0"/>
                <a:sym typeface="Calibri"/>
              </a:rPr>
              <a:t>Child Outcomes Summary (COS) Process </a:t>
            </a:r>
            <a:r>
              <a:rPr lang="en-US" sz="4000" dirty="0" smtClean="0">
                <a:solidFill>
                  <a:srgbClr val="072543"/>
                </a:solidFill>
                <a:latin typeface="Century Gothic" panose="020B0502020202020204" pitchFamily="34" charset="0"/>
                <a:ea typeface="Calibri"/>
                <a:cs typeface="Arial" panose="020B0604020202020204" pitchFamily="34" charset="0"/>
                <a:sym typeface="Calibri"/>
              </a:rPr>
              <a:t>Module</a:t>
            </a:r>
            <a:endParaRPr lang="en-US" sz="4000" dirty="0"/>
          </a:p>
        </p:txBody>
      </p:sp>
    </p:spTree>
    <p:custDataLst>
      <p:tags r:id="rId1"/>
    </p:custDataLst>
    <p:extLst>
      <p:ext uri="{BB962C8B-B14F-4D97-AF65-F5344CB8AC3E}">
        <p14:creationId xmlns:p14="http://schemas.microsoft.com/office/powerpoint/2010/main" val="123654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animEffect transition="in" filter="wipe(left)">
                                      <p:cBhvr>
                                        <p:cTn id="11" dur="1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en-US" dirty="0" smtClean="0">
                <a:solidFill>
                  <a:schemeClr val="bg1"/>
                </a:solidFill>
              </a:rPr>
              <a:t>Rating of 4</a:t>
            </a:r>
            <a:endParaRPr lang="en-US" dirty="0">
              <a:solidFill>
                <a:schemeClr val="bg1"/>
              </a:solidFill>
            </a:endParaRPr>
          </a:p>
        </p:txBody>
      </p:sp>
      <p:sp>
        <p:nvSpPr>
          <p:cNvPr id="37892" name="Rectangle 3"/>
          <p:cNvSpPr>
            <a:spLocks noGrp="1" noChangeArrowheads="1"/>
          </p:cNvSpPr>
          <p:nvPr>
            <p:ph idx="1"/>
            <p:custDataLst>
              <p:tags r:id="rId3"/>
            </p:custDataLst>
          </p:nvPr>
        </p:nvSpPr>
        <p:spPr>
          <a:xfrm>
            <a:off x="468282" y="3185161"/>
            <a:ext cx="8229600" cy="2923032"/>
          </a:xfrm>
        </p:spPr>
        <p:txBody>
          <a:bodyPr>
            <a:noAutofit/>
          </a:bodyPr>
          <a:lstStyle/>
          <a:p>
            <a:pPr lvl="0">
              <a:spcAft>
                <a:spcPts val="1800"/>
              </a:spcAft>
              <a:buClr>
                <a:srgbClr val="92D050"/>
              </a:buClr>
              <a:buSzPct val="80000"/>
            </a:pPr>
            <a:r>
              <a:rPr lang="en-US" sz="2200" dirty="0">
                <a:solidFill>
                  <a:srgbClr val="072543"/>
                </a:solidFill>
              </a:rPr>
              <a:t>Child shows </a:t>
            </a:r>
            <a:r>
              <a:rPr lang="en-US" sz="2200" b="1" dirty="0">
                <a:solidFill>
                  <a:srgbClr val="072543"/>
                </a:solidFill>
              </a:rPr>
              <a:t>occasional</a:t>
            </a:r>
            <a:r>
              <a:rPr lang="en-US" sz="2200" dirty="0">
                <a:solidFill>
                  <a:srgbClr val="072543"/>
                </a:solidFill>
              </a:rPr>
              <a:t> age-appropriate functioning across settings and situations. </a:t>
            </a:r>
          </a:p>
          <a:p>
            <a:pPr lvl="0">
              <a:spcBef>
                <a:spcPts val="0"/>
              </a:spcBef>
              <a:spcAft>
                <a:spcPts val="1800"/>
              </a:spcAft>
              <a:buClr>
                <a:srgbClr val="92D050"/>
              </a:buClr>
              <a:buSzPct val="80000"/>
            </a:pPr>
            <a:r>
              <a:rPr lang="en-US" sz="2200" dirty="0">
                <a:solidFill>
                  <a:srgbClr val="072543"/>
                </a:solidFill>
              </a:rPr>
              <a:t>More functioning is </a:t>
            </a:r>
            <a:r>
              <a:rPr lang="en-US" sz="2200" b="1" dirty="0">
                <a:solidFill>
                  <a:srgbClr val="072543"/>
                </a:solidFill>
              </a:rPr>
              <a:t>not </a:t>
            </a:r>
            <a:r>
              <a:rPr lang="en-US" sz="2200" b="1" dirty="0" smtClean="0">
                <a:solidFill>
                  <a:srgbClr val="072543"/>
                </a:solidFill>
              </a:rPr>
              <a:t>age-expected </a:t>
            </a:r>
            <a:r>
              <a:rPr lang="en-US" sz="2200" b="1" dirty="0">
                <a:solidFill>
                  <a:srgbClr val="072543"/>
                </a:solidFill>
              </a:rPr>
              <a:t>than age expected</a:t>
            </a:r>
            <a:r>
              <a:rPr lang="en-US" sz="2200" b="1" dirty="0" smtClean="0">
                <a:solidFill>
                  <a:srgbClr val="072543"/>
                </a:solidFill>
              </a:rPr>
              <a:t>.</a:t>
            </a:r>
          </a:p>
          <a:p>
            <a:pPr marL="341313" indent="0">
              <a:buNone/>
            </a:pPr>
            <a:r>
              <a:rPr lang="en-US" sz="2200" b="1" dirty="0" smtClean="0">
                <a:solidFill>
                  <a:srgbClr val="072543"/>
                </a:solidFill>
              </a:rPr>
              <a:t>Example </a:t>
            </a:r>
            <a:r>
              <a:rPr lang="en-US" sz="2200" b="1" dirty="0">
                <a:solidFill>
                  <a:srgbClr val="072543"/>
                </a:solidFill>
              </a:rPr>
              <a:t>descriptor statement</a:t>
            </a:r>
            <a:r>
              <a:rPr lang="en-US" sz="2200" dirty="0">
                <a:solidFill>
                  <a:srgbClr val="072543"/>
                </a:solidFill>
              </a:rPr>
              <a:t>: Will has a few of the skills we would expect in </a:t>
            </a:r>
            <a:r>
              <a:rPr lang="en-US" sz="2200" dirty="0" smtClean="0">
                <a:solidFill>
                  <a:srgbClr val="072543"/>
                </a:solidFill>
              </a:rPr>
              <a:t>the area of Positive </a:t>
            </a:r>
            <a:r>
              <a:rPr lang="en-US" sz="2200" dirty="0">
                <a:solidFill>
                  <a:srgbClr val="072543"/>
                </a:solidFill>
              </a:rPr>
              <a:t>S</a:t>
            </a:r>
            <a:r>
              <a:rPr lang="en-US" sz="2200" dirty="0" smtClean="0">
                <a:solidFill>
                  <a:srgbClr val="072543"/>
                </a:solidFill>
              </a:rPr>
              <a:t>ocial </a:t>
            </a:r>
            <a:r>
              <a:rPr lang="en-US" sz="2200" dirty="0">
                <a:solidFill>
                  <a:srgbClr val="072543"/>
                </a:solidFill>
              </a:rPr>
              <a:t>R</a:t>
            </a:r>
            <a:r>
              <a:rPr lang="en-US" sz="2200" dirty="0" smtClean="0">
                <a:solidFill>
                  <a:srgbClr val="072543"/>
                </a:solidFill>
              </a:rPr>
              <a:t>elationships, </a:t>
            </a:r>
            <a:r>
              <a:rPr lang="en-US" sz="2200" dirty="0">
                <a:solidFill>
                  <a:srgbClr val="072543"/>
                </a:solidFill>
              </a:rPr>
              <a:t>but he shows more skills that are not </a:t>
            </a:r>
            <a:r>
              <a:rPr lang="en-US" sz="2200" dirty="0" smtClean="0">
                <a:solidFill>
                  <a:srgbClr val="072543"/>
                </a:solidFill>
              </a:rPr>
              <a:t>age-appropriate.</a:t>
            </a:r>
            <a:endParaRPr lang="en-US" sz="2200" dirty="0">
              <a:solidFill>
                <a:srgbClr val="072543"/>
              </a:solidFill>
            </a:endParaRPr>
          </a:p>
        </p:txBody>
      </p:sp>
      <p:sp>
        <p:nvSpPr>
          <p:cNvPr id="13" name="Rectangle 12"/>
          <p:cNvSpPr/>
          <p:nvPr>
            <p:custDataLst>
              <p:tags r:id="rId4"/>
            </p:custDataLst>
          </p:nvPr>
        </p:nvSpPr>
        <p:spPr>
          <a:xfrm>
            <a:off x="635922" y="136776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14" name="Rectangle 13"/>
          <p:cNvSpPr/>
          <p:nvPr>
            <p:custDataLst>
              <p:tags r:id="rId5"/>
            </p:custDataLst>
          </p:nvPr>
        </p:nvSpPr>
        <p:spPr>
          <a:xfrm>
            <a:off x="2993042" y="137708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15" name="Rectangle 14"/>
          <p:cNvSpPr/>
          <p:nvPr>
            <p:custDataLst>
              <p:tags r:id="rId6"/>
            </p:custDataLst>
          </p:nvPr>
        </p:nvSpPr>
        <p:spPr>
          <a:xfrm>
            <a:off x="4171602" y="1377084"/>
            <a:ext cx="822960" cy="822960"/>
          </a:xfrm>
          <a:prstGeom prst="rect">
            <a:avLst/>
          </a:prstGeom>
          <a:solidFill>
            <a:srgbClr val="02CFD4"/>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16" name="Rectangle 15"/>
          <p:cNvSpPr/>
          <p:nvPr>
            <p:custDataLst>
              <p:tags r:id="rId7"/>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17" name="Rectangle 16"/>
          <p:cNvSpPr/>
          <p:nvPr>
            <p:custDataLst>
              <p:tags r:id="rId8"/>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8" name="Rectangle 17"/>
          <p:cNvSpPr/>
          <p:nvPr>
            <p:custDataLst>
              <p:tags r:id="rId9"/>
            </p:custDataLst>
          </p:nvPr>
        </p:nvSpPr>
        <p:spPr>
          <a:xfrm>
            <a:off x="1814482" y="1377084"/>
            <a:ext cx="822960" cy="822960"/>
          </a:xfrm>
          <a:prstGeom prst="rect">
            <a:avLst/>
          </a:prstGeom>
          <a:solidFill>
            <a:srgbClr val="02AEB2"/>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20" name="Rectangle 19"/>
          <p:cNvSpPr/>
          <p:nvPr>
            <p:custDataLst>
              <p:tags r:id="rId10"/>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19" name="Title 1"/>
          <p:cNvSpPr txBox="1">
            <a:spLocks/>
          </p:cNvSpPr>
          <p:nvPr>
            <p:custDataLst>
              <p:tags r:id="rId11"/>
            </p:custDataLst>
          </p:nvPr>
        </p:nvSpPr>
        <p:spPr>
          <a:xfrm>
            <a:off x="430182" y="228900"/>
            <a:ext cx="8305800" cy="905256"/>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12" name="Oval 11"/>
          <p:cNvSpPr/>
          <p:nvPr>
            <p:custDataLst>
              <p:tags r:id="rId12"/>
            </p:custDataLst>
          </p:nvPr>
        </p:nvSpPr>
        <p:spPr>
          <a:xfrm>
            <a:off x="3891568" y="1066947"/>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495370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13"/>
                                        </p:tgtEl>
                                        <p:attrNameLst>
                                          <p:attrName>ppt_w</p:attrName>
                                        </p:attrNameLst>
                                      </p:cBhvr>
                                      <p:tavLst>
                                        <p:tav tm="0">
                                          <p:val>
                                            <p:strVal val="ppt_w"/>
                                          </p:val>
                                        </p:tav>
                                        <p:tav tm="100000">
                                          <p:val>
                                            <p:fltVal val="0"/>
                                          </p:val>
                                        </p:tav>
                                      </p:tavLst>
                                    </p:anim>
                                    <p:anim calcmode="lin" valueType="num">
                                      <p:cBhvr>
                                        <p:cTn id="7" dur="1250"/>
                                        <p:tgtEl>
                                          <p:spTgt spid="13"/>
                                        </p:tgtEl>
                                        <p:attrNameLst>
                                          <p:attrName>ppt_h</p:attrName>
                                        </p:attrNameLst>
                                      </p:cBhvr>
                                      <p:tavLst>
                                        <p:tav tm="0">
                                          <p:val>
                                            <p:strVal val="ppt_h"/>
                                          </p:val>
                                        </p:tav>
                                        <p:tav tm="100000">
                                          <p:val>
                                            <p:strVal val="ppt_h"/>
                                          </p:val>
                                        </p:tav>
                                      </p:tavLst>
                                    </p:anim>
                                    <p:set>
                                      <p:cBhvr>
                                        <p:cTn id="8" dur="1" fill="hold">
                                          <p:stCondLst>
                                            <p:cond delay="1249"/>
                                          </p:stCondLst>
                                        </p:cTn>
                                        <p:tgtEl>
                                          <p:spTgt spid="13"/>
                                        </p:tgtEl>
                                        <p:attrNameLst>
                                          <p:attrName>style.visibility</p:attrName>
                                        </p:attrNameLst>
                                      </p:cBhvr>
                                      <p:to>
                                        <p:strVal val="hidden"/>
                                      </p:to>
                                    </p:set>
                                  </p:childTnLst>
                                </p:cTn>
                              </p:par>
                              <p:par>
                                <p:cTn id="9" presetID="17" presetClass="exit" presetSubtype="10" fill="hold" grpId="0" nodeType="withEffect">
                                  <p:stCondLst>
                                    <p:cond delay="450"/>
                                  </p:stCondLst>
                                  <p:childTnLst>
                                    <p:anim calcmode="lin" valueType="num">
                                      <p:cBhvr>
                                        <p:cTn id="10" dur="1000"/>
                                        <p:tgtEl>
                                          <p:spTgt spid="18"/>
                                        </p:tgtEl>
                                        <p:attrNameLst>
                                          <p:attrName>ppt_w</p:attrName>
                                        </p:attrNameLst>
                                      </p:cBhvr>
                                      <p:tavLst>
                                        <p:tav tm="0">
                                          <p:val>
                                            <p:strVal val="ppt_w"/>
                                          </p:val>
                                        </p:tav>
                                        <p:tav tm="100000">
                                          <p:val>
                                            <p:fltVal val="0"/>
                                          </p:val>
                                        </p:tav>
                                      </p:tavLst>
                                    </p:anim>
                                    <p:anim calcmode="lin" valueType="num">
                                      <p:cBhvr>
                                        <p:cTn id="11" dur="1000"/>
                                        <p:tgtEl>
                                          <p:spTgt spid="18"/>
                                        </p:tgtEl>
                                        <p:attrNameLst>
                                          <p:attrName>ppt_h</p:attrName>
                                        </p:attrNameLst>
                                      </p:cBhvr>
                                      <p:tavLst>
                                        <p:tav tm="0">
                                          <p:val>
                                            <p:strVal val="ppt_h"/>
                                          </p:val>
                                        </p:tav>
                                        <p:tav tm="100000">
                                          <p:val>
                                            <p:strVal val="ppt_h"/>
                                          </p:val>
                                        </p:tav>
                                      </p:tavLst>
                                    </p:anim>
                                    <p:set>
                                      <p:cBhvr>
                                        <p:cTn id="12" dur="1" fill="hold">
                                          <p:stCondLst>
                                            <p:cond delay="999"/>
                                          </p:stCondLst>
                                        </p:cTn>
                                        <p:tgtEl>
                                          <p:spTgt spid="18"/>
                                        </p:tgtEl>
                                        <p:attrNameLst>
                                          <p:attrName>style.visibility</p:attrName>
                                        </p:attrNameLst>
                                      </p:cBhvr>
                                      <p:to>
                                        <p:strVal val="hidden"/>
                                      </p:to>
                                    </p:set>
                                  </p:childTnLst>
                                </p:cTn>
                              </p:par>
                              <p:par>
                                <p:cTn id="13" presetID="17" presetClass="exit" presetSubtype="10" fill="hold" grpId="0" nodeType="withEffect">
                                  <p:stCondLst>
                                    <p:cond delay="650"/>
                                  </p:stCondLst>
                                  <p:childTnLst>
                                    <p:anim calcmode="lin" valueType="num">
                                      <p:cBhvr>
                                        <p:cTn id="14" dur="850"/>
                                        <p:tgtEl>
                                          <p:spTgt spid="14"/>
                                        </p:tgtEl>
                                        <p:attrNameLst>
                                          <p:attrName>ppt_w</p:attrName>
                                        </p:attrNameLst>
                                      </p:cBhvr>
                                      <p:tavLst>
                                        <p:tav tm="0">
                                          <p:val>
                                            <p:strVal val="ppt_w"/>
                                          </p:val>
                                        </p:tav>
                                        <p:tav tm="100000">
                                          <p:val>
                                            <p:fltVal val="0"/>
                                          </p:val>
                                        </p:tav>
                                      </p:tavLst>
                                    </p:anim>
                                    <p:anim calcmode="lin" valueType="num">
                                      <p:cBhvr>
                                        <p:cTn id="15" dur="850"/>
                                        <p:tgtEl>
                                          <p:spTgt spid="14"/>
                                        </p:tgtEl>
                                        <p:attrNameLst>
                                          <p:attrName>ppt_h</p:attrName>
                                        </p:attrNameLst>
                                      </p:cBhvr>
                                      <p:tavLst>
                                        <p:tav tm="0">
                                          <p:val>
                                            <p:strVal val="ppt_h"/>
                                          </p:val>
                                        </p:tav>
                                        <p:tav tm="100000">
                                          <p:val>
                                            <p:strVal val="ppt_h"/>
                                          </p:val>
                                        </p:tav>
                                      </p:tavLst>
                                    </p:anim>
                                    <p:set>
                                      <p:cBhvr>
                                        <p:cTn id="16" dur="1" fill="hold">
                                          <p:stCondLst>
                                            <p:cond delay="849"/>
                                          </p:stCondLst>
                                        </p:cTn>
                                        <p:tgtEl>
                                          <p:spTgt spid="14"/>
                                        </p:tgtEl>
                                        <p:attrNameLst>
                                          <p:attrName>style.visibility</p:attrName>
                                        </p:attrNameLst>
                                      </p:cBhvr>
                                      <p:to>
                                        <p:strVal val="hidden"/>
                                      </p:to>
                                    </p:set>
                                  </p:childTnLst>
                                </p:cTn>
                              </p:par>
                              <p:par>
                                <p:cTn id="17" presetID="42" presetClass="path" presetSubtype="0" accel="50000" decel="50000" fill="hold" grpId="0" nodeType="withEffect">
                                  <p:stCondLst>
                                    <p:cond delay="450"/>
                                  </p:stCondLst>
                                  <p:childTnLst>
                                    <p:animMotion origin="layout" path="M 4.72222E-6 4.44444E-6 L -0.19219 4.44444E-6 " pathEditMode="relative" rAng="0" ptsTypes="AA">
                                      <p:cBhvr>
                                        <p:cTn id="18" dur="1350" fill="hold"/>
                                        <p:tgtEl>
                                          <p:spTgt spid="19"/>
                                        </p:tgtEl>
                                        <p:attrNameLst>
                                          <p:attrName>ppt_x</p:attrName>
                                          <p:attrName>ppt_y</p:attrName>
                                        </p:attrNameLst>
                                      </p:cBhvr>
                                      <p:rCtr x="-9618" y="0"/>
                                    </p:animMotion>
                                  </p:childTnLst>
                                </p:cTn>
                              </p:par>
                              <p:par>
                                <p:cTn id="19" presetID="17" presetClass="exit" presetSubtype="10" fill="hold" grpId="0" nodeType="withEffect">
                                  <p:stCondLst>
                                    <p:cond delay="1250"/>
                                  </p:stCondLst>
                                  <p:childTnLst>
                                    <p:anim calcmode="lin" valueType="num">
                                      <p:cBhvr>
                                        <p:cTn id="20" dur="250"/>
                                        <p:tgtEl>
                                          <p:spTgt spid="20"/>
                                        </p:tgtEl>
                                        <p:attrNameLst>
                                          <p:attrName>ppt_w</p:attrName>
                                        </p:attrNameLst>
                                      </p:cBhvr>
                                      <p:tavLst>
                                        <p:tav tm="0">
                                          <p:val>
                                            <p:strVal val="ppt_w"/>
                                          </p:val>
                                        </p:tav>
                                        <p:tav tm="100000">
                                          <p:val>
                                            <p:fltVal val="0"/>
                                          </p:val>
                                        </p:tav>
                                      </p:tavLst>
                                    </p:anim>
                                    <p:anim calcmode="lin" valueType="num">
                                      <p:cBhvr>
                                        <p:cTn id="21" dur="250"/>
                                        <p:tgtEl>
                                          <p:spTgt spid="20"/>
                                        </p:tgtEl>
                                        <p:attrNameLst>
                                          <p:attrName>ppt_h</p:attrName>
                                        </p:attrNameLst>
                                      </p:cBhvr>
                                      <p:tavLst>
                                        <p:tav tm="0">
                                          <p:val>
                                            <p:strVal val="ppt_h"/>
                                          </p:val>
                                        </p:tav>
                                        <p:tav tm="100000">
                                          <p:val>
                                            <p:strVal val="ppt_h"/>
                                          </p:val>
                                        </p:tav>
                                      </p:tavLst>
                                    </p:anim>
                                    <p:set>
                                      <p:cBhvr>
                                        <p:cTn id="22" dur="1" fill="hold">
                                          <p:stCondLst>
                                            <p:cond delay="249"/>
                                          </p:stCondLst>
                                        </p:cTn>
                                        <p:tgtEl>
                                          <p:spTgt spid="20"/>
                                        </p:tgtEl>
                                        <p:attrNameLst>
                                          <p:attrName>style.visibility</p:attrName>
                                        </p:attrNameLst>
                                      </p:cBhvr>
                                      <p:to>
                                        <p:strVal val="hidden"/>
                                      </p:to>
                                    </p:set>
                                  </p:childTnLst>
                                </p:cTn>
                              </p:par>
                              <p:par>
                                <p:cTn id="23" presetID="17" presetClass="exit" presetSubtype="10" fill="hold" grpId="0" nodeType="withEffect">
                                  <p:stCondLst>
                                    <p:cond delay="1050"/>
                                  </p:stCondLst>
                                  <p:childTnLst>
                                    <p:anim calcmode="lin" valueType="num">
                                      <p:cBhvr>
                                        <p:cTn id="24" dur="500"/>
                                        <p:tgtEl>
                                          <p:spTgt spid="17"/>
                                        </p:tgtEl>
                                        <p:attrNameLst>
                                          <p:attrName>ppt_w</p:attrName>
                                        </p:attrNameLst>
                                      </p:cBhvr>
                                      <p:tavLst>
                                        <p:tav tm="0">
                                          <p:val>
                                            <p:strVal val="ppt_w"/>
                                          </p:val>
                                        </p:tav>
                                        <p:tav tm="100000">
                                          <p:val>
                                            <p:fltVal val="0"/>
                                          </p:val>
                                        </p:tav>
                                      </p:tavLst>
                                    </p:anim>
                                    <p:anim calcmode="lin" valueType="num">
                                      <p:cBhvr>
                                        <p:cTn id="25" dur="500"/>
                                        <p:tgtEl>
                                          <p:spTgt spid="17"/>
                                        </p:tgtEl>
                                        <p:attrNameLst>
                                          <p:attrName>ppt_h</p:attrName>
                                        </p:attrNameLst>
                                      </p:cBhvr>
                                      <p:tavLst>
                                        <p:tav tm="0">
                                          <p:val>
                                            <p:strVal val="ppt_h"/>
                                          </p:val>
                                        </p:tav>
                                        <p:tav tm="100000">
                                          <p:val>
                                            <p:strVal val="ppt_h"/>
                                          </p:val>
                                        </p:tav>
                                      </p:tavLst>
                                    </p:anim>
                                    <p:set>
                                      <p:cBhvr>
                                        <p:cTn id="26" dur="1" fill="hold">
                                          <p:stCondLst>
                                            <p:cond delay="499"/>
                                          </p:stCondLst>
                                        </p:cTn>
                                        <p:tgtEl>
                                          <p:spTgt spid="17"/>
                                        </p:tgtEl>
                                        <p:attrNameLst>
                                          <p:attrName>style.visibility</p:attrName>
                                        </p:attrNameLst>
                                      </p:cBhvr>
                                      <p:to>
                                        <p:strVal val="hidden"/>
                                      </p:to>
                                    </p:set>
                                  </p:childTnLst>
                                </p:cTn>
                              </p:par>
                              <p:par>
                                <p:cTn id="27" presetID="35" presetClass="path" presetSubtype="0" accel="50000" decel="50000" fill="hold" grpId="0" nodeType="withEffect">
                                  <p:stCondLst>
                                    <p:cond delay="1000"/>
                                  </p:stCondLst>
                                  <p:childTnLst>
                                    <p:animMotion origin="layout" path="M 2.77778E-6 1.85185E-6 L 0.00139 -0.16412 " pathEditMode="relative" rAng="0" ptsTypes="AA">
                                      <p:cBhvr>
                                        <p:cTn id="28" dur="750" fill="hold"/>
                                        <p:tgtEl>
                                          <p:spTgt spid="15"/>
                                        </p:tgtEl>
                                        <p:attrNameLst>
                                          <p:attrName>ppt_x</p:attrName>
                                          <p:attrName>ppt_y</p:attrName>
                                        </p:attrNameLst>
                                      </p:cBhvr>
                                      <p:rCtr x="69" y="-8218"/>
                                    </p:animMotion>
                                  </p:childTnLst>
                                </p:cTn>
                              </p:par>
                              <p:par>
                                <p:cTn id="29" presetID="17" presetClass="exit" presetSubtype="10" fill="hold" grpId="0" nodeType="withEffect">
                                  <p:stCondLst>
                                    <p:cond delay="850"/>
                                  </p:stCondLst>
                                  <p:childTnLst>
                                    <p:anim calcmode="lin" valueType="num">
                                      <p:cBhvr>
                                        <p:cTn id="30" dur="650"/>
                                        <p:tgtEl>
                                          <p:spTgt spid="16"/>
                                        </p:tgtEl>
                                        <p:attrNameLst>
                                          <p:attrName>ppt_w</p:attrName>
                                        </p:attrNameLst>
                                      </p:cBhvr>
                                      <p:tavLst>
                                        <p:tav tm="0">
                                          <p:val>
                                            <p:strVal val="ppt_w"/>
                                          </p:val>
                                        </p:tav>
                                        <p:tav tm="100000">
                                          <p:val>
                                            <p:fltVal val="0"/>
                                          </p:val>
                                        </p:tav>
                                      </p:tavLst>
                                    </p:anim>
                                    <p:anim calcmode="lin" valueType="num">
                                      <p:cBhvr>
                                        <p:cTn id="31" dur="650"/>
                                        <p:tgtEl>
                                          <p:spTgt spid="16"/>
                                        </p:tgtEl>
                                        <p:attrNameLst>
                                          <p:attrName>ppt_h</p:attrName>
                                        </p:attrNameLst>
                                      </p:cBhvr>
                                      <p:tavLst>
                                        <p:tav tm="0">
                                          <p:val>
                                            <p:strVal val="ppt_h"/>
                                          </p:val>
                                        </p:tav>
                                        <p:tav tm="100000">
                                          <p:val>
                                            <p:strVal val="ppt_h"/>
                                          </p:val>
                                        </p:tav>
                                      </p:tavLst>
                                    </p:anim>
                                    <p:set>
                                      <p:cBhvr>
                                        <p:cTn id="32" dur="1" fill="hold">
                                          <p:stCondLst>
                                            <p:cond delay="64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20"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en-US" dirty="0" smtClean="0">
                <a:solidFill>
                  <a:schemeClr val="bg1"/>
                </a:solidFill>
              </a:rPr>
              <a:t>Rating of 3</a:t>
            </a:r>
            <a:endParaRPr lang="en-US" dirty="0">
              <a:solidFill>
                <a:schemeClr val="bg1"/>
              </a:solidFill>
            </a:endParaRPr>
          </a:p>
        </p:txBody>
      </p:sp>
      <p:sp>
        <p:nvSpPr>
          <p:cNvPr id="38916" name="Rectangle 3"/>
          <p:cNvSpPr>
            <a:spLocks noGrp="1" noChangeArrowheads="1"/>
          </p:cNvSpPr>
          <p:nvPr>
            <p:ph idx="1"/>
            <p:custDataLst>
              <p:tags r:id="rId3"/>
            </p:custDataLst>
          </p:nvPr>
        </p:nvSpPr>
        <p:spPr>
          <a:xfrm>
            <a:off x="506382" y="2901695"/>
            <a:ext cx="8229600" cy="3535681"/>
          </a:xfrm>
        </p:spPr>
        <p:txBody>
          <a:bodyPr>
            <a:noAutofit/>
          </a:bodyPr>
          <a:lstStyle/>
          <a:p>
            <a:pPr lvl="0">
              <a:spcBef>
                <a:spcPts val="0"/>
              </a:spcBef>
              <a:spcAft>
                <a:spcPts val="1800"/>
              </a:spcAft>
              <a:buClr>
                <a:srgbClr val="92D050"/>
              </a:buClr>
              <a:buSzPct val="80000"/>
            </a:pPr>
            <a:r>
              <a:rPr lang="en-US" sz="2200" dirty="0">
                <a:solidFill>
                  <a:srgbClr val="072543"/>
                </a:solidFill>
              </a:rPr>
              <a:t>Child does </a:t>
            </a:r>
            <a:r>
              <a:rPr lang="en-US" sz="2200" b="1" dirty="0">
                <a:solidFill>
                  <a:srgbClr val="072543"/>
                </a:solidFill>
              </a:rPr>
              <a:t>not yet </a:t>
            </a:r>
            <a:r>
              <a:rPr lang="en-US" sz="2200" dirty="0">
                <a:solidFill>
                  <a:srgbClr val="072543"/>
                </a:solidFill>
              </a:rPr>
              <a:t>show functioning expected of a child of his or her age in any situation.</a:t>
            </a:r>
          </a:p>
          <a:p>
            <a:pPr lvl="0">
              <a:spcBef>
                <a:spcPts val="0"/>
              </a:spcBef>
              <a:spcAft>
                <a:spcPts val="1800"/>
              </a:spcAft>
              <a:buClr>
                <a:srgbClr val="92D050"/>
              </a:buClr>
              <a:buSzPct val="80000"/>
            </a:pPr>
            <a:r>
              <a:rPr lang="en-US" sz="2200" dirty="0">
                <a:solidFill>
                  <a:srgbClr val="072543"/>
                </a:solidFill>
              </a:rPr>
              <a:t>Child uses </a:t>
            </a:r>
            <a:r>
              <a:rPr lang="en-US" sz="2200" b="1" dirty="0">
                <a:solidFill>
                  <a:srgbClr val="072543"/>
                </a:solidFill>
              </a:rPr>
              <a:t>immediate foundational skills most or all of the time</a:t>
            </a:r>
            <a:r>
              <a:rPr lang="en-US" sz="2200" dirty="0">
                <a:solidFill>
                  <a:srgbClr val="072543"/>
                </a:solidFill>
              </a:rPr>
              <a:t> across settings and situations. </a:t>
            </a:r>
          </a:p>
          <a:p>
            <a:pPr lvl="0">
              <a:spcBef>
                <a:spcPts val="0"/>
              </a:spcBef>
              <a:spcAft>
                <a:spcPts val="2400"/>
              </a:spcAft>
              <a:buClr>
                <a:srgbClr val="92D050"/>
              </a:buClr>
              <a:buSzPct val="80000"/>
            </a:pPr>
            <a:r>
              <a:rPr lang="en-US" sz="2200" dirty="0">
                <a:solidFill>
                  <a:srgbClr val="072543"/>
                </a:solidFill>
              </a:rPr>
              <a:t>Functioning might be described as like that of a </a:t>
            </a:r>
            <a:r>
              <a:rPr lang="en-US" sz="2200" b="1" dirty="0">
                <a:solidFill>
                  <a:srgbClr val="072543"/>
                </a:solidFill>
              </a:rPr>
              <a:t>younger child.</a:t>
            </a:r>
            <a:endParaRPr lang="en-US" sz="2200" dirty="0">
              <a:solidFill>
                <a:srgbClr val="072543"/>
              </a:solidFill>
            </a:endParaRPr>
          </a:p>
          <a:p>
            <a:pPr marL="0" indent="0">
              <a:spcBef>
                <a:spcPts val="0"/>
              </a:spcBef>
              <a:spcAft>
                <a:spcPts val="1800"/>
              </a:spcAft>
              <a:buNone/>
            </a:pPr>
            <a:r>
              <a:rPr lang="en-US" sz="2200" b="1" dirty="0" smtClean="0">
                <a:solidFill>
                  <a:srgbClr val="072543"/>
                </a:solidFill>
              </a:rPr>
              <a:t>Example </a:t>
            </a:r>
            <a:r>
              <a:rPr lang="en-US" sz="2200" b="1" dirty="0">
                <a:solidFill>
                  <a:srgbClr val="072543"/>
                </a:solidFill>
              </a:rPr>
              <a:t>descriptor statement</a:t>
            </a:r>
            <a:r>
              <a:rPr lang="en-US" sz="2200" dirty="0">
                <a:solidFill>
                  <a:srgbClr val="072543"/>
                </a:solidFill>
              </a:rPr>
              <a:t>: </a:t>
            </a:r>
            <a:r>
              <a:rPr lang="en-US" sz="2200" dirty="0" smtClean="0">
                <a:solidFill>
                  <a:srgbClr val="072543"/>
                </a:solidFill>
              </a:rPr>
              <a:t>At 33 months old, </a:t>
            </a:r>
            <a:r>
              <a:rPr lang="en-US" sz="2200" dirty="0">
                <a:solidFill>
                  <a:srgbClr val="072543"/>
                </a:solidFill>
              </a:rPr>
              <a:t>Jeremy mostly uses immediate foundational skills in the area of Knowledge and Skills. </a:t>
            </a:r>
          </a:p>
        </p:txBody>
      </p:sp>
      <p:sp>
        <p:nvSpPr>
          <p:cNvPr id="13" name="Rectangle 12"/>
          <p:cNvSpPr/>
          <p:nvPr>
            <p:custDataLst>
              <p:tags r:id="rId4"/>
            </p:custDataLst>
          </p:nvPr>
        </p:nvSpPr>
        <p:spPr>
          <a:xfrm>
            <a:off x="635922" y="136776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14" name="Rectangle 13"/>
          <p:cNvSpPr/>
          <p:nvPr>
            <p:custDataLst>
              <p:tags r:id="rId5"/>
            </p:custDataLst>
          </p:nvPr>
        </p:nvSpPr>
        <p:spPr>
          <a:xfrm>
            <a:off x="2993042" y="1377084"/>
            <a:ext cx="822960" cy="822960"/>
          </a:xfrm>
          <a:prstGeom prst="rect">
            <a:avLst/>
          </a:prstGeom>
          <a:solidFill>
            <a:srgbClr val="02C1C6"/>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15" name="Rectangle 14"/>
          <p:cNvSpPr/>
          <p:nvPr>
            <p:custDataLst>
              <p:tags r:id="rId6"/>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16" name="Rectangle 15"/>
          <p:cNvSpPr/>
          <p:nvPr>
            <p:custDataLst>
              <p:tags r:id="rId7"/>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17" name="Rectangle 16"/>
          <p:cNvSpPr/>
          <p:nvPr>
            <p:custDataLst>
              <p:tags r:id="rId8"/>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8" name="Rectangle 17"/>
          <p:cNvSpPr/>
          <p:nvPr>
            <p:custDataLst>
              <p:tags r:id="rId9"/>
            </p:custDataLst>
          </p:nvPr>
        </p:nvSpPr>
        <p:spPr>
          <a:xfrm>
            <a:off x="1814482" y="1377084"/>
            <a:ext cx="822960" cy="822960"/>
          </a:xfrm>
          <a:prstGeom prst="rect">
            <a:avLst/>
          </a:prstGeom>
          <a:solidFill>
            <a:srgbClr val="02AEB2"/>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19" name="Title 1"/>
          <p:cNvSpPr txBox="1">
            <a:spLocks/>
          </p:cNvSpPr>
          <p:nvPr>
            <p:custDataLst>
              <p:tags r:id="rId10"/>
            </p:custDataLst>
          </p:nvPr>
        </p:nvSpPr>
        <p:spPr>
          <a:xfrm>
            <a:off x="430182" y="228900"/>
            <a:ext cx="8305800" cy="905256"/>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20" name="Rectangle 19"/>
          <p:cNvSpPr/>
          <p:nvPr>
            <p:custDataLst>
              <p:tags r:id="rId11"/>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12" name="Oval 11"/>
          <p:cNvSpPr/>
          <p:nvPr>
            <p:custDataLst>
              <p:tags r:id="rId12"/>
            </p:custDataLst>
          </p:nvPr>
        </p:nvSpPr>
        <p:spPr>
          <a:xfrm>
            <a:off x="2713007" y="1066947"/>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06773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13"/>
                                        </p:tgtEl>
                                        <p:attrNameLst>
                                          <p:attrName>ppt_w</p:attrName>
                                        </p:attrNameLst>
                                      </p:cBhvr>
                                      <p:tavLst>
                                        <p:tav tm="0">
                                          <p:val>
                                            <p:strVal val="ppt_w"/>
                                          </p:val>
                                        </p:tav>
                                        <p:tav tm="100000">
                                          <p:val>
                                            <p:fltVal val="0"/>
                                          </p:val>
                                        </p:tav>
                                      </p:tavLst>
                                    </p:anim>
                                    <p:anim calcmode="lin" valueType="num">
                                      <p:cBhvr>
                                        <p:cTn id="7" dur="1250"/>
                                        <p:tgtEl>
                                          <p:spTgt spid="13"/>
                                        </p:tgtEl>
                                        <p:attrNameLst>
                                          <p:attrName>ppt_h</p:attrName>
                                        </p:attrNameLst>
                                      </p:cBhvr>
                                      <p:tavLst>
                                        <p:tav tm="0">
                                          <p:val>
                                            <p:strVal val="ppt_h"/>
                                          </p:val>
                                        </p:tav>
                                        <p:tav tm="100000">
                                          <p:val>
                                            <p:strVal val="ppt_h"/>
                                          </p:val>
                                        </p:tav>
                                      </p:tavLst>
                                    </p:anim>
                                    <p:set>
                                      <p:cBhvr>
                                        <p:cTn id="8" dur="1" fill="hold">
                                          <p:stCondLst>
                                            <p:cond delay="1249"/>
                                          </p:stCondLst>
                                        </p:cTn>
                                        <p:tgtEl>
                                          <p:spTgt spid="13"/>
                                        </p:tgtEl>
                                        <p:attrNameLst>
                                          <p:attrName>style.visibility</p:attrName>
                                        </p:attrNameLst>
                                      </p:cBhvr>
                                      <p:to>
                                        <p:strVal val="hidden"/>
                                      </p:to>
                                    </p:set>
                                  </p:childTnLst>
                                </p:cTn>
                              </p:par>
                              <p:par>
                                <p:cTn id="9" presetID="17" presetClass="exit" presetSubtype="10" fill="hold" grpId="0" nodeType="withEffect">
                                  <p:stCondLst>
                                    <p:cond delay="450"/>
                                  </p:stCondLst>
                                  <p:childTnLst>
                                    <p:anim calcmode="lin" valueType="num">
                                      <p:cBhvr>
                                        <p:cTn id="10" dur="1000"/>
                                        <p:tgtEl>
                                          <p:spTgt spid="18"/>
                                        </p:tgtEl>
                                        <p:attrNameLst>
                                          <p:attrName>ppt_w</p:attrName>
                                        </p:attrNameLst>
                                      </p:cBhvr>
                                      <p:tavLst>
                                        <p:tav tm="0">
                                          <p:val>
                                            <p:strVal val="ppt_w"/>
                                          </p:val>
                                        </p:tav>
                                        <p:tav tm="100000">
                                          <p:val>
                                            <p:fltVal val="0"/>
                                          </p:val>
                                        </p:tav>
                                      </p:tavLst>
                                    </p:anim>
                                    <p:anim calcmode="lin" valueType="num">
                                      <p:cBhvr>
                                        <p:cTn id="11" dur="1000"/>
                                        <p:tgtEl>
                                          <p:spTgt spid="18"/>
                                        </p:tgtEl>
                                        <p:attrNameLst>
                                          <p:attrName>ppt_h</p:attrName>
                                        </p:attrNameLst>
                                      </p:cBhvr>
                                      <p:tavLst>
                                        <p:tav tm="0">
                                          <p:val>
                                            <p:strVal val="ppt_h"/>
                                          </p:val>
                                        </p:tav>
                                        <p:tav tm="100000">
                                          <p:val>
                                            <p:strVal val="ppt_h"/>
                                          </p:val>
                                        </p:tav>
                                      </p:tavLst>
                                    </p:anim>
                                    <p:set>
                                      <p:cBhvr>
                                        <p:cTn id="12" dur="1" fill="hold">
                                          <p:stCondLst>
                                            <p:cond delay="999"/>
                                          </p:stCondLst>
                                        </p:cTn>
                                        <p:tgtEl>
                                          <p:spTgt spid="18"/>
                                        </p:tgtEl>
                                        <p:attrNameLst>
                                          <p:attrName>style.visibility</p:attrName>
                                        </p:attrNameLst>
                                      </p:cBhvr>
                                      <p:to>
                                        <p:strVal val="hidden"/>
                                      </p:to>
                                    </p:set>
                                  </p:childTnLst>
                                </p:cTn>
                              </p:par>
                              <p:par>
                                <p:cTn id="13" presetID="42" presetClass="path" presetSubtype="0" accel="50000" decel="50000" fill="hold" grpId="0" nodeType="withEffect">
                                  <p:stCondLst>
                                    <p:cond delay="450"/>
                                  </p:stCondLst>
                                  <p:childTnLst>
                                    <p:animMotion origin="layout" path="M 4.72222E-6 4.44444E-6 L -0.32674 4.44444E-6 " pathEditMode="relative" rAng="0" ptsTypes="AA">
                                      <p:cBhvr>
                                        <p:cTn id="14" dur="1350" fill="hold"/>
                                        <p:tgtEl>
                                          <p:spTgt spid="19"/>
                                        </p:tgtEl>
                                        <p:attrNameLst>
                                          <p:attrName>ppt_x</p:attrName>
                                          <p:attrName>ppt_y</p:attrName>
                                        </p:attrNameLst>
                                      </p:cBhvr>
                                      <p:rCtr x="-16337" y="0"/>
                                    </p:animMotion>
                                  </p:childTnLst>
                                </p:cTn>
                              </p:par>
                              <p:par>
                                <p:cTn id="15" presetID="17" presetClass="exit" presetSubtype="10" fill="hold" grpId="0" nodeType="withEffect">
                                  <p:stCondLst>
                                    <p:cond delay="1250"/>
                                  </p:stCondLst>
                                  <p:childTnLst>
                                    <p:anim calcmode="lin" valueType="num">
                                      <p:cBhvr>
                                        <p:cTn id="16" dur="250"/>
                                        <p:tgtEl>
                                          <p:spTgt spid="20"/>
                                        </p:tgtEl>
                                        <p:attrNameLst>
                                          <p:attrName>ppt_w</p:attrName>
                                        </p:attrNameLst>
                                      </p:cBhvr>
                                      <p:tavLst>
                                        <p:tav tm="0">
                                          <p:val>
                                            <p:strVal val="ppt_w"/>
                                          </p:val>
                                        </p:tav>
                                        <p:tav tm="100000">
                                          <p:val>
                                            <p:fltVal val="0"/>
                                          </p:val>
                                        </p:tav>
                                      </p:tavLst>
                                    </p:anim>
                                    <p:anim calcmode="lin" valueType="num">
                                      <p:cBhvr>
                                        <p:cTn id="17" dur="250"/>
                                        <p:tgtEl>
                                          <p:spTgt spid="20"/>
                                        </p:tgtEl>
                                        <p:attrNameLst>
                                          <p:attrName>ppt_h</p:attrName>
                                        </p:attrNameLst>
                                      </p:cBhvr>
                                      <p:tavLst>
                                        <p:tav tm="0">
                                          <p:val>
                                            <p:strVal val="ppt_h"/>
                                          </p:val>
                                        </p:tav>
                                        <p:tav tm="100000">
                                          <p:val>
                                            <p:strVal val="ppt_h"/>
                                          </p:val>
                                        </p:tav>
                                      </p:tavLst>
                                    </p:anim>
                                    <p:set>
                                      <p:cBhvr>
                                        <p:cTn id="18" dur="1" fill="hold">
                                          <p:stCondLst>
                                            <p:cond delay="249"/>
                                          </p:stCondLst>
                                        </p:cTn>
                                        <p:tgtEl>
                                          <p:spTgt spid="20"/>
                                        </p:tgtEl>
                                        <p:attrNameLst>
                                          <p:attrName>style.visibility</p:attrName>
                                        </p:attrNameLst>
                                      </p:cBhvr>
                                      <p:to>
                                        <p:strVal val="hidden"/>
                                      </p:to>
                                    </p:set>
                                  </p:childTnLst>
                                </p:cTn>
                              </p:par>
                              <p:par>
                                <p:cTn id="19" presetID="17" presetClass="exit" presetSubtype="10" fill="hold" grpId="0" nodeType="withEffect">
                                  <p:stCondLst>
                                    <p:cond delay="1050"/>
                                  </p:stCondLst>
                                  <p:childTnLst>
                                    <p:anim calcmode="lin" valueType="num">
                                      <p:cBhvr>
                                        <p:cTn id="20" dur="500"/>
                                        <p:tgtEl>
                                          <p:spTgt spid="17"/>
                                        </p:tgtEl>
                                        <p:attrNameLst>
                                          <p:attrName>ppt_w</p:attrName>
                                        </p:attrNameLst>
                                      </p:cBhvr>
                                      <p:tavLst>
                                        <p:tav tm="0">
                                          <p:val>
                                            <p:strVal val="ppt_w"/>
                                          </p:val>
                                        </p:tav>
                                        <p:tav tm="100000">
                                          <p:val>
                                            <p:fltVal val="0"/>
                                          </p:val>
                                        </p:tav>
                                      </p:tavLst>
                                    </p:anim>
                                    <p:anim calcmode="lin" valueType="num">
                                      <p:cBhvr>
                                        <p:cTn id="21" dur="500"/>
                                        <p:tgtEl>
                                          <p:spTgt spid="17"/>
                                        </p:tgtEl>
                                        <p:attrNameLst>
                                          <p:attrName>ppt_h</p:attrName>
                                        </p:attrNameLst>
                                      </p:cBhvr>
                                      <p:tavLst>
                                        <p:tav tm="0">
                                          <p:val>
                                            <p:strVal val="ppt_h"/>
                                          </p:val>
                                        </p:tav>
                                        <p:tav tm="100000">
                                          <p:val>
                                            <p:strVal val="ppt_h"/>
                                          </p:val>
                                        </p:tav>
                                      </p:tavLst>
                                    </p:anim>
                                    <p:set>
                                      <p:cBhvr>
                                        <p:cTn id="22" dur="1" fill="hold">
                                          <p:stCondLst>
                                            <p:cond delay="499"/>
                                          </p:stCondLst>
                                        </p:cTn>
                                        <p:tgtEl>
                                          <p:spTgt spid="17"/>
                                        </p:tgtEl>
                                        <p:attrNameLst>
                                          <p:attrName>style.visibility</p:attrName>
                                        </p:attrNameLst>
                                      </p:cBhvr>
                                      <p:to>
                                        <p:strVal val="hidden"/>
                                      </p:to>
                                    </p:set>
                                  </p:childTnLst>
                                </p:cTn>
                              </p:par>
                              <p:par>
                                <p:cTn id="23" presetID="17" presetClass="exit" presetSubtype="10" fill="hold" grpId="0" nodeType="withEffect">
                                  <p:stCondLst>
                                    <p:cond delay="850"/>
                                  </p:stCondLst>
                                  <p:childTnLst>
                                    <p:anim calcmode="lin" valueType="num">
                                      <p:cBhvr>
                                        <p:cTn id="24" dur="650"/>
                                        <p:tgtEl>
                                          <p:spTgt spid="16"/>
                                        </p:tgtEl>
                                        <p:attrNameLst>
                                          <p:attrName>ppt_w</p:attrName>
                                        </p:attrNameLst>
                                      </p:cBhvr>
                                      <p:tavLst>
                                        <p:tav tm="0">
                                          <p:val>
                                            <p:strVal val="ppt_w"/>
                                          </p:val>
                                        </p:tav>
                                        <p:tav tm="100000">
                                          <p:val>
                                            <p:fltVal val="0"/>
                                          </p:val>
                                        </p:tav>
                                      </p:tavLst>
                                    </p:anim>
                                    <p:anim calcmode="lin" valueType="num">
                                      <p:cBhvr>
                                        <p:cTn id="25" dur="650"/>
                                        <p:tgtEl>
                                          <p:spTgt spid="16"/>
                                        </p:tgtEl>
                                        <p:attrNameLst>
                                          <p:attrName>ppt_h</p:attrName>
                                        </p:attrNameLst>
                                      </p:cBhvr>
                                      <p:tavLst>
                                        <p:tav tm="0">
                                          <p:val>
                                            <p:strVal val="ppt_h"/>
                                          </p:val>
                                        </p:tav>
                                        <p:tav tm="100000">
                                          <p:val>
                                            <p:strVal val="ppt_h"/>
                                          </p:val>
                                        </p:tav>
                                      </p:tavLst>
                                    </p:anim>
                                    <p:set>
                                      <p:cBhvr>
                                        <p:cTn id="26" dur="1" fill="hold">
                                          <p:stCondLst>
                                            <p:cond delay="649"/>
                                          </p:stCondLst>
                                        </p:cTn>
                                        <p:tgtEl>
                                          <p:spTgt spid="16"/>
                                        </p:tgtEl>
                                        <p:attrNameLst>
                                          <p:attrName>style.visibility</p:attrName>
                                        </p:attrNameLst>
                                      </p:cBhvr>
                                      <p:to>
                                        <p:strVal val="hidden"/>
                                      </p:to>
                                    </p:set>
                                  </p:childTnLst>
                                </p:cTn>
                              </p:par>
                              <p:par>
                                <p:cTn id="27" presetID="35" presetClass="path" presetSubtype="0" accel="50000" decel="50000" fill="hold" grpId="0" nodeType="withEffect">
                                  <p:stCondLst>
                                    <p:cond delay="1000"/>
                                  </p:stCondLst>
                                  <p:childTnLst>
                                    <p:animMotion origin="layout" path="M 2.77778E-6 1.85185E-6 L 0.00139 -0.16412 " pathEditMode="relative" rAng="0" ptsTypes="AA">
                                      <p:cBhvr>
                                        <p:cTn id="28" dur="750" fill="hold"/>
                                        <p:tgtEl>
                                          <p:spTgt spid="14"/>
                                        </p:tgtEl>
                                        <p:attrNameLst>
                                          <p:attrName>ppt_x</p:attrName>
                                          <p:attrName>ppt_y</p:attrName>
                                        </p:attrNameLst>
                                      </p:cBhvr>
                                      <p:rCtr x="69" y="-8218"/>
                                    </p:animMotion>
                                  </p:childTnLst>
                                </p:cTn>
                              </p:par>
                              <p:par>
                                <p:cTn id="29" presetID="17" presetClass="exit" presetSubtype="10" fill="hold" grpId="0" nodeType="withEffect">
                                  <p:stCondLst>
                                    <p:cond delay="650"/>
                                  </p:stCondLst>
                                  <p:childTnLst>
                                    <p:anim calcmode="lin" valueType="num">
                                      <p:cBhvr>
                                        <p:cTn id="30" dur="850"/>
                                        <p:tgtEl>
                                          <p:spTgt spid="15"/>
                                        </p:tgtEl>
                                        <p:attrNameLst>
                                          <p:attrName>ppt_w</p:attrName>
                                        </p:attrNameLst>
                                      </p:cBhvr>
                                      <p:tavLst>
                                        <p:tav tm="0">
                                          <p:val>
                                            <p:strVal val="ppt_w"/>
                                          </p:val>
                                        </p:tav>
                                        <p:tav tm="100000">
                                          <p:val>
                                            <p:fltVal val="0"/>
                                          </p:val>
                                        </p:tav>
                                      </p:tavLst>
                                    </p:anim>
                                    <p:anim calcmode="lin" valueType="num">
                                      <p:cBhvr>
                                        <p:cTn id="31" dur="850"/>
                                        <p:tgtEl>
                                          <p:spTgt spid="15"/>
                                        </p:tgtEl>
                                        <p:attrNameLst>
                                          <p:attrName>ppt_h</p:attrName>
                                        </p:attrNameLst>
                                      </p:cBhvr>
                                      <p:tavLst>
                                        <p:tav tm="0">
                                          <p:val>
                                            <p:strVal val="ppt_h"/>
                                          </p:val>
                                        </p:tav>
                                        <p:tav tm="100000">
                                          <p:val>
                                            <p:strVal val="ppt_h"/>
                                          </p:val>
                                        </p:tav>
                                      </p:tavLst>
                                    </p:anim>
                                    <p:set>
                                      <p:cBhvr>
                                        <p:cTn id="32" dur="1" fill="hold">
                                          <p:stCondLst>
                                            <p:cond delay="84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p:bldP spid="2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en-US" dirty="0" smtClean="0">
                <a:solidFill>
                  <a:schemeClr val="bg1"/>
                </a:solidFill>
              </a:rPr>
              <a:t>Rating of 2</a:t>
            </a:r>
            <a:endParaRPr lang="en-US" dirty="0">
              <a:solidFill>
                <a:schemeClr val="bg1"/>
              </a:solidFill>
            </a:endParaRPr>
          </a:p>
        </p:txBody>
      </p:sp>
      <p:sp>
        <p:nvSpPr>
          <p:cNvPr id="39940" name="Rectangle 3"/>
          <p:cNvSpPr>
            <a:spLocks noGrp="1" noChangeArrowheads="1"/>
          </p:cNvSpPr>
          <p:nvPr>
            <p:ph idx="1"/>
            <p:custDataLst>
              <p:tags r:id="rId3"/>
            </p:custDataLst>
          </p:nvPr>
        </p:nvSpPr>
        <p:spPr>
          <a:xfrm>
            <a:off x="506382" y="2999231"/>
            <a:ext cx="8229600" cy="3279649"/>
          </a:xfrm>
        </p:spPr>
        <p:txBody>
          <a:bodyPr>
            <a:noAutofit/>
          </a:bodyPr>
          <a:lstStyle/>
          <a:p>
            <a:pPr lvl="0">
              <a:spcBef>
                <a:spcPts val="0"/>
              </a:spcBef>
              <a:spcAft>
                <a:spcPts val="2400"/>
              </a:spcAft>
              <a:buClr>
                <a:srgbClr val="92D050"/>
              </a:buClr>
              <a:buSzPct val="80000"/>
            </a:pPr>
            <a:r>
              <a:rPr lang="en-US" sz="2200" dirty="0">
                <a:solidFill>
                  <a:srgbClr val="072543"/>
                </a:solidFill>
              </a:rPr>
              <a:t>Child </a:t>
            </a:r>
            <a:r>
              <a:rPr lang="en-US" sz="2200" b="1" dirty="0">
                <a:solidFill>
                  <a:srgbClr val="072543"/>
                </a:solidFill>
              </a:rPr>
              <a:t>occasionally </a:t>
            </a:r>
            <a:r>
              <a:rPr lang="en-US" sz="2200" dirty="0">
                <a:solidFill>
                  <a:srgbClr val="072543"/>
                </a:solidFill>
              </a:rPr>
              <a:t>uses immediate foundational skills</a:t>
            </a:r>
            <a:r>
              <a:rPr lang="en-US" sz="2200" b="1" dirty="0">
                <a:solidFill>
                  <a:srgbClr val="072543"/>
                </a:solidFill>
              </a:rPr>
              <a:t> </a:t>
            </a:r>
            <a:r>
              <a:rPr lang="en-US" sz="2200" dirty="0">
                <a:solidFill>
                  <a:srgbClr val="072543"/>
                </a:solidFill>
              </a:rPr>
              <a:t>across</a:t>
            </a:r>
            <a:r>
              <a:rPr lang="en-US" sz="2200" b="1" dirty="0">
                <a:solidFill>
                  <a:srgbClr val="072543"/>
                </a:solidFill>
              </a:rPr>
              <a:t> </a:t>
            </a:r>
            <a:r>
              <a:rPr lang="en-US" sz="2200" dirty="0">
                <a:solidFill>
                  <a:srgbClr val="072543"/>
                </a:solidFill>
              </a:rPr>
              <a:t>settings and situations.</a:t>
            </a:r>
          </a:p>
          <a:p>
            <a:pPr lvl="0">
              <a:spcBef>
                <a:spcPts val="0"/>
              </a:spcBef>
              <a:spcAft>
                <a:spcPts val="2400"/>
              </a:spcAft>
              <a:buClr>
                <a:srgbClr val="92D050"/>
              </a:buClr>
              <a:buSzPct val="80000"/>
            </a:pPr>
            <a:r>
              <a:rPr lang="en-US" sz="2200" dirty="0">
                <a:solidFill>
                  <a:srgbClr val="072543"/>
                </a:solidFill>
              </a:rPr>
              <a:t>More functioning reflects skills that are </a:t>
            </a:r>
            <a:r>
              <a:rPr lang="en-US" sz="2200" b="1" dirty="0">
                <a:solidFill>
                  <a:srgbClr val="072543"/>
                </a:solidFill>
              </a:rPr>
              <a:t>not </a:t>
            </a:r>
            <a:r>
              <a:rPr lang="en-US" sz="2200" dirty="0">
                <a:solidFill>
                  <a:srgbClr val="072543"/>
                </a:solidFill>
              </a:rPr>
              <a:t>immediate foundational than are immediate foundational.</a:t>
            </a:r>
          </a:p>
          <a:p>
            <a:pPr marL="0" indent="0">
              <a:buClr>
                <a:srgbClr val="92D050"/>
              </a:buClr>
              <a:buSzPct val="80000"/>
              <a:buNone/>
            </a:pPr>
            <a:r>
              <a:rPr lang="en-US" sz="2200" b="1" dirty="0" smtClean="0">
                <a:solidFill>
                  <a:srgbClr val="072543"/>
                </a:solidFill>
              </a:rPr>
              <a:t>Example </a:t>
            </a:r>
            <a:r>
              <a:rPr lang="en-US" sz="2200" b="1" dirty="0">
                <a:solidFill>
                  <a:srgbClr val="072543"/>
                </a:solidFill>
              </a:rPr>
              <a:t>descriptor statement</a:t>
            </a:r>
            <a:r>
              <a:rPr lang="en-US" sz="2200" dirty="0">
                <a:solidFill>
                  <a:srgbClr val="072543"/>
                </a:solidFill>
              </a:rPr>
              <a:t>:  In the area of </a:t>
            </a:r>
            <a:r>
              <a:rPr lang="en-US" sz="2200" dirty="0" smtClean="0">
                <a:solidFill>
                  <a:srgbClr val="072543"/>
                </a:solidFill>
              </a:rPr>
              <a:t>Positive </a:t>
            </a:r>
            <a:r>
              <a:rPr lang="en-US" sz="2200" dirty="0">
                <a:solidFill>
                  <a:srgbClr val="072543"/>
                </a:solidFill>
              </a:rPr>
              <a:t>S</a:t>
            </a:r>
            <a:r>
              <a:rPr lang="en-US" sz="2200" dirty="0" smtClean="0">
                <a:solidFill>
                  <a:srgbClr val="072543"/>
                </a:solidFill>
              </a:rPr>
              <a:t>ocial </a:t>
            </a:r>
            <a:r>
              <a:rPr lang="en-US" sz="2200" dirty="0">
                <a:solidFill>
                  <a:srgbClr val="072543"/>
                </a:solidFill>
              </a:rPr>
              <a:t>R</a:t>
            </a:r>
            <a:r>
              <a:rPr lang="en-US" sz="2200" dirty="0" smtClean="0">
                <a:solidFill>
                  <a:srgbClr val="072543"/>
                </a:solidFill>
              </a:rPr>
              <a:t>elationships</a:t>
            </a:r>
            <a:r>
              <a:rPr lang="en-US" sz="2200" dirty="0">
                <a:solidFill>
                  <a:srgbClr val="072543"/>
                </a:solidFill>
              </a:rPr>
              <a:t>, Felipe occasionally shows immediate foundational skills but has more skills that are like those of a much younger child.</a:t>
            </a:r>
          </a:p>
        </p:txBody>
      </p:sp>
      <p:sp>
        <p:nvSpPr>
          <p:cNvPr id="12" name="Rectangle 11"/>
          <p:cNvSpPr/>
          <p:nvPr>
            <p:custDataLst>
              <p:tags r:id="rId4"/>
            </p:custDataLst>
          </p:nvPr>
        </p:nvSpPr>
        <p:spPr>
          <a:xfrm>
            <a:off x="635922" y="136776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13" name="Rectangle 12"/>
          <p:cNvSpPr/>
          <p:nvPr>
            <p:custDataLst>
              <p:tags r:id="rId5"/>
            </p:custDataLst>
          </p:nvPr>
        </p:nvSpPr>
        <p:spPr>
          <a:xfrm>
            <a:off x="2993042" y="137708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14" name="Rectangle 13"/>
          <p:cNvSpPr/>
          <p:nvPr>
            <p:custDataLst>
              <p:tags r:id="rId6"/>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15" name="Rectangle 14"/>
          <p:cNvSpPr/>
          <p:nvPr>
            <p:custDataLst>
              <p:tags r:id="rId7"/>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16" name="Rectangle 15"/>
          <p:cNvSpPr/>
          <p:nvPr>
            <p:custDataLst>
              <p:tags r:id="rId8"/>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7" name="Rectangle 16"/>
          <p:cNvSpPr/>
          <p:nvPr>
            <p:custDataLst>
              <p:tags r:id="rId9"/>
            </p:custDataLst>
          </p:nvPr>
        </p:nvSpPr>
        <p:spPr>
          <a:xfrm>
            <a:off x="1814482" y="1377084"/>
            <a:ext cx="822960" cy="822960"/>
          </a:xfrm>
          <a:prstGeom prst="rect">
            <a:avLst/>
          </a:prstGeom>
          <a:solidFill>
            <a:srgbClr val="02AEB2"/>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19" name="Rectangle 18"/>
          <p:cNvSpPr/>
          <p:nvPr>
            <p:custDataLst>
              <p:tags r:id="rId10"/>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18" name="Title 1"/>
          <p:cNvSpPr txBox="1">
            <a:spLocks/>
          </p:cNvSpPr>
          <p:nvPr>
            <p:custDataLst>
              <p:tags r:id="rId11"/>
            </p:custDataLst>
          </p:nvPr>
        </p:nvSpPr>
        <p:spPr>
          <a:xfrm>
            <a:off x="430182" y="228900"/>
            <a:ext cx="8305800" cy="905256"/>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20" name="Oval 19"/>
          <p:cNvSpPr/>
          <p:nvPr>
            <p:custDataLst>
              <p:tags r:id="rId12"/>
            </p:custDataLst>
          </p:nvPr>
        </p:nvSpPr>
        <p:spPr>
          <a:xfrm>
            <a:off x="1541434" y="1066947"/>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285343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12"/>
                                        </p:tgtEl>
                                        <p:attrNameLst>
                                          <p:attrName>ppt_w</p:attrName>
                                        </p:attrNameLst>
                                      </p:cBhvr>
                                      <p:tavLst>
                                        <p:tav tm="0">
                                          <p:val>
                                            <p:strVal val="ppt_w"/>
                                          </p:val>
                                        </p:tav>
                                        <p:tav tm="100000">
                                          <p:val>
                                            <p:fltVal val="0"/>
                                          </p:val>
                                        </p:tav>
                                      </p:tavLst>
                                    </p:anim>
                                    <p:anim calcmode="lin" valueType="num">
                                      <p:cBhvr>
                                        <p:cTn id="7" dur="1250"/>
                                        <p:tgtEl>
                                          <p:spTgt spid="12"/>
                                        </p:tgtEl>
                                        <p:attrNameLst>
                                          <p:attrName>ppt_h</p:attrName>
                                        </p:attrNameLst>
                                      </p:cBhvr>
                                      <p:tavLst>
                                        <p:tav tm="0">
                                          <p:val>
                                            <p:strVal val="ppt_h"/>
                                          </p:val>
                                        </p:tav>
                                        <p:tav tm="100000">
                                          <p:val>
                                            <p:strVal val="ppt_h"/>
                                          </p:val>
                                        </p:tav>
                                      </p:tavLst>
                                    </p:anim>
                                    <p:set>
                                      <p:cBhvr>
                                        <p:cTn id="8" dur="1" fill="hold">
                                          <p:stCondLst>
                                            <p:cond delay="1249"/>
                                          </p:stCondLst>
                                        </p:cTn>
                                        <p:tgtEl>
                                          <p:spTgt spid="12"/>
                                        </p:tgtEl>
                                        <p:attrNameLst>
                                          <p:attrName>style.visibility</p:attrName>
                                        </p:attrNameLst>
                                      </p:cBhvr>
                                      <p:to>
                                        <p:strVal val="hidden"/>
                                      </p:to>
                                    </p:set>
                                  </p:childTnLst>
                                </p:cTn>
                              </p:par>
                              <p:par>
                                <p:cTn id="9" presetID="42" presetClass="path" presetSubtype="0" accel="50000" decel="50000" fill="hold" grpId="0" nodeType="withEffect">
                                  <p:stCondLst>
                                    <p:cond delay="450"/>
                                  </p:stCondLst>
                                  <p:childTnLst>
                                    <p:animMotion origin="layout" path="M 4.72222E-6 4.44444E-6 L -0.31754 4.44444E-6 " pathEditMode="relative" rAng="0" ptsTypes="AA">
                                      <p:cBhvr>
                                        <p:cTn id="10" dur="1350" fill="hold"/>
                                        <p:tgtEl>
                                          <p:spTgt spid="18"/>
                                        </p:tgtEl>
                                        <p:attrNameLst>
                                          <p:attrName>ppt_x</p:attrName>
                                          <p:attrName>ppt_y</p:attrName>
                                        </p:attrNameLst>
                                      </p:cBhvr>
                                      <p:rCtr x="-15885" y="0"/>
                                    </p:animMotion>
                                  </p:childTnLst>
                                </p:cTn>
                              </p:par>
                              <p:par>
                                <p:cTn id="11" presetID="17" presetClass="exit" presetSubtype="10" fill="hold" grpId="0" nodeType="withEffect">
                                  <p:stCondLst>
                                    <p:cond delay="1250"/>
                                  </p:stCondLst>
                                  <p:childTnLst>
                                    <p:anim calcmode="lin" valueType="num">
                                      <p:cBhvr>
                                        <p:cTn id="12" dur="250"/>
                                        <p:tgtEl>
                                          <p:spTgt spid="19"/>
                                        </p:tgtEl>
                                        <p:attrNameLst>
                                          <p:attrName>ppt_w</p:attrName>
                                        </p:attrNameLst>
                                      </p:cBhvr>
                                      <p:tavLst>
                                        <p:tav tm="0">
                                          <p:val>
                                            <p:strVal val="ppt_w"/>
                                          </p:val>
                                        </p:tav>
                                        <p:tav tm="100000">
                                          <p:val>
                                            <p:fltVal val="0"/>
                                          </p:val>
                                        </p:tav>
                                      </p:tavLst>
                                    </p:anim>
                                    <p:anim calcmode="lin" valueType="num">
                                      <p:cBhvr>
                                        <p:cTn id="13" dur="250"/>
                                        <p:tgtEl>
                                          <p:spTgt spid="19"/>
                                        </p:tgtEl>
                                        <p:attrNameLst>
                                          <p:attrName>ppt_h</p:attrName>
                                        </p:attrNameLst>
                                      </p:cBhvr>
                                      <p:tavLst>
                                        <p:tav tm="0">
                                          <p:val>
                                            <p:strVal val="ppt_h"/>
                                          </p:val>
                                        </p:tav>
                                        <p:tav tm="100000">
                                          <p:val>
                                            <p:strVal val="ppt_h"/>
                                          </p:val>
                                        </p:tav>
                                      </p:tavLst>
                                    </p:anim>
                                    <p:set>
                                      <p:cBhvr>
                                        <p:cTn id="14" dur="1" fill="hold">
                                          <p:stCondLst>
                                            <p:cond delay="249"/>
                                          </p:stCondLst>
                                        </p:cTn>
                                        <p:tgtEl>
                                          <p:spTgt spid="19"/>
                                        </p:tgtEl>
                                        <p:attrNameLst>
                                          <p:attrName>style.visibility</p:attrName>
                                        </p:attrNameLst>
                                      </p:cBhvr>
                                      <p:to>
                                        <p:strVal val="hidden"/>
                                      </p:to>
                                    </p:set>
                                  </p:childTnLst>
                                </p:cTn>
                              </p:par>
                              <p:par>
                                <p:cTn id="15" presetID="17" presetClass="exit" presetSubtype="10" fill="hold" grpId="0" nodeType="withEffect">
                                  <p:stCondLst>
                                    <p:cond delay="1050"/>
                                  </p:stCondLst>
                                  <p:childTnLst>
                                    <p:anim calcmode="lin" valueType="num">
                                      <p:cBhvr>
                                        <p:cTn id="16" dur="500"/>
                                        <p:tgtEl>
                                          <p:spTgt spid="16"/>
                                        </p:tgtEl>
                                        <p:attrNameLst>
                                          <p:attrName>ppt_w</p:attrName>
                                        </p:attrNameLst>
                                      </p:cBhvr>
                                      <p:tavLst>
                                        <p:tav tm="0">
                                          <p:val>
                                            <p:strVal val="ppt_w"/>
                                          </p:val>
                                        </p:tav>
                                        <p:tav tm="100000">
                                          <p:val>
                                            <p:fltVal val="0"/>
                                          </p:val>
                                        </p:tav>
                                      </p:tavLst>
                                    </p:anim>
                                    <p:anim calcmode="lin" valueType="num">
                                      <p:cBhvr>
                                        <p:cTn id="17" dur="500"/>
                                        <p:tgtEl>
                                          <p:spTgt spid="16"/>
                                        </p:tgtEl>
                                        <p:attrNameLst>
                                          <p:attrName>ppt_h</p:attrName>
                                        </p:attrNameLst>
                                      </p:cBhvr>
                                      <p:tavLst>
                                        <p:tav tm="0">
                                          <p:val>
                                            <p:strVal val="ppt_h"/>
                                          </p:val>
                                        </p:tav>
                                        <p:tav tm="100000">
                                          <p:val>
                                            <p:strVal val="ppt_h"/>
                                          </p:val>
                                        </p:tav>
                                      </p:tavLst>
                                    </p:anim>
                                    <p:set>
                                      <p:cBhvr>
                                        <p:cTn id="18" dur="1" fill="hold">
                                          <p:stCondLst>
                                            <p:cond delay="499"/>
                                          </p:stCondLst>
                                        </p:cTn>
                                        <p:tgtEl>
                                          <p:spTgt spid="16"/>
                                        </p:tgtEl>
                                        <p:attrNameLst>
                                          <p:attrName>style.visibility</p:attrName>
                                        </p:attrNameLst>
                                      </p:cBhvr>
                                      <p:to>
                                        <p:strVal val="hidden"/>
                                      </p:to>
                                    </p:set>
                                  </p:childTnLst>
                                </p:cTn>
                              </p:par>
                              <p:par>
                                <p:cTn id="19" presetID="17" presetClass="exit" presetSubtype="10" fill="hold" grpId="0" nodeType="withEffect">
                                  <p:stCondLst>
                                    <p:cond delay="850"/>
                                  </p:stCondLst>
                                  <p:childTnLst>
                                    <p:anim calcmode="lin" valueType="num">
                                      <p:cBhvr>
                                        <p:cTn id="20" dur="650"/>
                                        <p:tgtEl>
                                          <p:spTgt spid="15"/>
                                        </p:tgtEl>
                                        <p:attrNameLst>
                                          <p:attrName>ppt_w</p:attrName>
                                        </p:attrNameLst>
                                      </p:cBhvr>
                                      <p:tavLst>
                                        <p:tav tm="0">
                                          <p:val>
                                            <p:strVal val="ppt_w"/>
                                          </p:val>
                                        </p:tav>
                                        <p:tav tm="100000">
                                          <p:val>
                                            <p:fltVal val="0"/>
                                          </p:val>
                                        </p:tav>
                                      </p:tavLst>
                                    </p:anim>
                                    <p:anim calcmode="lin" valueType="num">
                                      <p:cBhvr>
                                        <p:cTn id="21" dur="650"/>
                                        <p:tgtEl>
                                          <p:spTgt spid="15"/>
                                        </p:tgtEl>
                                        <p:attrNameLst>
                                          <p:attrName>ppt_h</p:attrName>
                                        </p:attrNameLst>
                                      </p:cBhvr>
                                      <p:tavLst>
                                        <p:tav tm="0">
                                          <p:val>
                                            <p:strVal val="ppt_h"/>
                                          </p:val>
                                        </p:tav>
                                        <p:tav tm="100000">
                                          <p:val>
                                            <p:strVal val="ppt_h"/>
                                          </p:val>
                                        </p:tav>
                                      </p:tavLst>
                                    </p:anim>
                                    <p:set>
                                      <p:cBhvr>
                                        <p:cTn id="22" dur="1" fill="hold">
                                          <p:stCondLst>
                                            <p:cond delay="649"/>
                                          </p:stCondLst>
                                        </p:cTn>
                                        <p:tgtEl>
                                          <p:spTgt spid="15"/>
                                        </p:tgtEl>
                                        <p:attrNameLst>
                                          <p:attrName>style.visibility</p:attrName>
                                        </p:attrNameLst>
                                      </p:cBhvr>
                                      <p:to>
                                        <p:strVal val="hidden"/>
                                      </p:to>
                                    </p:set>
                                  </p:childTnLst>
                                </p:cTn>
                              </p:par>
                              <p:par>
                                <p:cTn id="23" presetID="17" presetClass="exit" presetSubtype="10" fill="hold" grpId="0" nodeType="withEffect">
                                  <p:stCondLst>
                                    <p:cond delay="650"/>
                                  </p:stCondLst>
                                  <p:childTnLst>
                                    <p:anim calcmode="lin" valueType="num">
                                      <p:cBhvr>
                                        <p:cTn id="24" dur="850"/>
                                        <p:tgtEl>
                                          <p:spTgt spid="14"/>
                                        </p:tgtEl>
                                        <p:attrNameLst>
                                          <p:attrName>ppt_w</p:attrName>
                                        </p:attrNameLst>
                                      </p:cBhvr>
                                      <p:tavLst>
                                        <p:tav tm="0">
                                          <p:val>
                                            <p:strVal val="ppt_w"/>
                                          </p:val>
                                        </p:tav>
                                        <p:tav tm="100000">
                                          <p:val>
                                            <p:fltVal val="0"/>
                                          </p:val>
                                        </p:tav>
                                      </p:tavLst>
                                    </p:anim>
                                    <p:anim calcmode="lin" valueType="num">
                                      <p:cBhvr>
                                        <p:cTn id="25" dur="850"/>
                                        <p:tgtEl>
                                          <p:spTgt spid="14"/>
                                        </p:tgtEl>
                                        <p:attrNameLst>
                                          <p:attrName>ppt_h</p:attrName>
                                        </p:attrNameLst>
                                      </p:cBhvr>
                                      <p:tavLst>
                                        <p:tav tm="0">
                                          <p:val>
                                            <p:strVal val="ppt_h"/>
                                          </p:val>
                                        </p:tav>
                                        <p:tav tm="100000">
                                          <p:val>
                                            <p:strVal val="ppt_h"/>
                                          </p:val>
                                        </p:tav>
                                      </p:tavLst>
                                    </p:anim>
                                    <p:set>
                                      <p:cBhvr>
                                        <p:cTn id="26" dur="1" fill="hold">
                                          <p:stCondLst>
                                            <p:cond delay="849"/>
                                          </p:stCondLst>
                                        </p:cTn>
                                        <p:tgtEl>
                                          <p:spTgt spid="14"/>
                                        </p:tgtEl>
                                        <p:attrNameLst>
                                          <p:attrName>style.visibility</p:attrName>
                                        </p:attrNameLst>
                                      </p:cBhvr>
                                      <p:to>
                                        <p:strVal val="hidden"/>
                                      </p:to>
                                    </p:set>
                                  </p:childTnLst>
                                </p:cTn>
                              </p:par>
                              <p:par>
                                <p:cTn id="27" presetID="35" presetClass="path" presetSubtype="0" accel="50000" decel="50000" fill="hold" grpId="0" nodeType="withEffect">
                                  <p:stCondLst>
                                    <p:cond delay="1100"/>
                                  </p:stCondLst>
                                  <p:childTnLst>
                                    <p:animMotion origin="layout" path="M -2.77778E-6 1.85185E-6 L 0.12934 -0.16366 " pathEditMode="relative" rAng="0" ptsTypes="AA">
                                      <p:cBhvr>
                                        <p:cTn id="28" dur="750" fill="hold"/>
                                        <p:tgtEl>
                                          <p:spTgt spid="17"/>
                                        </p:tgtEl>
                                        <p:attrNameLst>
                                          <p:attrName>ppt_x</p:attrName>
                                          <p:attrName>ppt_y</p:attrName>
                                        </p:attrNameLst>
                                      </p:cBhvr>
                                      <p:rCtr x="6458" y="-8194"/>
                                    </p:animMotion>
                                  </p:childTnLst>
                                </p:cTn>
                              </p:par>
                              <p:par>
                                <p:cTn id="29" presetID="17" presetClass="exit" presetSubtype="10" fill="hold" grpId="0" nodeType="withEffect">
                                  <p:stCondLst>
                                    <p:cond delay="450"/>
                                  </p:stCondLst>
                                  <p:childTnLst>
                                    <p:anim calcmode="lin" valueType="num">
                                      <p:cBhvr>
                                        <p:cTn id="30" dur="1000"/>
                                        <p:tgtEl>
                                          <p:spTgt spid="13"/>
                                        </p:tgtEl>
                                        <p:attrNameLst>
                                          <p:attrName>ppt_w</p:attrName>
                                        </p:attrNameLst>
                                      </p:cBhvr>
                                      <p:tavLst>
                                        <p:tav tm="0">
                                          <p:val>
                                            <p:strVal val="ppt_w"/>
                                          </p:val>
                                        </p:tav>
                                        <p:tav tm="100000">
                                          <p:val>
                                            <p:fltVal val="0"/>
                                          </p:val>
                                        </p:tav>
                                      </p:tavLst>
                                    </p:anim>
                                    <p:anim calcmode="lin" valueType="num">
                                      <p:cBhvr>
                                        <p:cTn id="31" dur="1000"/>
                                        <p:tgtEl>
                                          <p:spTgt spid="13"/>
                                        </p:tgtEl>
                                        <p:attrNameLst>
                                          <p:attrName>ppt_h</p:attrName>
                                        </p:attrNameLst>
                                      </p:cBhvr>
                                      <p:tavLst>
                                        <p:tav tm="0">
                                          <p:val>
                                            <p:strVal val="ppt_h"/>
                                          </p:val>
                                        </p:tav>
                                        <p:tav tm="100000">
                                          <p:val>
                                            <p:strVal val="ppt_h"/>
                                          </p:val>
                                        </p:tav>
                                      </p:tavLst>
                                    </p:anim>
                                    <p:set>
                                      <p:cBhvr>
                                        <p:cTn id="32" dur="1" fill="hold">
                                          <p:stCondLst>
                                            <p:cond delay="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9"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en-US" dirty="0" smtClean="0">
                <a:solidFill>
                  <a:schemeClr val="bg1"/>
                </a:solidFill>
              </a:rPr>
              <a:t>Rating of 1</a:t>
            </a:r>
            <a:endParaRPr lang="en-US" dirty="0">
              <a:solidFill>
                <a:schemeClr val="bg1"/>
              </a:solidFill>
            </a:endParaRPr>
          </a:p>
        </p:txBody>
      </p:sp>
      <p:sp>
        <p:nvSpPr>
          <p:cNvPr id="92164" name="Rectangle 3"/>
          <p:cNvSpPr>
            <a:spLocks noGrp="1" noChangeArrowheads="1"/>
          </p:cNvSpPr>
          <p:nvPr>
            <p:ph idx="1"/>
            <p:custDataLst>
              <p:tags r:id="rId3"/>
            </p:custDataLst>
          </p:nvPr>
        </p:nvSpPr>
        <p:spPr>
          <a:xfrm>
            <a:off x="430182" y="2657856"/>
            <a:ext cx="8406384" cy="3803904"/>
          </a:xfrm>
        </p:spPr>
        <p:txBody>
          <a:bodyPr>
            <a:noAutofit/>
          </a:bodyPr>
          <a:lstStyle/>
          <a:p>
            <a:pPr lvl="0">
              <a:spcBef>
                <a:spcPts val="0"/>
              </a:spcBef>
              <a:spcAft>
                <a:spcPts val="1800"/>
              </a:spcAft>
              <a:buClr>
                <a:srgbClr val="92D050"/>
              </a:buClr>
              <a:buSzPct val="80000"/>
            </a:pPr>
            <a:r>
              <a:rPr lang="en-US" sz="2200" dirty="0">
                <a:solidFill>
                  <a:srgbClr val="072543"/>
                </a:solidFill>
              </a:rPr>
              <a:t>Child does </a:t>
            </a:r>
            <a:r>
              <a:rPr lang="en-US" sz="2200" b="1" dirty="0">
                <a:solidFill>
                  <a:srgbClr val="072543"/>
                </a:solidFill>
              </a:rPr>
              <a:t>not yet </a:t>
            </a:r>
            <a:r>
              <a:rPr lang="en-US" sz="2200" dirty="0">
                <a:solidFill>
                  <a:srgbClr val="072543"/>
                </a:solidFill>
              </a:rPr>
              <a:t>show functioning expected of a child his or her age in any situation.</a:t>
            </a:r>
          </a:p>
          <a:p>
            <a:pPr lvl="0">
              <a:spcBef>
                <a:spcPts val="0"/>
              </a:spcBef>
              <a:spcAft>
                <a:spcPts val="1800"/>
              </a:spcAft>
              <a:buClr>
                <a:srgbClr val="92D050"/>
              </a:buClr>
              <a:buSzPct val="80000"/>
            </a:pPr>
            <a:r>
              <a:rPr lang="en-US" sz="2200" dirty="0">
                <a:solidFill>
                  <a:srgbClr val="072543"/>
                </a:solidFill>
              </a:rPr>
              <a:t>Child’s functioning does </a:t>
            </a:r>
            <a:r>
              <a:rPr lang="en-US" sz="2200" b="1" dirty="0">
                <a:solidFill>
                  <a:srgbClr val="072543"/>
                </a:solidFill>
              </a:rPr>
              <a:t>not yet </a:t>
            </a:r>
            <a:r>
              <a:rPr lang="en-US" sz="2200" dirty="0">
                <a:solidFill>
                  <a:srgbClr val="072543"/>
                </a:solidFill>
              </a:rPr>
              <a:t>include immediate foundational skills upon which to build age-appropriate functioning.</a:t>
            </a:r>
          </a:p>
          <a:p>
            <a:pPr lvl="0">
              <a:spcBef>
                <a:spcPts val="0"/>
              </a:spcBef>
              <a:spcAft>
                <a:spcPts val="1800"/>
              </a:spcAft>
              <a:buClr>
                <a:srgbClr val="92D050"/>
              </a:buClr>
              <a:buSzPct val="80000"/>
            </a:pPr>
            <a:r>
              <a:rPr lang="en-US" sz="2200" dirty="0">
                <a:solidFill>
                  <a:srgbClr val="072543"/>
                </a:solidFill>
              </a:rPr>
              <a:t>Child’s functioning might be described as like that of a </a:t>
            </a:r>
            <a:r>
              <a:rPr lang="en-US" sz="2200" b="1" dirty="0">
                <a:solidFill>
                  <a:srgbClr val="072543"/>
                </a:solidFill>
              </a:rPr>
              <a:t>much younger child.</a:t>
            </a:r>
            <a:endParaRPr lang="en-US" sz="2200" dirty="0">
              <a:solidFill>
                <a:srgbClr val="072543"/>
              </a:solidFill>
            </a:endParaRPr>
          </a:p>
          <a:p>
            <a:pPr marL="0" indent="0">
              <a:spcBef>
                <a:spcPts val="0"/>
              </a:spcBef>
              <a:spcAft>
                <a:spcPts val="1800"/>
              </a:spcAft>
              <a:buClr>
                <a:srgbClr val="92D050"/>
              </a:buClr>
              <a:buSzPct val="80000"/>
              <a:buNone/>
            </a:pPr>
            <a:r>
              <a:rPr lang="en-US" sz="2200" b="1" dirty="0" smtClean="0">
                <a:solidFill>
                  <a:srgbClr val="072543"/>
                </a:solidFill>
              </a:rPr>
              <a:t>Example </a:t>
            </a:r>
            <a:r>
              <a:rPr lang="en-US" sz="2200" b="1" dirty="0">
                <a:solidFill>
                  <a:srgbClr val="072543"/>
                </a:solidFill>
              </a:rPr>
              <a:t>descriptor statement:  </a:t>
            </a:r>
            <a:r>
              <a:rPr lang="en-US" sz="2200" dirty="0">
                <a:solidFill>
                  <a:srgbClr val="072543"/>
                </a:solidFill>
              </a:rPr>
              <a:t>The skills that </a:t>
            </a:r>
            <a:r>
              <a:rPr lang="en-US" sz="2200" dirty="0" smtClean="0">
                <a:solidFill>
                  <a:srgbClr val="072543"/>
                </a:solidFill>
              </a:rPr>
              <a:t>Ana </a:t>
            </a:r>
            <a:r>
              <a:rPr lang="en-US" sz="2200" dirty="0">
                <a:solidFill>
                  <a:srgbClr val="072543"/>
                </a:solidFill>
              </a:rPr>
              <a:t>uses to get </a:t>
            </a:r>
            <a:r>
              <a:rPr lang="en-US" sz="2200" dirty="0" smtClean="0">
                <a:solidFill>
                  <a:srgbClr val="072543"/>
                </a:solidFill>
              </a:rPr>
              <a:t>her </a:t>
            </a:r>
            <a:r>
              <a:rPr lang="en-US" sz="2200" dirty="0">
                <a:solidFill>
                  <a:srgbClr val="072543"/>
                </a:solidFill>
              </a:rPr>
              <a:t>needs met are like those of a much younger child.  </a:t>
            </a:r>
            <a:r>
              <a:rPr lang="en-US" sz="2200" dirty="0" smtClean="0">
                <a:solidFill>
                  <a:srgbClr val="072543"/>
                </a:solidFill>
              </a:rPr>
              <a:t>She </a:t>
            </a:r>
            <a:r>
              <a:rPr lang="en-US" sz="2200" dirty="0">
                <a:solidFill>
                  <a:srgbClr val="072543"/>
                </a:solidFill>
              </a:rPr>
              <a:t>has early skills in this area but </a:t>
            </a:r>
            <a:r>
              <a:rPr lang="en-US" sz="2200" dirty="0" smtClean="0">
                <a:solidFill>
                  <a:srgbClr val="072543"/>
                </a:solidFill>
              </a:rPr>
              <a:t>not yet </a:t>
            </a:r>
            <a:r>
              <a:rPr lang="en-US" sz="2200" dirty="0">
                <a:solidFill>
                  <a:srgbClr val="072543"/>
                </a:solidFill>
              </a:rPr>
              <a:t>immediate foundational or age-expected skills.</a:t>
            </a:r>
          </a:p>
        </p:txBody>
      </p:sp>
      <p:sp>
        <p:nvSpPr>
          <p:cNvPr id="12" name="Rectangle 11"/>
          <p:cNvSpPr/>
          <p:nvPr>
            <p:custDataLst>
              <p:tags r:id="rId4"/>
            </p:custDataLst>
          </p:nvPr>
        </p:nvSpPr>
        <p:spPr>
          <a:xfrm>
            <a:off x="635922" y="136776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13" name="Rectangle 12"/>
          <p:cNvSpPr/>
          <p:nvPr>
            <p:custDataLst>
              <p:tags r:id="rId5"/>
            </p:custDataLst>
          </p:nvPr>
        </p:nvSpPr>
        <p:spPr>
          <a:xfrm>
            <a:off x="2993042" y="137708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14" name="Rectangle 13"/>
          <p:cNvSpPr/>
          <p:nvPr>
            <p:custDataLst>
              <p:tags r:id="rId6"/>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15" name="Rectangle 14"/>
          <p:cNvSpPr/>
          <p:nvPr>
            <p:custDataLst>
              <p:tags r:id="rId7"/>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16" name="Rectangle 15"/>
          <p:cNvSpPr/>
          <p:nvPr>
            <p:custDataLst>
              <p:tags r:id="rId8"/>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7" name="Rectangle 16"/>
          <p:cNvSpPr/>
          <p:nvPr>
            <p:custDataLst>
              <p:tags r:id="rId9"/>
            </p:custDataLst>
          </p:nvPr>
        </p:nvSpPr>
        <p:spPr>
          <a:xfrm>
            <a:off x="1814482" y="1377084"/>
            <a:ext cx="822960" cy="822960"/>
          </a:xfrm>
          <a:prstGeom prst="rect">
            <a:avLst/>
          </a:prstGeom>
          <a:solidFill>
            <a:srgbClr val="02AEB2"/>
          </a:solidFill>
          <a:ln>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19" name="Rectangle 18"/>
          <p:cNvSpPr/>
          <p:nvPr>
            <p:custDataLst>
              <p:tags r:id="rId10"/>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18" name="Title 1"/>
          <p:cNvSpPr txBox="1">
            <a:spLocks/>
          </p:cNvSpPr>
          <p:nvPr>
            <p:custDataLst>
              <p:tags r:id="rId11"/>
            </p:custDataLst>
          </p:nvPr>
        </p:nvSpPr>
        <p:spPr>
          <a:xfrm>
            <a:off x="430182" y="228900"/>
            <a:ext cx="8305800" cy="905256"/>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20" name="Oval 19"/>
          <p:cNvSpPr/>
          <p:nvPr>
            <p:custDataLst>
              <p:tags r:id="rId12"/>
            </p:custDataLst>
          </p:nvPr>
        </p:nvSpPr>
        <p:spPr>
          <a:xfrm>
            <a:off x="355887" y="1007084"/>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412830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grpId="0" nodeType="withEffect">
                                  <p:stCondLst>
                                    <p:cond delay="450"/>
                                  </p:stCondLst>
                                  <p:childTnLst>
                                    <p:animMotion origin="layout" path="M 4.72222E-6 4.44444E-6 L -0.31754 4.44444E-6 " pathEditMode="relative" rAng="0" ptsTypes="AA">
                                      <p:cBhvr>
                                        <p:cTn id="6" dur="1350" fill="hold"/>
                                        <p:tgtEl>
                                          <p:spTgt spid="18"/>
                                        </p:tgtEl>
                                        <p:attrNameLst>
                                          <p:attrName>ppt_x</p:attrName>
                                          <p:attrName>ppt_y</p:attrName>
                                        </p:attrNameLst>
                                      </p:cBhvr>
                                      <p:rCtr x="-15885" y="0"/>
                                    </p:animMotion>
                                  </p:childTnLst>
                                </p:cTn>
                              </p:par>
                              <p:par>
                                <p:cTn id="7" presetID="17" presetClass="exit" presetSubtype="10" fill="hold" grpId="0" nodeType="withEffect">
                                  <p:stCondLst>
                                    <p:cond delay="1250"/>
                                  </p:stCondLst>
                                  <p:childTnLst>
                                    <p:anim calcmode="lin" valueType="num">
                                      <p:cBhvr>
                                        <p:cTn id="8" dur="250"/>
                                        <p:tgtEl>
                                          <p:spTgt spid="19"/>
                                        </p:tgtEl>
                                        <p:attrNameLst>
                                          <p:attrName>ppt_w</p:attrName>
                                        </p:attrNameLst>
                                      </p:cBhvr>
                                      <p:tavLst>
                                        <p:tav tm="0">
                                          <p:val>
                                            <p:strVal val="ppt_w"/>
                                          </p:val>
                                        </p:tav>
                                        <p:tav tm="100000">
                                          <p:val>
                                            <p:fltVal val="0"/>
                                          </p:val>
                                        </p:tav>
                                      </p:tavLst>
                                    </p:anim>
                                    <p:anim calcmode="lin" valueType="num">
                                      <p:cBhvr>
                                        <p:cTn id="9" dur="250"/>
                                        <p:tgtEl>
                                          <p:spTgt spid="19"/>
                                        </p:tgtEl>
                                        <p:attrNameLst>
                                          <p:attrName>ppt_h</p:attrName>
                                        </p:attrNameLst>
                                      </p:cBhvr>
                                      <p:tavLst>
                                        <p:tav tm="0">
                                          <p:val>
                                            <p:strVal val="ppt_h"/>
                                          </p:val>
                                        </p:tav>
                                        <p:tav tm="100000">
                                          <p:val>
                                            <p:strVal val="ppt_h"/>
                                          </p:val>
                                        </p:tav>
                                      </p:tavLst>
                                    </p:anim>
                                    <p:set>
                                      <p:cBhvr>
                                        <p:cTn id="10" dur="1" fill="hold">
                                          <p:stCondLst>
                                            <p:cond delay="249"/>
                                          </p:stCondLst>
                                        </p:cTn>
                                        <p:tgtEl>
                                          <p:spTgt spid="19"/>
                                        </p:tgtEl>
                                        <p:attrNameLst>
                                          <p:attrName>style.visibility</p:attrName>
                                        </p:attrNameLst>
                                      </p:cBhvr>
                                      <p:to>
                                        <p:strVal val="hidden"/>
                                      </p:to>
                                    </p:set>
                                  </p:childTnLst>
                                </p:cTn>
                              </p:par>
                              <p:par>
                                <p:cTn id="11" presetID="17" presetClass="exit" presetSubtype="10" fill="hold" grpId="0" nodeType="withEffect">
                                  <p:stCondLst>
                                    <p:cond delay="1050"/>
                                  </p:stCondLst>
                                  <p:childTnLst>
                                    <p:anim calcmode="lin" valueType="num">
                                      <p:cBhvr>
                                        <p:cTn id="12" dur="500"/>
                                        <p:tgtEl>
                                          <p:spTgt spid="16"/>
                                        </p:tgtEl>
                                        <p:attrNameLst>
                                          <p:attrName>ppt_w</p:attrName>
                                        </p:attrNameLst>
                                      </p:cBhvr>
                                      <p:tavLst>
                                        <p:tav tm="0">
                                          <p:val>
                                            <p:strVal val="ppt_w"/>
                                          </p:val>
                                        </p:tav>
                                        <p:tav tm="100000">
                                          <p:val>
                                            <p:fltVal val="0"/>
                                          </p:val>
                                        </p:tav>
                                      </p:tavLst>
                                    </p:anim>
                                    <p:anim calcmode="lin" valueType="num">
                                      <p:cBhvr>
                                        <p:cTn id="13" dur="500"/>
                                        <p:tgtEl>
                                          <p:spTgt spid="16"/>
                                        </p:tgtEl>
                                        <p:attrNameLst>
                                          <p:attrName>ppt_h</p:attrName>
                                        </p:attrNameLst>
                                      </p:cBhvr>
                                      <p:tavLst>
                                        <p:tav tm="0">
                                          <p:val>
                                            <p:strVal val="ppt_h"/>
                                          </p:val>
                                        </p:tav>
                                        <p:tav tm="100000">
                                          <p:val>
                                            <p:strVal val="ppt_h"/>
                                          </p:val>
                                        </p:tav>
                                      </p:tavLst>
                                    </p:anim>
                                    <p:set>
                                      <p:cBhvr>
                                        <p:cTn id="14" dur="1" fill="hold">
                                          <p:stCondLst>
                                            <p:cond delay="499"/>
                                          </p:stCondLst>
                                        </p:cTn>
                                        <p:tgtEl>
                                          <p:spTgt spid="16"/>
                                        </p:tgtEl>
                                        <p:attrNameLst>
                                          <p:attrName>style.visibility</p:attrName>
                                        </p:attrNameLst>
                                      </p:cBhvr>
                                      <p:to>
                                        <p:strVal val="hidden"/>
                                      </p:to>
                                    </p:set>
                                  </p:childTnLst>
                                </p:cTn>
                              </p:par>
                              <p:par>
                                <p:cTn id="15" presetID="17" presetClass="exit" presetSubtype="10" fill="hold" grpId="0" nodeType="withEffect">
                                  <p:stCondLst>
                                    <p:cond delay="850"/>
                                  </p:stCondLst>
                                  <p:childTnLst>
                                    <p:anim calcmode="lin" valueType="num">
                                      <p:cBhvr>
                                        <p:cTn id="16" dur="650"/>
                                        <p:tgtEl>
                                          <p:spTgt spid="15"/>
                                        </p:tgtEl>
                                        <p:attrNameLst>
                                          <p:attrName>ppt_w</p:attrName>
                                        </p:attrNameLst>
                                      </p:cBhvr>
                                      <p:tavLst>
                                        <p:tav tm="0">
                                          <p:val>
                                            <p:strVal val="ppt_w"/>
                                          </p:val>
                                        </p:tav>
                                        <p:tav tm="100000">
                                          <p:val>
                                            <p:fltVal val="0"/>
                                          </p:val>
                                        </p:tav>
                                      </p:tavLst>
                                    </p:anim>
                                    <p:anim calcmode="lin" valueType="num">
                                      <p:cBhvr>
                                        <p:cTn id="17" dur="650"/>
                                        <p:tgtEl>
                                          <p:spTgt spid="15"/>
                                        </p:tgtEl>
                                        <p:attrNameLst>
                                          <p:attrName>ppt_h</p:attrName>
                                        </p:attrNameLst>
                                      </p:cBhvr>
                                      <p:tavLst>
                                        <p:tav tm="0">
                                          <p:val>
                                            <p:strVal val="ppt_h"/>
                                          </p:val>
                                        </p:tav>
                                        <p:tav tm="100000">
                                          <p:val>
                                            <p:strVal val="ppt_h"/>
                                          </p:val>
                                        </p:tav>
                                      </p:tavLst>
                                    </p:anim>
                                    <p:set>
                                      <p:cBhvr>
                                        <p:cTn id="18" dur="1" fill="hold">
                                          <p:stCondLst>
                                            <p:cond delay="649"/>
                                          </p:stCondLst>
                                        </p:cTn>
                                        <p:tgtEl>
                                          <p:spTgt spid="15"/>
                                        </p:tgtEl>
                                        <p:attrNameLst>
                                          <p:attrName>style.visibility</p:attrName>
                                        </p:attrNameLst>
                                      </p:cBhvr>
                                      <p:to>
                                        <p:strVal val="hidden"/>
                                      </p:to>
                                    </p:set>
                                  </p:childTnLst>
                                </p:cTn>
                              </p:par>
                              <p:par>
                                <p:cTn id="19" presetID="17" presetClass="exit" presetSubtype="10" fill="hold" grpId="0" nodeType="withEffect">
                                  <p:stCondLst>
                                    <p:cond delay="650"/>
                                  </p:stCondLst>
                                  <p:childTnLst>
                                    <p:anim calcmode="lin" valueType="num">
                                      <p:cBhvr>
                                        <p:cTn id="20" dur="850"/>
                                        <p:tgtEl>
                                          <p:spTgt spid="14"/>
                                        </p:tgtEl>
                                        <p:attrNameLst>
                                          <p:attrName>ppt_w</p:attrName>
                                        </p:attrNameLst>
                                      </p:cBhvr>
                                      <p:tavLst>
                                        <p:tav tm="0">
                                          <p:val>
                                            <p:strVal val="ppt_w"/>
                                          </p:val>
                                        </p:tav>
                                        <p:tav tm="100000">
                                          <p:val>
                                            <p:fltVal val="0"/>
                                          </p:val>
                                        </p:tav>
                                      </p:tavLst>
                                    </p:anim>
                                    <p:anim calcmode="lin" valueType="num">
                                      <p:cBhvr>
                                        <p:cTn id="21" dur="850"/>
                                        <p:tgtEl>
                                          <p:spTgt spid="14"/>
                                        </p:tgtEl>
                                        <p:attrNameLst>
                                          <p:attrName>ppt_h</p:attrName>
                                        </p:attrNameLst>
                                      </p:cBhvr>
                                      <p:tavLst>
                                        <p:tav tm="0">
                                          <p:val>
                                            <p:strVal val="ppt_h"/>
                                          </p:val>
                                        </p:tav>
                                        <p:tav tm="100000">
                                          <p:val>
                                            <p:strVal val="ppt_h"/>
                                          </p:val>
                                        </p:tav>
                                      </p:tavLst>
                                    </p:anim>
                                    <p:set>
                                      <p:cBhvr>
                                        <p:cTn id="22" dur="1" fill="hold">
                                          <p:stCondLst>
                                            <p:cond delay="849"/>
                                          </p:stCondLst>
                                        </p:cTn>
                                        <p:tgtEl>
                                          <p:spTgt spid="14"/>
                                        </p:tgtEl>
                                        <p:attrNameLst>
                                          <p:attrName>style.visibility</p:attrName>
                                        </p:attrNameLst>
                                      </p:cBhvr>
                                      <p:to>
                                        <p:strVal val="hidden"/>
                                      </p:to>
                                    </p:set>
                                  </p:childTnLst>
                                </p:cTn>
                              </p:par>
                              <p:par>
                                <p:cTn id="23" presetID="17" presetClass="exit" presetSubtype="10" fill="hold" grpId="0" nodeType="withEffect">
                                  <p:stCondLst>
                                    <p:cond delay="450"/>
                                  </p:stCondLst>
                                  <p:childTnLst>
                                    <p:anim calcmode="lin" valueType="num">
                                      <p:cBhvr>
                                        <p:cTn id="24" dur="1000"/>
                                        <p:tgtEl>
                                          <p:spTgt spid="13"/>
                                        </p:tgtEl>
                                        <p:attrNameLst>
                                          <p:attrName>ppt_w</p:attrName>
                                        </p:attrNameLst>
                                      </p:cBhvr>
                                      <p:tavLst>
                                        <p:tav tm="0">
                                          <p:val>
                                            <p:strVal val="ppt_w"/>
                                          </p:val>
                                        </p:tav>
                                        <p:tav tm="100000">
                                          <p:val>
                                            <p:fltVal val="0"/>
                                          </p:val>
                                        </p:tav>
                                      </p:tavLst>
                                    </p:anim>
                                    <p:anim calcmode="lin" valueType="num">
                                      <p:cBhvr>
                                        <p:cTn id="25" dur="1000"/>
                                        <p:tgtEl>
                                          <p:spTgt spid="13"/>
                                        </p:tgtEl>
                                        <p:attrNameLst>
                                          <p:attrName>ppt_h</p:attrName>
                                        </p:attrNameLst>
                                      </p:cBhvr>
                                      <p:tavLst>
                                        <p:tav tm="0">
                                          <p:val>
                                            <p:strVal val="ppt_h"/>
                                          </p:val>
                                        </p:tav>
                                        <p:tav tm="100000">
                                          <p:val>
                                            <p:strVal val="ppt_h"/>
                                          </p:val>
                                        </p:tav>
                                      </p:tavLst>
                                    </p:anim>
                                    <p:set>
                                      <p:cBhvr>
                                        <p:cTn id="26" dur="1" fill="hold">
                                          <p:stCondLst>
                                            <p:cond delay="999"/>
                                          </p:stCondLst>
                                        </p:cTn>
                                        <p:tgtEl>
                                          <p:spTgt spid="13"/>
                                        </p:tgtEl>
                                        <p:attrNameLst>
                                          <p:attrName>style.visibility</p:attrName>
                                        </p:attrNameLst>
                                      </p:cBhvr>
                                      <p:to>
                                        <p:strVal val="hidden"/>
                                      </p:to>
                                    </p:set>
                                  </p:childTnLst>
                                </p:cTn>
                              </p:par>
                              <p:par>
                                <p:cTn id="27" presetID="35" presetClass="path" presetSubtype="0" accel="50000" decel="50000" fill="hold" grpId="0" nodeType="withEffect">
                                  <p:stCondLst>
                                    <p:cond delay="1250"/>
                                  </p:stCondLst>
                                  <p:childTnLst>
                                    <p:animMotion origin="layout" path="M -3.33333E-6 -4.07407E-6 L 0.25816 -0.15972 " pathEditMode="relative" rAng="0" ptsTypes="AA">
                                      <p:cBhvr>
                                        <p:cTn id="28" dur="500" fill="hold"/>
                                        <p:tgtEl>
                                          <p:spTgt spid="12"/>
                                        </p:tgtEl>
                                        <p:attrNameLst>
                                          <p:attrName>ppt_x</p:attrName>
                                          <p:attrName>ppt_y</p:attrName>
                                        </p:attrNameLst>
                                      </p:cBhvr>
                                      <p:rCtr x="12899" y="-7986"/>
                                    </p:animMotion>
                                  </p:childTnLst>
                                </p:cTn>
                              </p:par>
                              <p:par>
                                <p:cTn id="29" presetID="17" presetClass="exit" presetSubtype="10" fill="hold" grpId="0" nodeType="withEffect">
                                  <p:stCondLst>
                                    <p:cond delay="250"/>
                                  </p:stCondLst>
                                  <p:childTnLst>
                                    <p:anim calcmode="lin" valueType="num">
                                      <p:cBhvr>
                                        <p:cTn id="30" dur="1250"/>
                                        <p:tgtEl>
                                          <p:spTgt spid="17"/>
                                        </p:tgtEl>
                                        <p:attrNameLst>
                                          <p:attrName>ppt_w</p:attrName>
                                        </p:attrNameLst>
                                      </p:cBhvr>
                                      <p:tavLst>
                                        <p:tav tm="0">
                                          <p:val>
                                            <p:strVal val="ppt_w"/>
                                          </p:val>
                                        </p:tav>
                                        <p:tav tm="100000">
                                          <p:val>
                                            <p:fltVal val="0"/>
                                          </p:val>
                                        </p:tav>
                                      </p:tavLst>
                                    </p:anim>
                                    <p:anim calcmode="lin" valueType="num">
                                      <p:cBhvr>
                                        <p:cTn id="31" dur="1250"/>
                                        <p:tgtEl>
                                          <p:spTgt spid="17"/>
                                        </p:tgtEl>
                                        <p:attrNameLst>
                                          <p:attrName>ppt_h</p:attrName>
                                        </p:attrNameLst>
                                      </p:cBhvr>
                                      <p:tavLst>
                                        <p:tav tm="0">
                                          <p:val>
                                            <p:strVal val="ppt_h"/>
                                          </p:val>
                                        </p:tav>
                                        <p:tav tm="100000">
                                          <p:val>
                                            <p:strVal val="ppt_h"/>
                                          </p:val>
                                        </p:tav>
                                      </p:tavLst>
                                    </p:anim>
                                    <p:set>
                                      <p:cBhvr>
                                        <p:cTn id="32" dur="1" fill="hold">
                                          <p:stCondLst>
                                            <p:cond delay="124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9" grpId="0" animBg="1"/>
      <p:bldP spid="1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normAutofit/>
          </a:bodyPr>
          <a:lstStyle/>
          <a:p>
            <a:r>
              <a:rPr lang="en-US" sz="4000" dirty="0" smtClean="0">
                <a:solidFill>
                  <a:srgbClr val="072543"/>
                </a:solidFill>
                <a:latin typeface="Century Gothic" panose="020B0502020202020204" pitchFamily="34" charset="0"/>
              </a:rPr>
              <a:t>Important Note</a:t>
            </a:r>
            <a:endParaRPr lang="en-US" sz="4000" dirty="0">
              <a:solidFill>
                <a:srgbClr val="072543"/>
              </a:solidFill>
              <a:latin typeface="Century Gothic" panose="020B0502020202020204" pitchFamily="34" charset="0"/>
            </a:endParaRPr>
          </a:p>
        </p:txBody>
      </p:sp>
      <p:sp>
        <p:nvSpPr>
          <p:cNvPr id="3" name="Content Placeholder 2"/>
          <p:cNvSpPr>
            <a:spLocks noGrp="1"/>
          </p:cNvSpPr>
          <p:nvPr>
            <p:ph idx="1"/>
            <p:custDataLst>
              <p:tags r:id="rId3"/>
            </p:custDataLst>
          </p:nvPr>
        </p:nvSpPr>
        <p:spPr>
          <a:xfrm>
            <a:off x="457200" y="2405418"/>
            <a:ext cx="8563970" cy="1975513"/>
          </a:xfrm>
        </p:spPr>
        <p:txBody>
          <a:bodyPr>
            <a:noAutofit/>
          </a:bodyPr>
          <a:lstStyle/>
          <a:p>
            <a:pPr marL="0" indent="0">
              <a:lnSpc>
                <a:spcPct val="114000"/>
              </a:lnSpc>
              <a:spcBef>
                <a:spcPts val="0"/>
              </a:spcBef>
              <a:buNone/>
            </a:pPr>
            <a:r>
              <a:rPr lang="en-US" sz="2800" dirty="0">
                <a:solidFill>
                  <a:srgbClr val="072543"/>
                </a:solidFill>
              </a:rPr>
              <a:t>The 7-point scale can be used to describe the functioning of children with a wide </a:t>
            </a:r>
            <a:r>
              <a:rPr lang="en-US" sz="2800" dirty="0" smtClean="0">
                <a:solidFill>
                  <a:srgbClr val="072543"/>
                </a:solidFill>
              </a:rPr>
              <a:t>range of abilities, </a:t>
            </a:r>
            <a:r>
              <a:rPr lang="en-US" sz="2800" dirty="0">
                <a:solidFill>
                  <a:srgbClr val="072543"/>
                </a:solidFill>
              </a:rPr>
              <a:t>including those with mild </a:t>
            </a:r>
            <a:r>
              <a:rPr lang="en-US" sz="2800" dirty="0" smtClean="0">
                <a:solidFill>
                  <a:srgbClr val="072543"/>
                </a:solidFill>
              </a:rPr>
              <a:t>developmental delays </a:t>
            </a:r>
            <a:r>
              <a:rPr lang="en-US" sz="2800" dirty="0">
                <a:solidFill>
                  <a:srgbClr val="072543"/>
                </a:solidFill>
              </a:rPr>
              <a:t>and those with significant </a:t>
            </a:r>
            <a:r>
              <a:rPr lang="en-US" sz="2800" dirty="0" smtClean="0">
                <a:solidFill>
                  <a:srgbClr val="072543"/>
                </a:solidFill>
              </a:rPr>
              <a:t>disabilities or regressive disorders.</a:t>
            </a:r>
            <a:endParaRPr lang="en-US" sz="2800" dirty="0">
              <a:solidFill>
                <a:srgbClr val="072543"/>
              </a:solidFill>
            </a:endParaRPr>
          </a:p>
        </p:txBody>
      </p:sp>
      <p:sp>
        <p:nvSpPr>
          <p:cNvPr id="4" name="Title 6"/>
          <p:cNvSpPr txBox="1">
            <a:spLocks/>
          </p:cNvSpPr>
          <p:nvPr>
            <p:custDataLst>
              <p:tags r:id="rId4"/>
            </p:custDataLst>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endParaRPr lang="en-US" sz="4000" dirty="0">
              <a:solidFill>
                <a:srgbClr val="072543"/>
              </a:solidFill>
              <a:latin typeface="Century Gothic" panose="020B0502020202020204" pitchFamily="34" charset="0"/>
            </a:endParaRPr>
          </a:p>
        </p:txBody>
      </p:sp>
      <p:pic>
        <p:nvPicPr>
          <p:cNvPr id="5" name="Picture 4" descr="Image of a blue circle with a white exclamation mark in the center." title="Exclamation mark"/>
          <p:cNvPicPr>
            <a:picLocks noChangeAspect="1"/>
          </p:cNvPicPr>
          <p:nvPr>
            <p:custDataLst>
              <p:tags r:id="rId5"/>
            </p:custDataLst>
          </p:nvPr>
        </p:nvPicPr>
        <p:blipFill>
          <a:blip r:embed="rId8">
            <a:extLst>
              <a:ext uri="{28A0092B-C50C-407E-A947-70E740481C1C}">
                <a14:useLocalDpi xmlns:a14="http://schemas.microsoft.com/office/drawing/2010/main" val="0"/>
              </a:ext>
            </a:extLst>
          </a:blip>
          <a:srcRect/>
          <a:stretch>
            <a:fillRect/>
          </a:stretch>
        </p:blipFill>
        <p:spPr bwMode="auto">
          <a:xfrm>
            <a:off x="685800" y="304800"/>
            <a:ext cx="9144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7" name="Picture 6" descr="Image of a smiling young boy with a blue striped shirt." title="Young smiling boy"/>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288235" y="4121624"/>
            <a:ext cx="2678344" cy="2736375"/>
          </a:xfrm>
          <a:prstGeom prst="rect">
            <a:avLst/>
          </a:prstGeom>
        </p:spPr>
      </p:pic>
    </p:spTree>
    <p:custDataLst>
      <p:tags r:id="rId1"/>
    </p:custDataLst>
    <p:extLst>
      <p:ext uri="{BB962C8B-B14F-4D97-AF65-F5344CB8AC3E}">
        <p14:creationId xmlns:p14="http://schemas.microsoft.com/office/powerpoint/2010/main" val="23745415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274638"/>
            <a:ext cx="8229600" cy="1143000"/>
          </a:xfrm>
        </p:spPr>
        <p:txBody>
          <a:bodyPr/>
          <a:lstStyle/>
          <a:p>
            <a:r>
              <a:rPr lang="en-US" dirty="0" smtClean="0">
                <a:solidFill>
                  <a:schemeClr val="bg1"/>
                </a:solidFill>
              </a:rPr>
              <a:t>Closing</a:t>
            </a:r>
            <a:endParaRPr lang="en-US" dirty="0">
              <a:solidFill>
                <a:schemeClr val="bg1"/>
              </a:solidFill>
            </a:endParaRPr>
          </a:p>
        </p:txBody>
      </p:sp>
      <p:sp>
        <p:nvSpPr>
          <p:cNvPr id="5" name="Content Placeholder 2"/>
          <p:cNvSpPr txBox="1">
            <a:spLocks/>
          </p:cNvSpPr>
          <p:nvPr>
            <p:custDataLst>
              <p:tags r:id="rId2"/>
            </p:custDataLst>
          </p:nvPr>
        </p:nvSpPr>
        <p:spPr bwMode="auto">
          <a:xfrm>
            <a:off x="6705600" y="1116013"/>
            <a:ext cx="2438400" cy="1447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spcAft>
                <a:spcPts val="1200"/>
              </a:spcAft>
              <a:buFont typeface="Arial" charset="0"/>
              <a:buNone/>
            </a:pPr>
            <a:r>
              <a:rPr lang="en-US" altLang="en-US" sz="2800" dirty="0">
                <a:solidFill>
                  <a:srgbClr val="072543"/>
                </a:solidFill>
              </a:rPr>
              <a:t>Click the back arrow to return to the module.</a:t>
            </a:r>
          </a:p>
        </p:txBody>
      </p:sp>
      <p:pic>
        <p:nvPicPr>
          <p:cNvPr id="3" name="Picture 2" descr="Image of a young African American girl biting a red and yellow apple." title="Young girl bitting an appl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755904"/>
            <a:ext cx="4737649" cy="4809744"/>
          </a:xfrm>
          <a:prstGeom prst="rect">
            <a:avLst/>
          </a:prstGeom>
        </p:spPr>
      </p:pic>
    </p:spTree>
    <p:extLst>
      <p:ext uri="{BB962C8B-B14F-4D97-AF65-F5344CB8AC3E}">
        <p14:creationId xmlns:p14="http://schemas.microsoft.com/office/powerpoint/2010/main" val="66446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custDataLst>
              <p:tags r:id="rId2"/>
            </p:custDataLst>
          </p:nvPr>
        </p:nvSpPr>
        <p:spPr>
          <a:xfrm>
            <a:off x="457200" y="274638"/>
            <a:ext cx="8229600" cy="1143000"/>
          </a:xfrm>
          <a:solidFill>
            <a:schemeClr val="accent6"/>
          </a:solidFill>
        </p:spPr>
        <p:txBody>
          <a:bodyPr rtlCol="0">
            <a:normAutofit/>
          </a:bodyPr>
          <a:lstStyle/>
          <a:p>
            <a:pPr eaLnBrk="1" fontAlgn="auto" hangingPunct="1">
              <a:spcAft>
                <a:spcPts val="0"/>
              </a:spcAft>
              <a:defRPr/>
            </a:pPr>
            <a:r>
              <a:rPr lang="en-US" sz="3600" b="1" dirty="0" smtClean="0">
                <a:latin typeface="Century Gothic" panose="020B0502020202020204" pitchFamily="34" charset="0"/>
              </a:rPr>
              <a:t>Understand the 7-Point Scale</a:t>
            </a:r>
            <a:endParaRPr lang="en-US" sz="3600" b="1" dirty="0">
              <a:latin typeface="Century Gothic" panose="020B0502020202020204" pitchFamily="34" charset="0"/>
            </a:endParaRPr>
          </a:p>
        </p:txBody>
      </p:sp>
      <p:sp>
        <p:nvSpPr>
          <p:cNvPr id="6" name="Content Placeholder 2"/>
          <p:cNvSpPr txBox="1">
            <a:spLocks/>
          </p:cNvSpPr>
          <p:nvPr>
            <p:custDataLst>
              <p:tags r:id="rId3"/>
            </p:custDataLst>
          </p:nvPr>
        </p:nvSpPr>
        <p:spPr>
          <a:xfrm>
            <a:off x="476655" y="2057400"/>
            <a:ext cx="8229600" cy="35147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6725" lvl="1" indent="-233363">
              <a:spcBef>
                <a:spcPct val="0"/>
              </a:spcBef>
              <a:spcAft>
                <a:spcPts val="1800"/>
              </a:spcAft>
              <a:buClr>
                <a:srgbClr val="92D050"/>
              </a:buClr>
              <a:buSzPct val="50000"/>
              <a:buFont typeface="Wingdings" panose="05000000000000000000" pitchFamily="2" charset="2"/>
              <a:buChar char="§"/>
            </a:pPr>
            <a:r>
              <a:rPr lang="en-US" altLang="en-US" sz="2400" dirty="0" smtClean="0">
                <a:solidFill>
                  <a:srgbClr val="072543"/>
                </a:solidFill>
              </a:rPr>
              <a:t>Teams assign a rating from 1 to 7 for each of the three outcome areas at a given point in time.</a:t>
            </a:r>
          </a:p>
          <a:p>
            <a:pPr marL="466725" lvl="1" indent="-233363">
              <a:spcBef>
                <a:spcPts val="0"/>
              </a:spcBef>
              <a:spcAft>
                <a:spcPts val="1800"/>
              </a:spcAft>
              <a:buClr>
                <a:srgbClr val="92D050"/>
              </a:buClr>
              <a:buSzPct val="50000"/>
              <a:buFont typeface="Wingdings" pitchFamily="2" charset="2"/>
              <a:buChar char="§"/>
            </a:pPr>
            <a:r>
              <a:rPr lang="en-US" altLang="en-US" sz="2400" dirty="0" smtClean="0">
                <a:solidFill>
                  <a:srgbClr val="072543"/>
                </a:solidFill>
              </a:rPr>
              <a:t>The scale describes the child’s status compared to age-expected functioning.</a:t>
            </a:r>
          </a:p>
          <a:p>
            <a:pPr marL="466725" lvl="1" indent="-233363">
              <a:buClr>
                <a:srgbClr val="92D050"/>
              </a:buClr>
              <a:buSzPct val="50000"/>
              <a:buFont typeface="Wingdings" pitchFamily="2" charset="2"/>
              <a:buChar char="§"/>
            </a:pPr>
            <a:r>
              <a:rPr lang="en-US" altLang="en-US" sz="2400" dirty="0" smtClean="0">
                <a:solidFill>
                  <a:srgbClr val="072543"/>
                </a:solidFill>
              </a:rPr>
              <a:t>The highest point represents age-expected functioning, and lower points represent the degree of distance from age-expectations.</a:t>
            </a:r>
          </a:p>
        </p:txBody>
      </p:sp>
      <p:pic>
        <p:nvPicPr>
          <p:cNvPr id="8" name="Picture 7" title="ECTA Center DaSY logo"/>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43800" y="6172200"/>
            <a:ext cx="1371600" cy="548639"/>
          </a:xfrm>
          <a:prstGeom prst="rect">
            <a:avLst/>
          </a:prstGeom>
        </p:spPr>
      </p:pic>
    </p:spTree>
    <p:custDataLst>
      <p:tags r:id="rId1"/>
    </p:custDataLst>
    <p:extLst>
      <p:ext uri="{BB962C8B-B14F-4D97-AF65-F5344CB8AC3E}">
        <p14:creationId xmlns:p14="http://schemas.microsoft.com/office/powerpoint/2010/main" val="39941153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custDataLst>
              <p:tags r:id="rId2"/>
            </p:custDataLst>
          </p:nvPr>
        </p:nvSpPr>
        <p:spPr>
          <a:xfrm>
            <a:off x="713581" y="0"/>
            <a:ext cx="7716838" cy="893616"/>
          </a:xfrm>
        </p:spPr>
        <p:txBody>
          <a:bodyPr>
            <a:normAutofit/>
          </a:bodyPr>
          <a:lstStyle/>
          <a:p>
            <a:pPr eaLnBrk="1" hangingPunct="1"/>
            <a:r>
              <a:rPr lang="en-US" sz="3600" dirty="0" smtClean="0">
                <a:solidFill>
                  <a:srgbClr val="072543"/>
                </a:solidFill>
                <a:latin typeface="Century Gothic" panose="020B0502020202020204" pitchFamily="34" charset="0"/>
              </a:rPr>
              <a:t>Levels of </a:t>
            </a:r>
            <a:r>
              <a:rPr lang="en-US" sz="3600" dirty="0">
                <a:solidFill>
                  <a:srgbClr val="072543"/>
                </a:solidFill>
                <a:latin typeface="Century Gothic" panose="020B0502020202020204" pitchFamily="34" charset="0"/>
              </a:rPr>
              <a:t>F</a:t>
            </a:r>
            <a:r>
              <a:rPr lang="en-US" sz="3600" dirty="0" smtClean="0">
                <a:solidFill>
                  <a:srgbClr val="072543"/>
                </a:solidFill>
                <a:latin typeface="Century Gothic" panose="020B0502020202020204" pitchFamily="34" charset="0"/>
              </a:rPr>
              <a:t>unctioning </a:t>
            </a:r>
          </a:p>
        </p:txBody>
      </p:sp>
      <p:sp>
        <p:nvSpPr>
          <p:cNvPr id="2" name="Footer Placeholder 1"/>
          <p:cNvSpPr>
            <a:spLocks noGrp="1"/>
          </p:cNvSpPr>
          <p:nvPr>
            <p:ph type="ftr" sz="quarter" idx="10"/>
            <p:custDataLst>
              <p:tags r:id="rId3"/>
            </p:custDataLst>
          </p:nvPr>
        </p:nvSpPr>
        <p:spPr>
          <a:xfrm>
            <a:off x="583804" y="6025269"/>
            <a:ext cx="2444884" cy="365125"/>
          </a:xfrm>
        </p:spPr>
        <p:txBody>
          <a:bodyPr/>
          <a:lstStyle/>
          <a:p>
            <a:pPr>
              <a:defRPr/>
            </a:pPr>
            <a:r>
              <a:rPr lang="en-US" dirty="0" smtClean="0"/>
              <a:t>Early Childhood Outcomes Center</a:t>
            </a:r>
            <a:endParaRPr lang="en-US" dirty="0"/>
          </a:p>
        </p:txBody>
      </p:sp>
      <p:sp>
        <p:nvSpPr>
          <p:cNvPr id="24" name="Text Box 23"/>
          <p:cNvSpPr txBox="1">
            <a:spLocks noChangeArrowheads="1"/>
          </p:cNvSpPr>
          <p:nvPr>
            <p:custDataLst>
              <p:tags r:id="rId4"/>
            </p:custDataLst>
          </p:nvPr>
        </p:nvSpPr>
        <p:spPr bwMode="auto">
          <a:xfrm>
            <a:off x="7052346" y="3075644"/>
            <a:ext cx="1699318" cy="712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Movement</a:t>
            </a:r>
            <a:r>
              <a:rPr kumimoji="0" lang="en-US" altLang="en-US" sz="1600" b="0" i="0" u="none" strike="noStrike" cap="none" normalizeH="0" dirty="0" smtClean="0">
                <a:ln>
                  <a:noFill/>
                </a:ln>
                <a:solidFill>
                  <a:srgbClr val="000000"/>
                </a:solidFill>
                <a:effectLst/>
                <a:latin typeface="Calibri" panose="020F0502020204030204" pitchFamily="34" charset="0"/>
              </a:rPr>
              <a:t> </a:t>
            </a:r>
            <a:r>
              <a:rPr kumimoji="0" lang="en-US" altLang="en-US" sz="1600" b="1" i="0" u="none" strike="noStrike" cap="none" normalizeH="0" baseline="0" dirty="0" smtClean="0">
                <a:ln>
                  <a:noFill/>
                </a:ln>
                <a:solidFill>
                  <a:srgbClr val="000000"/>
                </a:solidFill>
                <a:effectLst/>
                <a:latin typeface="Calibri" panose="020F0502020204030204" pitchFamily="34" charset="0"/>
              </a:rPr>
              <a:t>away from</a:t>
            </a:r>
            <a:r>
              <a:rPr kumimoji="0" lang="en-US" altLang="en-US" sz="1600" b="1" i="0" u="none" strike="noStrike" cap="none" normalizeH="0" dirty="0" smtClean="0">
                <a:ln>
                  <a:noFill/>
                </a:ln>
                <a:solidFill>
                  <a:srgbClr val="000000"/>
                </a:solidFill>
                <a:effectLst/>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age-expected functioning</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25" name="Text Box 24"/>
          <p:cNvSpPr txBox="1">
            <a:spLocks noChangeArrowheads="1"/>
          </p:cNvSpPr>
          <p:nvPr>
            <p:custDataLst>
              <p:tags r:id="rId5"/>
            </p:custDataLst>
          </p:nvPr>
        </p:nvSpPr>
        <p:spPr bwMode="auto">
          <a:xfrm>
            <a:off x="850273" y="5406751"/>
            <a:ext cx="1967046" cy="771525"/>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000000"/>
                </a:solidFill>
                <a:effectLst/>
                <a:latin typeface="Calibri" panose="020F0502020204030204" pitchFamily="34" charset="0"/>
              </a:rPr>
              <a:t>Movement</a:t>
            </a:r>
            <a:r>
              <a:rPr kumimoji="0" lang="en-US" altLang="en-US" sz="1600" b="0" i="0" u="none" strike="noStrike" cap="none" normalizeH="0" dirty="0" smtClean="0">
                <a:ln>
                  <a:noFill/>
                </a:ln>
                <a:solidFill>
                  <a:srgbClr val="000000"/>
                </a:solidFill>
                <a:effectLst/>
                <a:latin typeface="Calibri" panose="020F0502020204030204" pitchFamily="34" charset="0"/>
              </a:rPr>
              <a:t> </a:t>
            </a:r>
            <a:r>
              <a:rPr kumimoji="0" lang="en-US" altLang="en-US" sz="1600" b="1" i="0" u="none" strike="noStrike" cap="none" normalizeH="0" baseline="0" dirty="0" smtClean="0">
                <a:ln>
                  <a:noFill/>
                </a:ln>
                <a:solidFill>
                  <a:srgbClr val="000000"/>
                </a:solidFill>
                <a:effectLst/>
                <a:latin typeface="Calibri" panose="020F0502020204030204" pitchFamily="34" charset="0"/>
              </a:rPr>
              <a:t>toward</a:t>
            </a:r>
            <a:r>
              <a:rPr lang="en-US" altLang="en-US" sz="1600" dirty="0" smtClean="0">
                <a:solidFill>
                  <a:srgbClr val="000000"/>
                </a:solidFill>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age-expected</a:t>
            </a:r>
            <a:r>
              <a:rPr kumimoji="0" lang="en-US" altLang="en-US" sz="1600" b="0" i="0" u="none" strike="noStrike" cap="none" normalizeH="0" dirty="0" smtClean="0">
                <a:ln>
                  <a:noFill/>
                </a:ln>
                <a:solidFill>
                  <a:srgbClr val="000000"/>
                </a:solidFill>
                <a:effectLst/>
                <a:latin typeface="Calibri" panose="020F0502020204030204" pitchFamily="34" charset="0"/>
              </a:rPr>
              <a:t> </a:t>
            </a:r>
            <a:r>
              <a:rPr kumimoji="0" lang="en-US" altLang="en-US" sz="1600" b="0" i="0" u="none" strike="noStrike" cap="none" normalizeH="0" baseline="0" dirty="0" smtClean="0">
                <a:ln>
                  <a:noFill/>
                </a:ln>
                <a:solidFill>
                  <a:srgbClr val="000000"/>
                </a:solidFill>
                <a:effectLst/>
                <a:latin typeface="Calibri" panose="020F0502020204030204" pitchFamily="34" charset="0"/>
              </a:rPr>
              <a:t>functioning</a:t>
            </a:r>
            <a:endParaRPr kumimoji="0" lang="en-US" altLang="en-US" sz="2800" b="0" i="0" u="none" strike="noStrike" cap="none" normalizeH="0" baseline="0" dirty="0" smtClean="0">
              <a:ln>
                <a:noFill/>
              </a:ln>
              <a:solidFill>
                <a:schemeClr val="tx1"/>
              </a:solidFill>
              <a:effectLst/>
              <a:latin typeface="Arial" panose="020B0604020202020204" pitchFamily="34" charset="0"/>
            </a:endParaRPr>
          </a:p>
        </p:txBody>
      </p:sp>
      <p:sp>
        <p:nvSpPr>
          <p:cNvPr id="16" name="Oval 15"/>
          <p:cNvSpPr>
            <a:spLocks noChangeAspect="1" noChangeArrowheads="1"/>
          </p:cNvSpPr>
          <p:nvPr>
            <p:custDataLst>
              <p:tags r:id="rId6"/>
            </p:custDataLst>
          </p:nvPr>
        </p:nvSpPr>
        <p:spPr bwMode="auto">
          <a:xfrm>
            <a:off x="2186882" y="1408040"/>
            <a:ext cx="4770236" cy="4770236"/>
          </a:xfrm>
          <a:prstGeom prst="ellipse">
            <a:avLst/>
          </a:prstGeom>
          <a:solidFill>
            <a:srgbClr val="02A8FF"/>
          </a:solid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Oval 16"/>
          <p:cNvSpPr>
            <a:spLocks noChangeAspect="1" noChangeArrowheads="1"/>
          </p:cNvSpPr>
          <p:nvPr>
            <p:custDataLst>
              <p:tags r:id="rId7"/>
            </p:custDataLst>
          </p:nvPr>
        </p:nvSpPr>
        <p:spPr bwMode="auto">
          <a:xfrm>
            <a:off x="2354464" y="1575622"/>
            <a:ext cx="4435073" cy="4435073"/>
          </a:xfrm>
          <a:prstGeom prst="ellipse">
            <a:avLst/>
          </a:prstGeom>
          <a:solidFill>
            <a:srgbClr val="028CB2"/>
          </a:solid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Oval 17"/>
          <p:cNvSpPr>
            <a:spLocks noChangeAspect="1" noChangeArrowheads="1"/>
          </p:cNvSpPr>
          <p:nvPr>
            <p:custDataLst>
              <p:tags r:id="rId8"/>
            </p:custDataLst>
          </p:nvPr>
        </p:nvSpPr>
        <p:spPr bwMode="auto">
          <a:xfrm>
            <a:off x="2523995" y="1745152"/>
            <a:ext cx="4096012" cy="4096012"/>
          </a:xfrm>
          <a:prstGeom prst="ellipse">
            <a:avLst/>
          </a:prstGeom>
          <a:solidFill>
            <a:srgbClr val="02BAFD"/>
          </a:solid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Oval 18"/>
          <p:cNvSpPr>
            <a:spLocks noChangeAspect="1" noChangeArrowheads="1"/>
          </p:cNvSpPr>
          <p:nvPr>
            <p:custDataLst>
              <p:tags r:id="rId9"/>
            </p:custDataLst>
          </p:nvPr>
        </p:nvSpPr>
        <p:spPr bwMode="auto">
          <a:xfrm>
            <a:off x="2691577" y="1912733"/>
            <a:ext cx="3760848" cy="3760848"/>
          </a:xfrm>
          <a:prstGeom prst="ellipse">
            <a:avLst/>
          </a:prstGeom>
          <a:solidFill>
            <a:srgbClr val="02C5CA"/>
          </a:solid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Oval 19"/>
          <p:cNvSpPr>
            <a:spLocks noChangeAspect="1" noChangeArrowheads="1"/>
          </p:cNvSpPr>
          <p:nvPr>
            <p:custDataLst>
              <p:tags r:id="rId10"/>
            </p:custDataLst>
          </p:nvPr>
        </p:nvSpPr>
        <p:spPr bwMode="auto">
          <a:xfrm>
            <a:off x="2861106" y="2082264"/>
            <a:ext cx="3421787" cy="3421787"/>
          </a:xfrm>
          <a:prstGeom prst="ellipse">
            <a:avLst/>
          </a:prstGeom>
          <a:solidFill>
            <a:srgbClr val="02E6EC"/>
          </a:solidFill>
          <a:ln w="9525" algn="ctr">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Oval 20"/>
          <p:cNvSpPr>
            <a:spLocks noChangeAspect="1" noChangeArrowheads="1"/>
          </p:cNvSpPr>
          <p:nvPr>
            <p:custDataLst>
              <p:tags r:id="rId11"/>
            </p:custDataLst>
          </p:nvPr>
        </p:nvSpPr>
        <p:spPr bwMode="auto">
          <a:xfrm>
            <a:off x="3028688" y="2249846"/>
            <a:ext cx="3086624" cy="3086624"/>
          </a:xfrm>
          <a:prstGeom prst="ellipse">
            <a:avLst/>
          </a:prstGeom>
          <a:solidFill>
            <a:srgbClr val="B9FDFF"/>
          </a:solidFill>
          <a:ln w="9525" algn="ctr">
            <a:solidFill>
              <a:srgbClr val="000000"/>
            </a:solidFill>
            <a:round/>
            <a:headEnd/>
            <a:tailEnd/>
          </a:ln>
        </p:spPr>
        <p:txBody>
          <a:bodyPr vert="horz" wrap="square" lIns="0" tIns="0" rIns="0" bIns="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rgbClr val="000000"/>
                </a:solidFill>
                <a:effectLst/>
                <a:latin typeface="Calibri" panose="020F0502020204030204" pitchFamily="34" charset="0"/>
              </a:rPr>
              <a:t>Age-expected</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Calibri" panose="020F0502020204030204" pitchFamily="34" charset="0"/>
              </a:rPr>
              <a:t>skills and behavior</a:t>
            </a: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
        <p:nvSpPr>
          <p:cNvPr id="22" name="Oval 21"/>
          <p:cNvSpPr>
            <a:spLocks noChangeAspect="1" noChangeArrowheads="1"/>
          </p:cNvSpPr>
          <p:nvPr>
            <p:custDataLst>
              <p:tags r:id="rId12"/>
            </p:custDataLst>
          </p:nvPr>
        </p:nvSpPr>
        <p:spPr bwMode="auto">
          <a:xfrm>
            <a:off x="3225500" y="2446657"/>
            <a:ext cx="2693001" cy="2693001"/>
          </a:xfrm>
          <a:prstGeom prst="ellipse">
            <a:avLst/>
          </a:prstGeom>
          <a:solidFill>
            <a:srgbClr val="DDFEFF"/>
          </a:solidFill>
          <a:ln w="19050" algn="ctr">
            <a:solidFill>
              <a:srgbClr val="000000"/>
            </a:solidFill>
            <a:prstDash val="dash"/>
            <a:round/>
            <a:headEnd/>
            <a:tailEnd/>
          </a:ln>
          <a:extLst/>
        </p:spPr>
        <p:txBody>
          <a:bodyPr vert="horz" wrap="square" lIns="91440" tIns="45720" rIns="91440" bIns="45720" numCol="1" anchor="t" anchorCtr="0" compatLnSpc="1">
            <a:prstTxWarp prst="textNoShape">
              <a:avLst/>
            </a:prstTxWarp>
          </a:bodyPr>
          <a:lstStyle/>
          <a:p>
            <a:endParaRPr lang="en-US" dirty="0" smtClean="0"/>
          </a:p>
          <a:p>
            <a:endParaRPr lang="en-US" dirty="0"/>
          </a:p>
          <a:p>
            <a:pPr algn="ctr"/>
            <a:r>
              <a:rPr lang="en-US" sz="2000" b="1" dirty="0" smtClean="0"/>
              <a:t>Age – expected</a:t>
            </a:r>
          </a:p>
          <a:p>
            <a:pPr algn="ctr"/>
            <a:r>
              <a:rPr lang="en-US" sz="2000" b="1" dirty="0" smtClean="0"/>
              <a:t>skills and behaviors</a:t>
            </a:r>
            <a:endParaRPr lang="en-US" sz="2000" b="1" dirty="0"/>
          </a:p>
        </p:txBody>
      </p:sp>
      <p:sp>
        <p:nvSpPr>
          <p:cNvPr id="23" name="Line 22"/>
          <p:cNvSpPr>
            <a:spLocks noChangeShapeType="1"/>
          </p:cNvSpPr>
          <p:nvPr>
            <p:custDataLst>
              <p:tags r:id="rId13"/>
            </p:custDataLst>
          </p:nvPr>
        </p:nvSpPr>
        <p:spPr bwMode="auto">
          <a:xfrm flipV="1">
            <a:off x="6013729" y="3433636"/>
            <a:ext cx="929695" cy="22440"/>
          </a:xfrm>
          <a:prstGeom prst="line">
            <a:avLst/>
          </a:prstGeom>
          <a:noFill/>
          <a:ln w="57150" algn="ctr">
            <a:solidFill>
              <a:srgbClr val="000000"/>
            </a:solidFill>
            <a:round/>
            <a:headEnd/>
            <a:tailEnd type="arrow" w="med" len="med"/>
          </a:ln>
          <a:effectLst>
            <a:outerShdw blurRad="50800" dist="38100" dir="2700000" algn="tl" rotWithShape="0">
              <a:srgbClr val="000000">
                <a:alpha val="39999"/>
              </a:srgbClr>
            </a:outerShdw>
          </a:effectLst>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5"/>
          <p:cNvSpPr>
            <a:spLocks noChangeShapeType="1"/>
          </p:cNvSpPr>
          <p:nvPr>
            <p:custDataLst>
              <p:tags r:id="rId14"/>
            </p:custDataLst>
          </p:nvPr>
        </p:nvSpPr>
        <p:spPr bwMode="auto">
          <a:xfrm flipV="1">
            <a:off x="2902084" y="4788130"/>
            <a:ext cx="637992" cy="715919"/>
          </a:xfrm>
          <a:prstGeom prst="line">
            <a:avLst/>
          </a:prstGeom>
          <a:noFill/>
          <a:ln w="57150" algn="ctr">
            <a:solidFill>
              <a:srgbClr val="000000"/>
            </a:solidFill>
            <a:round/>
            <a:headEnd/>
            <a:tailEnd type="arrow" w="med" len="med"/>
          </a:ln>
          <a:effectLst>
            <a:outerShdw blurRad="50800" dist="38100" dir="2700000" algn="tl" rotWithShape="0">
              <a:srgbClr val="000000">
                <a:alpha val="39999"/>
              </a:srgbClr>
            </a:outerShdw>
          </a:effectLst>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custDataLst>
      <p:tags r:id="rId1"/>
    </p:custDataLst>
    <p:extLst>
      <p:ext uri="{BB962C8B-B14F-4D97-AF65-F5344CB8AC3E}">
        <p14:creationId xmlns:p14="http://schemas.microsoft.com/office/powerpoint/2010/main" val="1044547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1000" tmFilter="0, 0; .2, .5; .8, .5; 1, 0"/>
                                        <p:tgtEl>
                                          <p:spTgt spid="21"/>
                                        </p:tgtEl>
                                      </p:cBhvr>
                                    </p:animEffect>
                                    <p:animScale>
                                      <p:cBhvr>
                                        <p:cTn id="7" dur="500" autoRev="1" fill="hold"/>
                                        <p:tgtEl>
                                          <p:spTgt spid="21"/>
                                        </p:tgtEl>
                                      </p:cBhvr>
                                      <p:by x="105000" y="105000"/>
                                    </p:animScale>
                                  </p:childTnLst>
                                </p:cTn>
                              </p:par>
                            </p:childTnLst>
                          </p:cTn>
                        </p:par>
                        <p:par>
                          <p:cTn id="8" fill="hold">
                            <p:stCondLst>
                              <p:cond delay="1000"/>
                            </p:stCondLst>
                            <p:childTnLst>
                              <p:par>
                                <p:cTn id="9" presetID="26" presetClass="emph" presetSubtype="0" fill="hold" grpId="0" nodeType="afterEffect">
                                  <p:stCondLst>
                                    <p:cond delay="0"/>
                                  </p:stCondLst>
                                  <p:childTnLst>
                                    <p:animEffect transition="out" filter="fade">
                                      <p:cBhvr>
                                        <p:cTn id="10" dur="1000" tmFilter="0, 0; .2, .5; .8, .5; 1, 0"/>
                                        <p:tgtEl>
                                          <p:spTgt spid="20"/>
                                        </p:tgtEl>
                                      </p:cBhvr>
                                    </p:animEffect>
                                    <p:animScale>
                                      <p:cBhvr>
                                        <p:cTn id="11" dur="500" autoRev="1" fill="hold"/>
                                        <p:tgtEl>
                                          <p:spTgt spid="20"/>
                                        </p:tgtEl>
                                      </p:cBhvr>
                                      <p:by x="105000" y="105000"/>
                                    </p:animScale>
                                  </p:childTnLst>
                                </p:cTn>
                              </p:par>
                            </p:childTnLst>
                          </p:cTn>
                        </p:par>
                        <p:par>
                          <p:cTn id="12" fill="hold">
                            <p:stCondLst>
                              <p:cond delay="2000"/>
                            </p:stCondLst>
                            <p:childTnLst>
                              <p:par>
                                <p:cTn id="13" presetID="26" presetClass="emph" presetSubtype="0" fill="hold" grpId="0" nodeType="afterEffect">
                                  <p:stCondLst>
                                    <p:cond delay="0"/>
                                  </p:stCondLst>
                                  <p:childTnLst>
                                    <p:animEffect transition="out" filter="fade">
                                      <p:cBhvr>
                                        <p:cTn id="14" dur="1000" tmFilter="0, 0; .2, .5; .8, .5; 1, 0"/>
                                        <p:tgtEl>
                                          <p:spTgt spid="19"/>
                                        </p:tgtEl>
                                      </p:cBhvr>
                                    </p:animEffect>
                                    <p:animScale>
                                      <p:cBhvr>
                                        <p:cTn id="15" dur="500" autoRev="1" fill="hold"/>
                                        <p:tgtEl>
                                          <p:spTgt spid="19"/>
                                        </p:tgtEl>
                                      </p:cBhvr>
                                      <p:by x="105000" y="105000"/>
                                    </p:animScale>
                                  </p:childTnLst>
                                </p:cTn>
                              </p:par>
                            </p:childTnLst>
                          </p:cTn>
                        </p:par>
                      </p:childTnLst>
                    </p:cTn>
                  </p:par>
                  <p:par>
                    <p:cTn id="16" fill="hold">
                      <p:stCondLst>
                        <p:cond delay="indefinite"/>
                      </p:stCondLst>
                      <p:childTnLst>
                        <p:par>
                          <p:cTn id="17" fill="hold">
                            <p:stCondLst>
                              <p:cond delay="0"/>
                            </p:stCondLst>
                            <p:childTnLst>
                              <p:par>
                                <p:cTn id="18" presetID="26" presetClass="emph" presetSubtype="0" fill="hold" grpId="0" nodeType="clickEffect">
                                  <p:stCondLst>
                                    <p:cond delay="0"/>
                                  </p:stCondLst>
                                  <p:childTnLst>
                                    <p:animEffect transition="out" filter="fade">
                                      <p:cBhvr>
                                        <p:cTn id="19" dur="1000" tmFilter="0, 0; .2, .5; .8, .5; 1, 0"/>
                                        <p:tgtEl>
                                          <p:spTgt spid="18"/>
                                        </p:tgtEl>
                                      </p:cBhvr>
                                    </p:animEffect>
                                    <p:animScale>
                                      <p:cBhvr>
                                        <p:cTn id="20" dur="500" autoRev="1" fill="hold"/>
                                        <p:tgtEl>
                                          <p:spTgt spid="18"/>
                                        </p:tgtEl>
                                      </p:cBhvr>
                                      <p:by x="105000" y="105000"/>
                                    </p:animScale>
                                  </p:childTnLst>
                                </p:cTn>
                              </p:par>
                            </p:childTnLst>
                          </p:cTn>
                        </p:par>
                        <p:par>
                          <p:cTn id="21" fill="hold">
                            <p:stCondLst>
                              <p:cond delay="1000"/>
                            </p:stCondLst>
                            <p:childTnLst>
                              <p:par>
                                <p:cTn id="22" presetID="26" presetClass="emph" presetSubtype="0" fill="hold" grpId="0" nodeType="afterEffect">
                                  <p:stCondLst>
                                    <p:cond delay="0"/>
                                  </p:stCondLst>
                                  <p:childTnLst>
                                    <p:animEffect transition="out" filter="fade">
                                      <p:cBhvr>
                                        <p:cTn id="23" dur="1000" tmFilter="0, 0; .2, .5; .8, .5; 1, 0"/>
                                        <p:tgtEl>
                                          <p:spTgt spid="17"/>
                                        </p:tgtEl>
                                      </p:cBhvr>
                                    </p:animEffect>
                                    <p:animScale>
                                      <p:cBhvr>
                                        <p:cTn id="24" dur="500" autoRev="1" fill="hold"/>
                                        <p:tgtEl>
                                          <p:spTgt spid="17"/>
                                        </p:tgtEl>
                                      </p:cBhvr>
                                      <p:by x="105000" y="105000"/>
                                    </p:animScale>
                                  </p:childTnLst>
                                </p:cTn>
                              </p:par>
                            </p:childTnLst>
                          </p:cTn>
                        </p:par>
                        <p:par>
                          <p:cTn id="25" fill="hold">
                            <p:stCondLst>
                              <p:cond delay="2000"/>
                            </p:stCondLst>
                            <p:childTnLst>
                              <p:par>
                                <p:cTn id="26" presetID="26" presetClass="emph" presetSubtype="0" fill="hold" grpId="0" nodeType="afterEffect">
                                  <p:stCondLst>
                                    <p:cond delay="0"/>
                                  </p:stCondLst>
                                  <p:childTnLst>
                                    <p:animEffect transition="out" filter="fade">
                                      <p:cBhvr>
                                        <p:cTn id="27" dur="1000" tmFilter="0, 0; .2, .5; .8, .5; 1, 0"/>
                                        <p:tgtEl>
                                          <p:spTgt spid="16"/>
                                        </p:tgtEl>
                                      </p:cBhvr>
                                    </p:animEffect>
                                    <p:animScale>
                                      <p:cBhvr>
                                        <p:cTn id="28" dur="500" autoRev="1" fill="hold"/>
                                        <p:tgtEl>
                                          <p:spTgt spid="16"/>
                                        </p:tgtEl>
                                      </p:cBhvr>
                                      <p:by x="105000" y="105000"/>
                                    </p:animScale>
                                  </p:childTnLst>
                                </p:cTn>
                              </p:par>
                            </p:childTnLst>
                          </p:cTn>
                        </p:par>
                        <p:par>
                          <p:cTn id="29" fill="hold">
                            <p:stCondLst>
                              <p:cond delay="3000"/>
                            </p:stCondLst>
                            <p:childTnLst>
                              <p:par>
                                <p:cTn id="30" presetID="22" presetClass="entr" presetSubtype="4" fill="hold" grpId="0" nodeType="afterEffect">
                                  <p:stCondLst>
                                    <p:cond delay="1000"/>
                                  </p:stCondLst>
                                  <p:childTnLst>
                                    <p:set>
                                      <p:cBhvr>
                                        <p:cTn id="31" dur="1" fill="hold">
                                          <p:stCondLst>
                                            <p:cond delay="0"/>
                                          </p:stCondLst>
                                        </p:cTn>
                                        <p:tgtEl>
                                          <p:spTgt spid="23"/>
                                        </p:tgtEl>
                                        <p:attrNameLst>
                                          <p:attrName>style.visibility</p:attrName>
                                        </p:attrNameLst>
                                      </p:cBhvr>
                                      <p:to>
                                        <p:strVal val="visible"/>
                                      </p:to>
                                    </p:set>
                                    <p:animEffect transition="in" filter="wipe(down)">
                                      <p:cBhvr>
                                        <p:cTn id="32" dur="500"/>
                                        <p:tgtEl>
                                          <p:spTgt spid="23"/>
                                        </p:tgtEl>
                                      </p:cBhvr>
                                    </p:animEffect>
                                  </p:childTnLst>
                                </p:cTn>
                              </p:par>
                            </p:childTnLst>
                          </p:cTn>
                        </p:par>
                        <p:par>
                          <p:cTn id="33" fill="hold">
                            <p:stCondLst>
                              <p:cond delay="4500"/>
                            </p:stCondLst>
                            <p:childTnLst>
                              <p:par>
                                <p:cTn id="34" presetID="22" presetClass="entr" presetSubtype="8" fill="hold" grpId="0" nodeType="afterEffect">
                                  <p:stCondLst>
                                    <p:cond delay="0"/>
                                  </p:stCondLst>
                                  <p:childTnLst>
                                    <p:set>
                                      <p:cBhvr>
                                        <p:cTn id="35" dur="1" fill="hold">
                                          <p:stCondLst>
                                            <p:cond delay="0"/>
                                          </p:stCondLst>
                                        </p:cTn>
                                        <p:tgtEl>
                                          <p:spTgt spid="24"/>
                                        </p:tgtEl>
                                        <p:attrNameLst>
                                          <p:attrName>style.visibility</p:attrName>
                                        </p:attrNameLst>
                                      </p:cBhvr>
                                      <p:to>
                                        <p:strVal val="visible"/>
                                      </p:to>
                                    </p:set>
                                    <p:animEffect transition="in" filter="wipe(left)">
                                      <p:cBhvr>
                                        <p:cTn id="36" dur="500"/>
                                        <p:tgtEl>
                                          <p:spTgt spid="24"/>
                                        </p:tgtEl>
                                      </p:cBhvr>
                                    </p:animEffect>
                                  </p:childTnLst>
                                </p:cTn>
                              </p:par>
                            </p:childTnLst>
                          </p:cTn>
                        </p:par>
                        <p:par>
                          <p:cTn id="37" fill="hold">
                            <p:stCondLst>
                              <p:cond delay="5000"/>
                            </p:stCondLst>
                            <p:childTnLst>
                              <p:par>
                                <p:cTn id="38" presetID="22" presetClass="entr" presetSubtype="8" fill="hold" grpId="0"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left)">
                                      <p:cBhvr>
                                        <p:cTn id="40" dur="500"/>
                                        <p:tgtEl>
                                          <p:spTgt spid="25"/>
                                        </p:tgtEl>
                                      </p:cBhvr>
                                    </p:animEffect>
                                  </p:childTnLst>
                                </p:cTn>
                              </p:par>
                            </p:childTnLst>
                          </p:cTn>
                        </p:par>
                        <p:par>
                          <p:cTn id="41" fill="hold">
                            <p:stCondLst>
                              <p:cond delay="5500"/>
                            </p:stCondLst>
                            <p:childTnLst>
                              <p:par>
                                <p:cTn id="42" presetID="22" presetClass="entr" presetSubtype="4" fill="hold" grpId="0" nodeType="afterEffect">
                                  <p:stCondLst>
                                    <p:cond delay="0"/>
                                  </p:stCondLst>
                                  <p:childTnLst>
                                    <p:set>
                                      <p:cBhvr>
                                        <p:cTn id="43" dur="1" fill="hold">
                                          <p:stCondLst>
                                            <p:cond delay="0"/>
                                          </p:stCondLst>
                                        </p:cTn>
                                        <p:tgtEl>
                                          <p:spTgt spid="26"/>
                                        </p:tgtEl>
                                        <p:attrNameLst>
                                          <p:attrName>style.visibility</p:attrName>
                                        </p:attrNameLst>
                                      </p:cBhvr>
                                      <p:to>
                                        <p:strVal val="visible"/>
                                      </p:to>
                                    </p:set>
                                    <p:animEffect transition="in" filter="wipe(down)">
                                      <p:cBhvr>
                                        <p:cTn id="44" dur="7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16" grpId="0" animBg="1"/>
      <p:bldP spid="17" grpId="0" animBg="1"/>
      <p:bldP spid="18" grpId="0" animBg="1"/>
      <p:bldP spid="19" grpId="0" animBg="1"/>
      <p:bldP spid="20" grpId="0" animBg="1"/>
      <p:bldP spid="21" grpId="0" animBg="1"/>
      <p:bldP spid="23"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custDataLst>
              <p:tags r:id="rId2"/>
            </p:custDataLst>
          </p:nvPr>
        </p:nvSpPr>
        <p:spPr>
          <a:xfrm>
            <a:off x="457200" y="1600200"/>
            <a:ext cx="8229600" cy="4525963"/>
          </a:xfrm>
        </p:spPr>
        <p:txBody>
          <a:bodyPr>
            <a:normAutofit/>
          </a:bodyPr>
          <a:lstStyle/>
          <a:p>
            <a:pPr marL="0" indent="0">
              <a:buClr>
                <a:srgbClr val="92D050"/>
              </a:buClr>
              <a:buSzPct val="80000"/>
              <a:buNone/>
            </a:pPr>
            <a:r>
              <a:rPr lang="en-US" dirty="0" smtClean="0">
                <a:solidFill>
                  <a:srgbClr val="072543"/>
                </a:solidFill>
              </a:rPr>
              <a:t>Each of the 7 points on the scale is defined by specific criteria.</a:t>
            </a:r>
          </a:p>
          <a:p>
            <a:pPr lvl="1">
              <a:buClr>
                <a:srgbClr val="92D050"/>
              </a:buClr>
              <a:buSzPct val="50000"/>
              <a:buFont typeface="Wingdings" panose="05000000000000000000" pitchFamily="2" charset="2"/>
              <a:buChar char="§"/>
            </a:pPr>
            <a:r>
              <a:rPr lang="en-US" dirty="0" smtClean="0">
                <a:solidFill>
                  <a:srgbClr val="072543"/>
                </a:solidFill>
              </a:rPr>
              <a:t>The criteria take into consideration age-expected, immediate foundational, and foundational skills.</a:t>
            </a:r>
            <a:br>
              <a:rPr lang="en-US" dirty="0" smtClean="0">
                <a:solidFill>
                  <a:srgbClr val="072543"/>
                </a:solidFill>
              </a:rPr>
            </a:br>
            <a:endParaRPr lang="en-US" dirty="0" smtClean="0">
              <a:solidFill>
                <a:srgbClr val="072543"/>
              </a:solidFill>
            </a:endParaRPr>
          </a:p>
          <a:p>
            <a:pPr marL="0" indent="0">
              <a:buClr>
                <a:srgbClr val="92D050"/>
              </a:buClr>
              <a:buSzPct val="80000"/>
              <a:buNone/>
            </a:pPr>
            <a:r>
              <a:rPr lang="en-US" dirty="0">
                <a:solidFill>
                  <a:srgbClr val="072543"/>
                </a:solidFill>
              </a:rPr>
              <a:t>N</a:t>
            </a:r>
            <a:r>
              <a:rPr lang="en-US" dirty="0" smtClean="0">
                <a:solidFill>
                  <a:srgbClr val="072543"/>
                </a:solidFill>
              </a:rPr>
              <a:t>ot </a:t>
            </a:r>
            <a:r>
              <a:rPr lang="en-US" dirty="0">
                <a:solidFill>
                  <a:srgbClr val="072543"/>
                </a:solidFill>
              </a:rPr>
              <a:t>all states use numbers to record the Child Outcomes Summary </a:t>
            </a:r>
            <a:r>
              <a:rPr lang="en-US" dirty="0" smtClean="0">
                <a:solidFill>
                  <a:srgbClr val="072543"/>
                </a:solidFill>
              </a:rPr>
              <a:t>ratings.</a:t>
            </a:r>
          </a:p>
          <a:p>
            <a:pPr lvl="1">
              <a:buClr>
                <a:srgbClr val="92D050"/>
              </a:buClr>
              <a:buSzPct val="50000"/>
              <a:buFont typeface="Wingdings" panose="05000000000000000000" pitchFamily="2" charset="2"/>
              <a:buChar char="§"/>
            </a:pPr>
            <a:r>
              <a:rPr lang="en-US" dirty="0">
                <a:solidFill>
                  <a:srgbClr val="072543"/>
                </a:solidFill>
              </a:rPr>
              <a:t>Some states </a:t>
            </a:r>
            <a:r>
              <a:rPr lang="en-US" dirty="0" smtClean="0">
                <a:solidFill>
                  <a:srgbClr val="072543"/>
                </a:solidFill>
              </a:rPr>
              <a:t>use </a:t>
            </a:r>
            <a:r>
              <a:rPr lang="en-US" dirty="0">
                <a:solidFill>
                  <a:srgbClr val="072543"/>
                </a:solidFill>
              </a:rPr>
              <a:t>phrases or longer “descriptor statements” </a:t>
            </a:r>
            <a:r>
              <a:rPr lang="en-US" dirty="0" smtClean="0">
                <a:solidFill>
                  <a:srgbClr val="072543"/>
                </a:solidFill>
              </a:rPr>
              <a:t>instead. </a:t>
            </a:r>
          </a:p>
        </p:txBody>
      </p:sp>
      <p:sp>
        <p:nvSpPr>
          <p:cNvPr id="7" name="Title 6"/>
          <p:cNvSpPr>
            <a:spLocks noGrp="1"/>
          </p:cNvSpPr>
          <p:nvPr>
            <p:ph type="title"/>
            <p:custDataLst>
              <p:tags r:id="rId3"/>
            </p:custDataLst>
          </p:nvPr>
        </p:nvSpPr>
        <p:spPr>
          <a:xfrm>
            <a:off x="457200" y="274638"/>
            <a:ext cx="8229600" cy="1143000"/>
          </a:xfrm>
        </p:spPr>
        <p:txBody>
          <a:bodyPr>
            <a:normAutofit/>
          </a:bodyPr>
          <a:lstStyle/>
          <a:p>
            <a:r>
              <a:rPr lang="en-US" sz="4000" dirty="0" smtClean="0">
                <a:solidFill>
                  <a:srgbClr val="072543"/>
                </a:solidFill>
                <a:latin typeface="Century Gothic" panose="020B0502020202020204" pitchFamily="34" charset="0"/>
              </a:rPr>
              <a:t>Important Notes</a:t>
            </a:r>
            <a:endParaRPr lang="en-US" sz="4000" dirty="0">
              <a:solidFill>
                <a:srgbClr val="072543"/>
              </a:solidFill>
              <a:latin typeface="Century Gothic" panose="020B0502020202020204" pitchFamily="34" charset="0"/>
            </a:endParaRPr>
          </a:p>
        </p:txBody>
      </p:sp>
      <p:pic>
        <p:nvPicPr>
          <p:cNvPr id="9" name="Picture 4" descr="Image of a blue circle with a white exclamation mark in the center." title="Exclamation mark"/>
          <p:cNvPicPr>
            <a:picLocks noChangeAspect="1"/>
          </p:cNvPicPr>
          <p:nvPr>
            <p:custDataLst>
              <p:tags r:id="rId4"/>
            </p:custDataLst>
          </p:nvPr>
        </p:nvPicPr>
        <p:blipFill>
          <a:blip r:embed="rId7">
            <a:extLst>
              <a:ext uri="{28A0092B-C50C-407E-A947-70E740481C1C}">
                <a14:useLocalDpi xmlns:a14="http://schemas.microsoft.com/office/drawing/2010/main" val="0"/>
              </a:ext>
            </a:extLst>
          </a:blip>
          <a:srcRect/>
          <a:stretch>
            <a:fillRect/>
          </a:stretch>
        </p:blipFill>
        <p:spPr bwMode="auto">
          <a:xfrm>
            <a:off x="685800" y="304800"/>
            <a:ext cx="9144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486064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3"/>
          <p:cNvSpPr>
            <a:spLocks noGrp="1" noChangeArrowheads="1"/>
          </p:cNvSpPr>
          <p:nvPr>
            <p:ph type="body" idx="1"/>
            <p:custDataLst>
              <p:tags r:id="rId2"/>
            </p:custDataLst>
          </p:nvPr>
        </p:nvSpPr>
        <p:spPr>
          <a:xfrm>
            <a:off x="468282" y="3259488"/>
            <a:ext cx="8229600" cy="1800192"/>
          </a:xfrm>
        </p:spPr>
        <p:txBody>
          <a:bodyPr>
            <a:normAutofit/>
          </a:bodyPr>
          <a:lstStyle/>
          <a:p>
            <a:pPr>
              <a:spcBef>
                <a:spcPts val="0"/>
              </a:spcBef>
              <a:spcAft>
                <a:spcPts val="1200"/>
              </a:spcAft>
              <a:buClr>
                <a:srgbClr val="92D050"/>
              </a:buClr>
            </a:pPr>
            <a:r>
              <a:rPr lang="en-US" sz="2200" dirty="0" smtClean="0">
                <a:solidFill>
                  <a:srgbClr val="072543"/>
                </a:solidFill>
              </a:rPr>
              <a:t>Child shows functioning expected for his or her age in </a:t>
            </a:r>
            <a:r>
              <a:rPr lang="en-US" sz="2200" b="1" dirty="0" smtClean="0">
                <a:solidFill>
                  <a:srgbClr val="072543"/>
                </a:solidFill>
              </a:rPr>
              <a:t>all or almost all everyday situations that are part of the child’s life.</a:t>
            </a:r>
          </a:p>
          <a:p>
            <a:pPr>
              <a:buClr>
                <a:srgbClr val="92D050"/>
              </a:buClr>
            </a:pPr>
            <a:r>
              <a:rPr lang="en-US" sz="2200" dirty="0" smtClean="0">
                <a:solidFill>
                  <a:srgbClr val="072543"/>
                </a:solidFill>
              </a:rPr>
              <a:t>No one on the team has concerns about the child’s functioning in this outcome area.</a:t>
            </a:r>
          </a:p>
        </p:txBody>
      </p:sp>
      <p:sp>
        <p:nvSpPr>
          <p:cNvPr id="5" name="Rectangle 4"/>
          <p:cNvSpPr/>
          <p:nvPr>
            <p:custDataLst>
              <p:tags r:id="rId3"/>
            </p:custDataLst>
          </p:nvPr>
        </p:nvSpPr>
        <p:spPr>
          <a:xfrm>
            <a:off x="635922" y="138300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6" name="Rectangle 5"/>
          <p:cNvSpPr/>
          <p:nvPr>
            <p:custDataLst>
              <p:tags r:id="rId4"/>
            </p:custDataLst>
          </p:nvPr>
        </p:nvSpPr>
        <p:spPr>
          <a:xfrm>
            <a:off x="2993042" y="137708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7" name="Rectangle 6"/>
          <p:cNvSpPr/>
          <p:nvPr>
            <p:custDataLst>
              <p:tags r:id="rId5"/>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8" name="Rectangle 7"/>
          <p:cNvSpPr/>
          <p:nvPr>
            <p:custDataLst>
              <p:tags r:id="rId6"/>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9" name="Rectangle 8"/>
          <p:cNvSpPr/>
          <p:nvPr>
            <p:custDataLst>
              <p:tags r:id="rId7"/>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1" name="Rectangle 10"/>
          <p:cNvSpPr/>
          <p:nvPr>
            <p:custDataLst>
              <p:tags r:id="rId8"/>
            </p:custDataLst>
          </p:nvPr>
        </p:nvSpPr>
        <p:spPr>
          <a:xfrm>
            <a:off x="1814482" y="1377084"/>
            <a:ext cx="822960" cy="822960"/>
          </a:xfrm>
          <a:prstGeom prst="rect">
            <a:avLst/>
          </a:prstGeom>
          <a:solidFill>
            <a:srgbClr val="02AEB2"/>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12" name="Title 1"/>
          <p:cNvSpPr>
            <a:spLocks noGrp="1"/>
          </p:cNvSpPr>
          <p:nvPr>
            <p:ph type="title"/>
            <p:custDataLst>
              <p:tags r:id="rId9"/>
            </p:custDataLst>
          </p:nvPr>
        </p:nvSpPr>
        <p:spPr>
          <a:xfrm>
            <a:off x="430182" y="228900"/>
            <a:ext cx="8305800" cy="905256"/>
          </a:xfrm>
        </p:spPr>
        <p:txBody>
          <a:bodyPr>
            <a:spAutoFit/>
          </a:bodyPr>
          <a:lstStyle/>
          <a:p>
            <a:pPr eaLnBrk="1" hangingPunct="1"/>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2" name="Oval 1"/>
          <p:cNvSpPr/>
          <p:nvPr>
            <p:custDataLst>
              <p:tags r:id="rId10"/>
            </p:custDataLst>
          </p:nvPr>
        </p:nvSpPr>
        <p:spPr>
          <a:xfrm>
            <a:off x="7428517" y="1051329"/>
            <a:ext cx="1383030" cy="1474470"/>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custDataLst>
              <p:tags r:id="rId11"/>
            </p:custDataLst>
          </p:nvPr>
        </p:nvSpPr>
        <p:spPr>
          <a:xfrm>
            <a:off x="7707284" y="1377084"/>
            <a:ext cx="822960" cy="822960"/>
          </a:xfrm>
          <a:prstGeom prst="rect">
            <a:avLst/>
          </a:prstGeom>
          <a:solidFill>
            <a:srgbClr val="DDFEFF"/>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Tree>
    <p:custDataLst>
      <p:tags r:id="rId1"/>
    </p:custDataLst>
    <p:extLst>
      <p:ext uri="{BB962C8B-B14F-4D97-AF65-F5344CB8AC3E}">
        <p14:creationId xmlns:p14="http://schemas.microsoft.com/office/powerpoint/2010/main" val="1963524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5"/>
                                        </p:tgtEl>
                                        <p:attrNameLst>
                                          <p:attrName>ppt_w</p:attrName>
                                        </p:attrNameLst>
                                      </p:cBhvr>
                                      <p:tavLst>
                                        <p:tav tm="0">
                                          <p:val>
                                            <p:strVal val="ppt_w"/>
                                          </p:val>
                                        </p:tav>
                                        <p:tav tm="100000">
                                          <p:val>
                                            <p:fltVal val="0"/>
                                          </p:val>
                                        </p:tav>
                                      </p:tavLst>
                                    </p:anim>
                                    <p:anim calcmode="lin" valueType="num">
                                      <p:cBhvr>
                                        <p:cTn id="7" dur="1250"/>
                                        <p:tgtEl>
                                          <p:spTgt spid="5"/>
                                        </p:tgtEl>
                                        <p:attrNameLst>
                                          <p:attrName>ppt_h</p:attrName>
                                        </p:attrNameLst>
                                      </p:cBhvr>
                                      <p:tavLst>
                                        <p:tav tm="0">
                                          <p:val>
                                            <p:strVal val="ppt_h"/>
                                          </p:val>
                                        </p:tav>
                                        <p:tav tm="100000">
                                          <p:val>
                                            <p:strVal val="ppt_h"/>
                                          </p:val>
                                        </p:tav>
                                      </p:tavLst>
                                    </p:anim>
                                    <p:set>
                                      <p:cBhvr>
                                        <p:cTn id="8" dur="1" fill="hold">
                                          <p:stCondLst>
                                            <p:cond delay="1249"/>
                                          </p:stCondLst>
                                        </p:cTn>
                                        <p:tgtEl>
                                          <p:spTgt spid="5"/>
                                        </p:tgtEl>
                                        <p:attrNameLst>
                                          <p:attrName>style.visibility</p:attrName>
                                        </p:attrNameLst>
                                      </p:cBhvr>
                                      <p:to>
                                        <p:strVal val="hidden"/>
                                      </p:to>
                                    </p:set>
                                  </p:childTnLst>
                                </p:cTn>
                              </p:par>
                              <p:par>
                                <p:cTn id="9" presetID="17" presetClass="exit" presetSubtype="10" fill="hold" grpId="0" nodeType="withEffect">
                                  <p:stCondLst>
                                    <p:cond delay="450"/>
                                  </p:stCondLst>
                                  <p:childTnLst>
                                    <p:anim calcmode="lin" valueType="num">
                                      <p:cBhvr>
                                        <p:cTn id="10" dur="1000"/>
                                        <p:tgtEl>
                                          <p:spTgt spid="11"/>
                                        </p:tgtEl>
                                        <p:attrNameLst>
                                          <p:attrName>ppt_w</p:attrName>
                                        </p:attrNameLst>
                                      </p:cBhvr>
                                      <p:tavLst>
                                        <p:tav tm="0">
                                          <p:val>
                                            <p:strVal val="ppt_w"/>
                                          </p:val>
                                        </p:tav>
                                        <p:tav tm="100000">
                                          <p:val>
                                            <p:fltVal val="0"/>
                                          </p:val>
                                        </p:tav>
                                      </p:tavLst>
                                    </p:anim>
                                    <p:anim calcmode="lin" valueType="num">
                                      <p:cBhvr>
                                        <p:cTn id="11" dur="1000"/>
                                        <p:tgtEl>
                                          <p:spTgt spid="11"/>
                                        </p:tgtEl>
                                        <p:attrNameLst>
                                          <p:attrName>ppt_h</p:attrName>
                                        </p:attrNameLst>
                                      </p:cBhvr>
                                      <p:tavLst>
                                        <p:tav tm="0">
                                          <p:val>
                                            <p:strVal val="ppt_h"/>
                                          </p:val>
                                        </p:tav>
                                        <p:tav tm="100000">
                                          <p:val>
                                            <p:strVal val="ppt_h"/>
                                          </p:val>
                                        </p:tav>
                                      </p:tavLst>
                                    </p:anim>
                                    <p:set>
                                      <p:cBhvr>
                                        <p:cTn id="12" dur="1" fill="hold">
                                          <p:stCondLst>
                                            <p:cond delay="999"/>
                                          </p:stCondLst>
                                        </p:cTn>
                                        <p:tgtEl>
                                          <p:spTgt spid="11"/>
                                        </p:tgtEl>
                                        <p:attrNameLst>
                                          <p:attrName>style.visibility</p:attrName>
                                        </p:attrNameLst>
                                      </p:cBhvr>
                                      <p:to>
                                        <p:strVal val="hidden"/>
                                      </p:to>
                                    </p:set>
                                  </p:childTnLst>
                                </p:cTn>
                              </p:par>
                              <p:par>
                                <p:cTn id="13" presetID="17" presetClass="exit" presetSubtype="10" fill="hold" grpId="0" nodeType="withEffect">
                                  <p:stCondLst>
                                    <p:cond delay="650"/>
                                  </p:stCondLst>
                                  <p:childTnLst>
                                    <p:anim calcmode="lin" valueType="num">
                                      <p:cBhvr>
                                        <p:cTn id="14" dur="850"/>
                                        <p:tgtEl>
                                          <p:spTgt spid="6"/>
                                        </p:tgtEl>
                                        <p:attrNameLst>
                                          <p:attrName>ppt_w</p:attrName>
                                        </p:attrNameLst>
                                      </p:cBhvr>
                                      <p:tavLst>
                                        <p:tav tm="0">
                                          <p:val>
                                            <p:strVal val="ppt_w"/>
                                          </p:val>
                                        </p:tav>
                                        <p:tav tm="100000">
                                          <p:val>
                                            <p:fltVal val="0"/>
                                          </p:val>
                                        </p:tav>
                                      </p:tavLst>
                                    </p:anim>
                                    <p:anim calcmode="lin" valueType="num">
                                      <p:cBhvr>
                                        <p:cTn id="15" dur="850"/>
                                        <p:tgtEl>
                                          <p:spTgt spid="6"/>
                                        </p:tgtEl>
                                        <p:attrNameLst>
                                          <p:attrName>ppt_h</p:attrName>
                                        </p:attrNameLst>
                                      </p:cBhvr>
                                      <p:tavLst>
                                        <p:tav tm="0">
                                          <p:val>
                                            <p:strVal val="ppt_h"/>
                                          </p:val>
                                        </p:tav>
                                        <p:tav tm="100000">
                                          <p:val>
                                            <p:strVal val="ppt_h"/>
                                          </p:val>
                                        </p:tav>
                                      </p:tavLst>
                                    </p:anim>
                                    <p:set>
                                      <p:cBhvr>
                                        <p:cTn id="16" dur="1" fill="hold">
                                          <p:stCondLst>
                                            <p:cond delay="849"/>
                                          </p:stCondLst>
                                        </p:cTn>
                                        <p:tgtEl>
                                          <p:spTgt spid="6"/>
                                        </p:tgtEl>
                                        <p:attrNameLst>
                                          <p:attrName>style.visibility</p:attrName>
                                        </p:attrNameLst>
                                      </p:cBhvr>
                                      <p:to>
                                        <p:strVal val="hidden"/>
                                      </p:to>
                                    </p:set>
                                  </p:childTnLst>
                                </p:cTn>
                              </p:par>
                              <p:par>
                                <p:cTn id="17" presetID="17" presetClass="exit" presetSubtype="10" fill="hold" grpId="0" nodeType="withEffect">
                                  <p:stCondLst>
                                    <p:cond delay="850"/>
                                  </p:stCondLst>
                                  <p:childTnLst>
                                    <p:anim calcmode="lin" valueType="num">
                                      <p:cBhvr>
                                        <p:cTn id="18" dur="650"/>
                                        <p:tgtEl>
                                          <p:spTgt spid="7"/>
                                        </p:tgtEl>
                                        <p:attrNameLst>
                                          <p:attrName>ppt_w</p:attrName>
                                        </p:attrNameLst>
                                      </p:cBhvr>
                                      <p:tavLst>
                                        <p:tav tm="0">
                                          <p:val>
                                            <p:strVal val="ppt_w"/>
                                          </p:val>
                                        </p:tav>
                                        <p:tav tm="100000">
                                          <p:val>
                                            <p:fltVal val="0"/>
                                          </p:val>
                                        </p:tav>
                                      </p:tavLst>
                                    </p:anim>
                                    <p:anim calcmode="lin" valueType="num">
                                      <p:cBhvr>
                                        <p:cTn id="19" dur="650"/>
                                        <p:tgtEl>
                                          <p:spTgt spid="7"/>
                                        </p:tgtEl>
                                        <p:attrNameLst>
                                          <p:attrName>ppt_h</p:attrName>
                                        </p:attrNameLst>
                                      </p:cBhvr>
                                      <p:tavLst>
                                        <p:tav tm="0">
                                          <p:val>
                                            <p:strVal val="ppt_h"/>
                                          </p:val>
                                        </p:tav>
                                        <p:tav tm="100000">
                                          <p:val>
                                            <p:strVal val="ppt_h"/>
                                          </p:val>
                                        </p:tav>
                                      </p:tavLst>
                                    </p:anim>
                                    <p:set>
                                      <p:cBhvr>
                                        <p:cTn id="20" dur="1" fill="hold">
                                          <p:stCondLst>
                                            <p:cond delay="649"/>
                                          </p:stCondLst>
                                        </p:cTn>
                                        <p:tgtEl>
                                          <p:spTgt spid="7"/>
                                        </p:tgtEl>
                                        <p:attrNameLst>
                                          <p:attrName>style.visibility</p:attrName>
                                        </p:attrNameLst>
                                      </p:cBhvr>
                                      <p:to>
                                        <p:strVal val="hidden"/>
                                      </p:to>
                                    </p:set>
                                  </p:childTnLst>
                                </p:cTn>
                              </p:par>
                              <p:par>
                                <p:cTn id="21" presetID="17" presetClass="exit" presetSubtype="10" fill="hold" grpId="0" nodeType="withEffect">
                                  <p:stCondLst>
                                    <p:cond delay="1050"/>
                                  </p:stCondLst>
                                  <p:childTnLst>
                                    <p:anim calcmode="lin" valueType="num">
                                      <p:cBhvr>
                                        <p:cTn id="22" dur="500"/>
                                        <p:tgtEl>
                                          <p:spTgt spid="8"/>
                                        </p:tgtEl>
                                        <p:attrNameLst>
                                          <p:attrName>ppt_w</p:attrName>
                                        </p:attrNameLst>
                                      </p:cBhvr>
                                      <p:tavLst>
                                        <p:tav tm="0">
                                          <p:val>
                                            <p:strVal val="ppt_w"/>
                                          </p:val>
                                        </p:tav>
                                        <p:tav tm="100000">
                                          <p:val>
                                            <p:fltVal val="0"/>
                                          </p:val>
                                        </p:tav>
                                      </p:tavLst>
                                    </p:anim>
                                    <p:anim calcmode="lin" valueType="num">
                                      <p:cBhvr>
                                        <p:cTn id="23" dur="500"/>
                                        <p:tgtEl>
                                          <p:spTgt spid="8"/>
                                        </p:tgtEl>
                                        <p:attrNameLst>
                                          <p:attrName>ppt_h</p:attrName>
                                        </p:attrNameLst>
                                      </p:cBhvr>
                                      <p:tavLst>
                                        <p:tav tm="0">
                                          <p:val>
                                            <p:strVal val="ppt_h"/>
                                          </p:val>
                                        </p:tav>
                                        <p:tav tm="100000">
                                          <p:val>
                                            <p:strVal val="ppt_h"/>
                                          </p:val>
                                        </p:tav>
                                      </p:tavLst>
                                    </p:anim>
                                    <p:set>
                                      <p:cBhvr>
                                        <p:cTn id="24" dur="1" fill="hold">
                                          <p:stCondLst>
                                            <p:cond delay="499"/>
                                          </p:stCondLst>
                                        </p:cTn>
                                        <p:tgtEl>
                                          <p:spTgt spid="8"/>
                                        </p:tgtEl>
                                        <p:attrNameLst>
                                          <p:attrName>style.visibility</p:attrName>
                                        </p:attrNameLst>
                                      </p:cBhvr>
                                      <p:to>
                                        <p:strVal val="hidden"/>
                                      </p:to>
                                    </p:set>
                                  </p:childTnLst>
                                </p:cTn>
                              </p:par>
                              <p:par>
                                <p:cTn id="25" presetID="17" presetClass="exit" presetSubtype="10" fill="hold" grpId="0" nodeType="withEffect">
                                  <p:stCondLst>
                                    <p:cond delay="1250"/>
                                  </p:stCondLst>
                                  <p:childTnLst>
                                    <p:anim calcmode="lin" valueType="num">
                                      <p:cBhvr>
                                        <p:cTn id="26" dur="250"/>
                                        <p:tgtEl>
                                          <p:spTgt spid="9"/>
                                        </p:tgtEl>
                                        <p:attrNameLst>
                                          <p:attrName>ppt_w</p:attrName>
                                        </p:attrNameLst>
                                      </p:cBhvr>
                                      <p:tavLst>
                                        <p:tav tm="0">
                                          <p:val>
                                            <p:strVal val="ppt_w"/>
                                          </p:val>
                                        </p:tav>
                                        <p:tav tm="100000">
                                          <p:val>
                                            <p:fltVal val="0"/>
                                          </p:val>
                                        </p:tav>
                                      </p:tavLst>
                                    </p:anim>
                                    <p:anim calcmode="lin" valueType="num">
                                      <p:cBhvr>
                                        <p:cTn id="27" dur="250"/>
                                        <p:tgtEl>
                                          <p:spTgt spid="9"/>
                                        </p:tgtEl>
                                        <p:attrNameLst>
                                          <p:attrName>ppt_h</p:attrName>
                                        </p:attrNameLst>
                                      </p:cBhvr>
                                      <p:tavLst>
                                        <p:tav tm="0">
                                          <p:val>
                                            <p:strVal val="ppt_h"/>
                                          </p:val>
                                        </p:tav>
                                        <p:tav tm="100000">
                                          <p:val>
                                            <p:strVal val="ppt_h"/>
                                          </p:val>
                                        </p:tav>
                                      </p:tavLst>
                                    </p:anim>
                                    <p:set>
                                      <p:cBhvr>
                                        <p:cTn id="28" dur="1" fill="hold">
                                          <p:stCondLst>
                                            <p:cond delay="249"/>
                                          </p:stCondLst>
                                        </p:cTn>
                                        <p:tgtEl>
                                          <p:spTgt spid="9"/>
                                        </p:tgtEl>
                                        <p:attrNameLst>
                                          <p:attrName>style.visibility</p:attrName>
                                        </p:attrNameLst>
                                      </p:cBhvr>
                                      <p:to>
                                        <p:strVal val="hidden"/>
                                      </p:to>
                                    </p:set>
                                  </p:childTnLst>
                                </p:cTn>
                              </p:par>
                              <p:par>
                                <p:cTn id="29" presetID="35" presetClass="path" presetSubtype="0" accel="50000" decel="50000" fill="hold" grpId="1" nodeType="withEffect">
                                  <p:stCondLst>
                                    <p:cond delay="1000"/>
                                  </p:stCondLst>
                                  <p:childTnLst>
                                    <p:animMotion origin="layout" path="M 2.77778E-6 1.85185E-6 L 0.00139 -0.16412 " pathEditMode="relative" rAng="0" ptsTypes="AA">
                                      <p:cBhvr>
                                        <p:cTn id="30" dur="750" fill="hold"/>
                                        <p:tgtEl>
                                          <p:spTgt spid="10"/>
                                        </p:tgtEl>
                                        <p:attrNameLst>
                                          <p:attrName>ppt_x</p:attrName>
                                          <p:attrName>ppt_y</p:attrName>
                                        </p:attrNameLst>
                                      </p:cBhvr>
                                      <p:rCtr x="69" y="-8218"/>
                                    </p:animMotion>
                                  </p:childTnLst>
                                </p:cTn>
                              </p:par>
                              <p:par>
                                <p:cTn id="31" presetID="42" presetClass="path" presetSubtype="0" accel="50000" decel="50000" fill="hold" grpId="0" nodeType="withEffect">
                                  <p:stCondLst>
                                    <p:cond delay="450"/>
                                  </p:stCondLst>
                                  <p:childTnLst>
                                    <p:animMotion origin="layout" path="M 4.72222E-6 4.44444E-6 L 0.19149 4.44444E-6 " pathEditMode="relative" rAng="0" ptsTypes="AA">
                                      <p:cBhvr>
                                        <p:cTn id="32" dur="1350" fill="hold"/>
                                        <p:tgtEl>
                                          <p:spTgt spid="12"/>
                                        </p:tgtEl>
                                        <p:attrNameLst>
                                          <p:attrName>ppt_x</p:attrName>
                                          <p:attrName>ppt_y</p:attrName>
                                        </p:attrNameLst>
                                      </p:cBhvr>
                                      <p:rCtr x="956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1" grpId="0" animBg="1"/>
      <p:bldP spid="12" grpId="0"/>
      <p:bldP spid="10"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p:custDataLst>
              <p:tags r:id="rId2"/>
            </p:custDataLst>
          </p:nvPr>
        </p:nvSpPr>
        <p:spPr>
          <a:xfrm>
            <a:off x="457200" y="274638"/>
            <a:ext cx="8229600" cy="1143000"/>
          </a:xfrm>
        </p:spPr>
        <p:txBody>
          <a:bodyPr>
            <a:normAutofit/>
          </a:bodyPr>
          <a:lstStyle/>
          <a:p>
            <a:pPr eaLnBrk="1" hangingPunct="1"/>
            <a:r>
              <a:rPr lang="en-US" sz="3600" dirty="0">
                <a:solidFill>
                  <a:srgbClr val="072543"/>
                </a:solidFill>
                <a:latin typeface="Century Gothic" panose="020B0502020202020204" pitchFamily="34" charset="0"/>
              </a:rPr>
              <a:t>D</a:t>
            </a:r>
            <a:r>
              <a:rPr lang="en-US" sz="3600" dirty="0" smtClean="0">
                <a:solidFill>
                  <a:srgbClr val="072543"/>
                </a:solidFill>
                <a:latin typeface="Century Gothic" panose="020B0502020202020204" pitchFamily="34" charset="0"/>
              </a:rPr>
              <a:t>escriptor Statements for  “7”</a:t>
            </a:r>
          </a:p>
        </p:txBody>
      </p:sp>
      <p:sp>
        <p:nvSpPr>
          <p:cNvPr id="34820" name="Rectangle 3"/>
          <p:cNvSpPr>
            <a:spLocks noGrp="1" noChangeArrowheads="1"/>
          </p:cNvSpPr>
          <p:nvPr>
            <p:ph type="body" idx="1"/>
            <p:custDataLst>
              <p:tags r:id="rId3"/>
            </p:custDataLst>
          </p:nvPr>
        </p:nvSpPr>
        <p:spPr>
          <a:xfrm>
            <a:off x="469392" y="2471610"/>
            <a:ext cx="8229600" cy="3209862"/>
          </a:xfrm>
        </p:spPr>
        <p:txBody>
          <a:bodyPr>
            <a:normAutofit/>
          </a:bodyPr>
          <a:lstStyle/>
          <a:p>
            <a:pPr lvl="0">
              <a:spcBef>
                <a:spcPts val="0"/>
              </a:spcBef>
              <a:spcAft>
                <a:spcPts val="2400"/>
              </a:spcAft>
              <a:buClr>
                <a:srgbClr val="92D050"/>
              </a:buClr>
            </a:pPr>
            <a:r>
              <a:rPr lang="en-US" sz="2200" dirty="0">
                <a:solidFill>
                  <a:srgbClr val="072543"/>
                </a:solidFill>
              </a:rPr>
              <a:t>For a 35-month-old girl, Kimberly is showing age-expected functioning in Positive Social Relationships.</a:t>
            </a:r>
          </a:p>
          <a:p>
            <a:pPr lvl="0">
              <a:spcBef>
                <a:spcPts val="0"/>
              </a:spcBef>
              <a:spcAft>
                <a:spcPts val="2400"/>
              </a:spcAft>
              <a:buClr>
                <a:srgbClr val="92D050"/>
              </a:buClr>
            </a:pPr>
            <a:r>
              <a:rPr lang="en-US" sz="2200" dirty="0">
                <a:solidFill>
                  <a:srgbClr val="072543"/>
                </a:solidFill>
              </a:rPr>
              <a:t>Relative to other 48-month-olds, there are no </a:t>
            </a:r>
            <a:r>
              <a:rPr lang="en-US" sz="2200" dirty="0" smtClean="0">
                <a:solidFill>
                  <a:srgbClr val="072543"/>
                </a:solidFill>
              </a:rPr>
              <a:t>concerns. Nathan </a:t>
            </a:r>
            <a:r>
              <a:rPr lang="en-US" sz="2200" dirty="0">
                <a:solidFill>
                  <a:srgbClr val="072543"/>
                </a:solidFill>
              </a:rPr>
              <a:t>has all the skills that we would expect of a child his age in the area of </a:t>
            </a:r>
            <a:r>
              <a:rPr lang="en-US" sz="2200" dirty="0" smtClean="0">
                <a:solidFill>
                  <a:srgbClr val="072543"/>
                </a:solidFill>
              </a:rPr>
              <a:t>Knowledge and Skills.</a:t>
            </a:r>
          </a:p>
          <a:p>
            <a:pPr lvl="0">
              <a:spcBef>
                <a:spcPts val="0"/>
              </a:spcBef>
              <a:spcAft>
                <a:spcPts val="2400"/>
              </a:spcAft>
              <a:buClr>
                <a:srgbClr val="92D050"/>
              </a:buClr>
            </a:pPr>
            <a:r>
              <a:rPr lang="en-US" sz="2200" dirty="0" smtClean="0">
                <a:solidFill>
                  <a:srgbClr val="072543"/>
                </a:solidFill>
              </a:rPr>
              <a:t>Calvin </a:t>
            </a:r>
            <a:r>
              <a:rPr lang="en-US" sz="2200" dirty="0">
                <a:solidFill>
                  <a:srgbClr val="072543"/>
                </a:solidFill>
              </a:rPr>
              <a:t>has age-expected skills, with no concerns, in the area of Taking Action to Meet Needs.  </a:t>
            </a:r>
          </a:p>
        </p:txBody>
      </p:sp>
      <p:sp>
        <p:nvSpPr>
          <p:cNvPr id="5" name="Rectangle 4"/>
          <p:cNvSpPr/>
          <p:nvPr>
            <p:custDataLst>
              <p:tags r:id="rId4"/>
            </p:custDataLst>
          </p:nvPr>
        </p:nvSpPr>
        <p:spPr>
          <a:xfrm>
            <a:off x="7024255" y="388938"/>
            <a:ext cx="914400" cy="914400"/>
          </a:xfrm>
          <a:prstGeom prst="rect">
            <a:avLst/>
          </a:prstGeom>
          <a:solidFill>
            <a:srgbClr val="DDFEFF"/>
          </a:solidFill>
          <a:ln>
            <a:solidFill>
              <a:schemeClr val="tx1"/>
            </a:solidFill>
          </a:ln>
          <a:effectLst>
            <a:outerShdw blurRad="63500" dist="12700" sx="103000" sy="103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2400" b="1" dirty="0">
              <a:solidFill>
                <a:srgbClr val="072543"/>
              </a:solidFill>
            </a:endParaRPr>
          </a:p>
        </p:txBody>
      </p:sp>
    </p:spTree>
    <p:custDataLst>
      <p:tags r:id="rId1"/>
    </p:custDataLst>
    <p:extLst>
      <p:ext uri="{BB962C8B-B14F-4D97-AF65-F5344CB8AC3E}">
        <p14:creationId xmlns:p14="http://schemas.microsoft.com/office/powerpoint/2010/main" val="15607780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3"/>
          <p:cNvSpPr>
            <a:spLocks noGrp="1" noChangeArrowheads="1"/>
          </p:cNvSpPr>
          <p:nvPr>
            <p:ph type="body" idx="1"/>
            <p:custDataLst>
              <p:tags r:id="rId2"/>
            </p:custDataLst>
          </p:nvPr>
        </p:nvSpPr>
        <p:spPr>
          <a:xfrm>
            <a:off x="304800" y="2748685"/>
            <a:ext cx="8382000" cy="3603347"/>
          </a:xfrm>
        </p:spPr>
        <p:txBody>
          <a:bodyPr>
            <a:noAutofit/>
          </a:bodyPr>
          <a:lstStyle/>
          <a:p>
            <a:pPr lvl="0">
              <a:spcAft>
                <a:spcPts val="1200"/>
              </a:spcAft>
              <a:buClr>
                <a:srgbClr val="92D050"/>
              </a:buClr>
              <a:buSzPct val="80000"/>
            </a:pPr>
            <a:r>
              <a:rPr lang="en-US" sz="2200" dirty="0">
                <a:solidFill>
                  <a:srgbClr val="072543"/>
                </a:solidFill>
              </a:rPr>
              <a:t>Child’s functioning generally is considered </a:t>
            </a:r>
            <a:r>
              <a:rPr lang="en-US" sz="2200" b="1" dirty="0">
                <a:solidFill>
                  <a:srgbClr val="072543"/>
                </a:solidFill>
              </a:rPr>
              <a:t>appropriate for his or her age</a:t>
            </a:r>
            <a:r>
              <a:rPr lang="en-US" sz="2200" dirty="0">
                <a:solidFill>
                  <a:srgbClr val="072543"/>
                </a:solidFill>
              </a:rPr>
              <a:t>, but there are </a:t>
            </a:r>
            <a:r>
              <a:rPr lang="en-US" sz="2200" b="1" dirty="0">
                <a:solidFill>
                  <a:srgbClr val="072543"/>
                </a:solidFill>
              </a:rPr>
              <a:t>some significant concerns </a:t>
            </a:r>
            <a:r>
              <a:rPr lang="en-US" sz="2200" dirty="0">
                <a:solidFill>
                  <a:srgbClr val="072543"/>
                </a:solidFill>
              </a:rPr>
              <a:t>about the child’s functioning in this outcome area.</a:t>
            </a:r>
          </a:p>
          <a:p>
            <a:pPr lvl="0">
              <a:spcBef>
                <a:spcPts val="0"/>
              </a:spcBef>
              <a:spcAft>
                <a:spcPts val="1200"/>
              </a:spcAft>
              <a:buClr>
                <a:srgbClr val="92D050"/>
              </a:buClr>
              <a:buSzPct val="80000"/>
            </a:pPr>
            <a:r>
              <a:rPr lang="en-US" sz="2200" dirty="0" smtClean="0">
                <a:solidFill>
                  <a:srgbClr val="072543"/>
                </a:solidFill>
              </a:rPr>
              <a:t>Although </a:t>
            </a:r>
            <a:r>
              <a:rPr lang="en-US" sz="2200" dirty="0">
                <a:solidFill>
                  <a:srgbClr val="072543"/>
                </a:solidFill>
              </a:rPr>
              <a:t>age-appropriate, the child’s functioning may border on not keeping pace with age expectations.</a:t>
            </a:r>
          </a:p>
          <a:p>
            <a:pPr marL="287338" indent="0">
              <a:spcBef>
                <a:spcPts val="0"/>
              </a:spcBef>
              <a:spcAft>
                <a:spcPts val="1800"/>
              </a:spcAft>
              <a:buNone/>
            </a:pPr>
            <a:r>
              <a:rPr lang="en-US" sz="2200" b="1" dirty="0" smtClean="0">
                <a:solidFill>
                  <a:srgbClr val="072543"/>
                </a:solidFill>
              </a:rPr>
              <a:t>Example </a:t>
            </a:r>
            <a:r>
              <a:rPr lang="en-US" sz="2200" b="1" dirty="0">
                <a:solidFill>
                  <a:srgbClr val="072543"/>
                </a:solidFill>
              </a:rPr>
              <a:t>descriptor statement</a:t>
            </a:r>
            <a:r>
              <a:rPr lang="en-US" sz="2200" dirty="0">
                <a:solidFill>
                  <a:srgbClr val="072543"/>
                </a:solidFill>
              </a:rPr>
              <a:t>: Relative to same-age peers, </a:t>
            </a:r>
            <a:r>
              <a:rPr lang="en-US" sz="2200" dirty="0" smtClean="0">
                <a:solidFill>
                  <a:srgbClr val="072543"/>
                </a:solidFill>
              </a:rPr>
              <a:t>Tuan has </a:t>
            </a:r>
            <a:r>
              <a:rPr lang="en-US" sz="2200" dirty="0">
                <a:solidFill>
                  <a:srgbClr val="072543"/>
                </a:solidFill>
              </a:rPr>
              <a:t>the skills that we would expect of his age in regard to Knowledge and Skills; however, there are concerns about his development staying at an age-expected level.</a:t>
            </a:r>
          </a:p>
        </p:txBody>
      </p:sp>
      <p:sp>
        <p:nvSpPr>
          <p:cNvPr id="23" name="Rectangle 22"/>
          <p:cNvSpPr/>
          <p:nvPr>
            <p:custDataLst>
              <p:tags r:id="rId3"/>
            </p:custDataLst>
          </p:nvPr>
        </p:nvSpPr>
        <p:spPr>
          <a:xfrm>
            <a:off x="635922" y="135252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24" name="Rectangle 23"/>
          <p:cNvSpPr/>
          <p:nvPr>
            <p:custDataLst>
              <p:tags r:id="rId4"/>
            </p:custDataLst>
          </p:nvPr>
        </p:nvSpPr>
        <p:spPr>
          <a:xfrm>
            <a:off x="2993042" y="136184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25" name="Rectangle 24"/>
          <p:cNvSpPr/>
          <p:nvPr>
            <p:custDataLst>
              <p:tags r:id="rId5"/>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26" name="Rectangle 25"/>
          <p:cNvSpPr/>
          <p:nvPr>
            <p:custDataLst>
              <p:tags r:id="rId6"/>
            </p:custDataLst>
          </p:nvPr>
        </p:nvSpPr>
        <p:spPr>
          <a:xfrm>
            <a:off x="5350162" y="1377084"/>
            <a:ext cx="822960" cy="822960"/>
          </a:xfrm>
          <a:prstGeom prst="rect">
            <a:avLst/>
          </a:prstGeom>
          <a:solidFill>
            <a:srgbClr val="1BF8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27" name="Rectangle 26"/>
          <p:cNvSpPr/>
          <p:nvPr>
            <p:custDataLst>
              <p:tags r:id="rId7"/>
            </p:custDataLst>
          </p:nvPr>
        </p:nvSpPr>
        <p:spPr>
          <a:xfrm>
            <a:off x="6528722" y="1377084"/>
            <a:ext cx="822960" cy="822960"/>
          </a:xfrm>
          <a:prstGeom prst="rect">
            <a:avLst/>
          </a:prstGeom>
          <a:solidFill>
            <a:srgbClr val="B9FDFD"/>
          </a:solidFill>
          <a:ln>
            <a:solidFill>
              <a:schemeClr val="tx1"/>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28" name="Rectangle 27"/>
          <p:cNvSpPr/>
          <p:nvPr>
            <p:custDataLst>
              <p:tags r:id="rId8"/>
            </p:custDataLst>
          </p:nvPr>
        </p:nvSpPr>
        <p:spPr>
          <a:xfrm>
            <a:off x="1814482" y="1361844"/>
            <a:ext cx="822960" cy="822960"/>
          </a:xfrm>
          <a:prstGeom prst="rect">
            <a:avLst/>
          </a:prstGeom>
          <a:solidFill>
            <a:srgbClr val="02AEB2"/>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30" name="Rectangle 29"/>
          <p:cNvSpPr/>
          <p:nvPr>
            <p:custDataLst>
              <p:tags r:id="rId9"/>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29" name="Title 1"/>
          <p:cNvSpPr>
            <a:spLocks noGrp="1"/>
          </p:cNvSpPr>
          <p:nvPr>
            <p:ph type="title"/>
            <p:custDataLst>
              <p:tags r:id="rId10"/>
            </p:custDataLst>
          </p:nvPr>
        </p:nvSpPr>
        <p:spPr>
          <a:xfrm>
            <a:off x="430182" y="228900"/>
            <a:ext cx="8305800" cy="905256"/>
          </a:xfrm>
        </p:spPr>
        <p:txBody>
          <a:bodyPr>
            <a:spAutoFit/>
          </a:bodyPr>
          <a:lstStyle/>
          <a:p>
            <a:pPr eaLnBrk="1" hangingPunct="1"/>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13" name="Oval 12"/>
          <p:cNvSpPr/>
          <p:nvPr>
            <p:custDataLst>
              <p:tags r:id="rId11"/>
            </p:custDataLst>
          </p:nvPr>
        </p:nvSpPr>
        <p:spPr>
          <a:xfrm>
            <a:off x="6248687" y="1036089"/>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943202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23"/>
                                        </p:tgtEl>
                                        <p:attrNameLst>
                                          <p:attrName>ppt_w</p:attrName>
                                        </p:attrNameLst>
                                      </p:cBhvr>
                                      <p:tavLst>
                                        <p:tav tm="0">
                                          <p:val>
                                            <p:strVal val="ppt_w"/>
                                          </p:val>
                                        </p:tav>
                                        <p:tav tm="100000">
                                          <p:val>
                                            <p:fltVal val="0"/>
                                          </p:val>
                                        </p:tav>
                                      </p:tavLst>
                                    </p:anim>
                                    <p:anim calcmode="lin" valueType="num">
                                      <p:cBhvr>
                                        <p:cTn id="7" dur="1250"/>
                                        <p:tgtEl>
                                          <p:spTgt spid="23"/>
                                        </p:tgtEl>
                                        <p:attrNameLst>
                                          <p:attrName>ppt_h</p:attrName>
                                        </p:attrNameLst>
                                      </p:cBhvr>
                                      <p:tavLst>
                                        <p:tav tm="0">
                                          <p:val>
                                            <p:strVal val="ppt_h"/>
                                          </p:val>
                                        </p:tav>
                                        <p:tav tm="100000">
                                          <p:val>
                                            <p:strVal val="ppt_h"/>
                                          </p:val>
                                        </p:tav>
                                      </p:tavLst>
                                    </p:anim>
                                    <p:set>
                                      <p:cBhvr>
                                        <p:cTn id="8" dur="1" fill="hold">
                                          <p:stCondLst>
                                            <p:cond delay="1249"/>
                                          </p:stCondLst>
                                        </p:cTn>
                                        <p:tgtEl>
                                          <p:spTgt spid="23"/>
                                        </p:tgtEl>
                                        <p:attrNameLst>
                                          <p:attrName>style.visibility</p:attrName>
                                        </p:attrNameLst>
                                      </p:cBhvr>
                                      <p:to>
                                        <p:strVal val="hidden"/>
                                      </p:to>
                                    </p:set>
                                  </p:childTnLst>
                                </p:cTn>
                              </p:par>
                              <p:par>
                                <p:cTn id="9" presetID="17" presetClass="exit" presetSubtype="10" fill="hold" grpId="0" nodeType="withEffect">
                                  <p:stCondLst>
                                    <p:cond delay="450"/>
                                  </p:stCondLst>
                                  <p:childTnLst>
                                    <p:anim calcmode="lin" valueType="num">
                                      <p:cBhvr>
                                        <p:cTn id="10" dur="1000"/>
                                        <p:tgtEl>
                                          <p:spTgt spid="28"/>
                                        </p:tgtEl>
                                        <p:attrNameLst>
                                          <p:attrName>ppt_w</p:attrName>
                                        </p:attrNameLst>
                                      </p:cBhvr>
                                      <p:tavLst>
                                        <p:tav tm="0">
                                          <p:val>
                                            <p:strVal val="ppt_w"/>
                                          </p:val>
                                        </p:tav>
                                        <p:tav tm="100000">
                                          <p:val>
                                            <p:fltVal val="0"/>
                                          </p:val>
                                        </p:tav>
                                      </p:tavLst>
                                    </p:anim>
                                    <p:anim calcmode="lin" valueType="num">
                                      <p:cBhvr>
                                        <p:cTn id="11" dur="1000"/>
                                        <p:tgtEl>
                                          <p:spTgt spid="28"/>
                                        </p:tgtEl>
                                        <p:attrNameLst>
                                          <p:attrName>ppt_h</p:attrName>
                                        </p:attrNameLst>
                                      </p:cBhvr>
                                      <p:tavLst>
                                        <p:tav tm="0">
                                          <p:val>
                                            <p:strVal val="ppt_h"/>
                                          </p:val>
                                        </p:tav>
                                        <p:tav tm="100000">
                                          <p:val>
                                            <p:strVal val="ppt_h"/>
                                          </p:val>
                                        </p:tav>
                                      </p:tavLst>
                                    </p:anim>
                                    <p:set>
                                      <p:cBhvr>
                                        <p:cTn id="12" dur="1" fill="hold">
                                          <p:stCondLst>
                                            <p:cond delay="999"/>
                                          </p:stCondLst>
                                        </p:cTn>
                                        <p:tgtEl>
                                          <p:spTgt spid="28"/>
                                        </p:tgtEl>
                                        <p:attrNameLst>
                                          <p:attrName>style.visibility</p:attrName>
                                        </p:attrNameLst>
                                      </p:cBhvr>
                                      <p:to>
                                        <p:strVal val="hidden"/>
                                      </p:to>
                                    </p:set>
                                  </p:childTnLst>
                                </p:cTn>
                              </p:par>
                              <p:par>
                                <p:cTn id="13" presetID="17" presetClass="exit" presetSubtype="10" fill="hold" grpId="0" nodeType="withEffect">
                                  <p:stCondLst>
                                    <p:cond delay="650"/>
                                  </p:stCondLst>
                                  <p:childTnLst>
                                    <p:anim calcmode="lin" valueType="num">
                                      <p:cBhvr>
                                        <p:cTn id="14" dur="850"/>
                                        <p:tgtEl>
                                          <p:spTgt spid="24"/>
                                        </p:tgtEl>
                                        <p:attrNameLst>
                                          <p:attrName>ppt_w</p:attrName>
                                        </p:attrNameLst>
                                      </p:cBhvr>
                                      <p:tavLst>
                                        <p:tav tm="0">
                                          <p:val>
                                            <p:strVal val="ppt_w"/>
                                          </p:val>
                                        </p:tav>
                                        <p:tav tm="100000">
                                          <p:val>
                                            <p:fltVal val="0"/>
                                          </p:val>
                                        </p:tav>
                                      </p:tavLst>
                                    </p:anim>
                                    <p:anim calcmode="lin" valueType="num">
                                      <p:cBhvr>
                                        <p:cTn id="15" dur="850"/>
                                        <p:tgtEl>
                                          <p:spTgt spid="24"/>
                                        </p:tgtEl>
                                        <p:attrNameLst>
                                          <p:attrName>ppt_h</p:attrName>
                                        </p:attrNameLst>
                                      </p:cBhvr>
                                      <p:tavLst>
                                        <p:tav tm="0">
                                          <p:val>
                                            <p:strVal val="ppt_h"/>
                                          </p:val>
                                        </p:tav>
                                        <p:tav tm="100000">
                                          <p:val>
                                            <p:strVal val="ppt_h"/>
                                          </p:val>
                                        </p:tav>
                                      </p:tavLst>
                                    </p:anim>
                                    <p:set>
                                      <p:cBhvr>
                                        <p:cTn id="16" dur="1" fill="hold">
                                          <p:stCondLst>
                                            <p:cond delay="849"/>
                                          </p:stCondLst>
                                        </p:cTn>
                                        <p:tgtEl>
                                          <p:spTgt spid="24"/>
                                        </p:tgtEl>
                                        <p:attrNameLst>
                                          <p:attrName>style.visibility</p:attrName>
                                        </p:attrNameLst>
                                      </p:cBhvr>
                                      <p:to>
                                        <p:strVal val="hidden"/>
                                      </p:to>
                                    </p:set>
                                  </p:childTnLst>
                                </p:cTn>
                              </p:par>
                              <p:par>
                                <p:cTn id="17" presetID="17" presetClass="exit" presetSubtype="10" fill="hold" grpId="0" nodeType="withEffect">
                                  <p:stCondLst>
                                    <p:cond delay="850"/>
                                  </p:stCondLst>
                                  <p:childTnLst>
                                    <p:anim calcmode="lin" valueType="num">
                                      <p:cBhvr>
                                        <p:cTn id="18" dur="650"/>
                                        <p:tgtEl>
                                          <p:spTgt spid="25"/>
                                        </p:tgtEl>
                                        <p:attrNameLst>
                                          <p:attrName>ppt_w</p:attrName>
                                        </p:attrNameLst>
                                      </p:cBhvr>
                                      <p:tavLst>
                                        <p:tav tm="0">
                                          <p:val>
                                            <p:strVal val="ppt_w"/>
                                          </p:val>
                                        </p:tav>
                                        <p:tav tm="100000">
                                          <p:val>
                                            <p:fltVal val="0"/>
                                          </p:val>
                                        </p:tav>
                                      </p:tavLst>
                                    </p:anim>
                                    <p:anim calcmode="lin" valueType="num">
                                      <p:cBhvr>
                                        <p:cTn id="19" dur="650"/>
                                        <p:tgtEl>
                                          <p:spTgt spid="25"/>
                                        </p:tgtEl>
                                        <p:attrNameLst>
                                          <p:attrName>ppt_h</p:attrName>
                                        </p:attrNameLst>
                                      </p:cBhvr>
                                      <p:tavLst>
                                        <p:tav tm="0">
                                          <p:val>
                                            <p:strVal val="ppt_h"/>
                                          </p:val>
                                        </p:tav>
                                        <p:tav tm="100000">
                                          <p:val>
                                            <p:strVal val="ppt_h"/>
                                          </p:val>
                                        </p:tav>
                                      </p:tavLst>
                                    </p:anim>
                                    <p:set>
                                      <p:cBhvr>
                                        <p:cTn id="20" dur="1" fill="hold">
                                          <p:stCondLst>
                                            <p:cond delay="649"/>
                                          </p:stCondLst>
                                        </p:cTn>
                                        <p:tgtEl>
                                          <p:spTgt spid="25"/>
                                        </p:tgtEl>
                                        <p:attrNameLst>
                                          <p:attrName>style.visibility</p:attrName>
                                        </p:attrNameLst>
                                      </p:cBhvr>
                                      <p:to>
                                        <p:strVal val="hidden"/>
                                      </p:to>
                                    </p:set>
                                  </p:childTnLst>
                                </p:cTn>
                              </p:par>
                              <p:par>
                                <p:cTn id="21" presetID="17" presetClass="exit" presetSubtype="10" fill="hold" grpId="0" nodeType="withEffect">
                                  <p:stCondLst>
                                    <p:cond delay="1050"/>
                                  </p:stCondLst>
                                  <p:childTnLst>
                                    <p:anim calcmode="lin" valueType="num">
                                      <p:cBhvr>
                                        <p:cTn id="22" dur="500"/>
                                        <p:tgtEl>
                                          <p:spTgt spid="26"/>
                                        </p:tgtEl>
                                        <p:attrNameLst>
                                          <p:attrName>ppt_w</p:attrName>
                                        </p:attrNameLst>
                                      </p:cBhvr>
                                      <p:tavLst>
                                        <p:tav tm="0">
                                          <p:val>
                                            <p:strVal val="ppt_w"/>
                                          </p:val>
                                        </p:tav>
                                        <p:tav tm="100000">
                                          <p:val>
                                            <p:fltVal val="0"/>
                                          </p:val>
                                        </p:tav>
                                      </p:tavLst>
                                    </p:anim>
                                    <p:anim calcmode="lin" valueType="num">
                                      <p:cBhvr>
                                        <p:cTn id="23" dur="500"/>
                                        <p:tgtEl>
                                          <p:spTgt spid="26"/>
                                        </p:tgtEl>
                                        <p:attrNameLst>
                                          <p:attrName>ppt_h</p:attrName>
                                        </p:attrNameLst>
                                      </p:cBhvr>
                                      <p:tavLst>
                                        <p:tav tm="0">
                                          <p:val>
                                            <p:strVal val="ppt_h"/>
                                          </p:val>
                                        </p:tav>
                                        <p:tav tm="100000">
                                          <p:val>
                                            <p:strVal val="ppt_h"/>
                                          </p:val>
                                        </p:tav>
                                      </p:tavLst>
                                    </p:anim>
                                    <p:set>
                                      <p:cBhvr>
                                        <p:cTn id="24" dur="1" fill="hold">
                                          <p:stCondLst>
                                            <p:cond delay="499"/>
                                          </p:stCondLst>
                                        </p:cTn>
                                        <p:tgtEl>
                                          <p:spTgt spid="26"/>
                                        </p:tgtEl>
                                        <p:attrNameLst>
                                          <p:attrName>style.visibility</p:attrName>
                                        </p:attrNameLst>
                                      </p:cBhvr>
                                      <p:to>
                                        <p:strVal val="hidden"/>
                                      </p:to>
                                    </p:set>
                                  </p:childTnLst>
                                </p:cTn>
                              </p:par>
                              <p:par>
                                <p:cTn id="25" presetID="42" presetClass="path" presetSubtype="0" accel="50000" decel="50000" fill="hold" grpId="0" nodeType="withEffect">
                                  <p:stCondLst>
                                    <p:cond delay="450"/>
                                  </p:stCondLst>
                                  <p:childTnLst>
                                    <p:animMotion origin="layout" path="M 4.72222E-6 4.44444E-6 L 0.0625 4.44444E-6 " pathEditMode="relative" rAng="0" ptsTypes="AA">
                                      <p:cBhvr>
                                        <p:cTn id="26" dur="1350" fill="hold"/>
                                        <p:tgtEl>
                                          <p:spTgt spid="29"/>
                                        </p:tgtEl>
                                        <p:attrNameLst>
                                          <p:attrName>ppt_x</p:attrName>
                                          <p:attrName>ppt_y</p:attrName>
                                        </p:attrNameLst>
                                      </p:cBhvr>
                                      <p:rCtr x="3125" y="0"/>
                                    </p:animMotion>
                                  </p:childTnLst>
                                </p:cTn>
                              </p:par>
                              <p:par>
                                <p:cTn id="27" presetID="35" presetClass="path" presetSubtype="0" accel="50000" decel="50000" fill="hold" grpId="0" nodeType="withEffect">
                                  <p:stCondLst>
                                    <p:cond delay="1000"/>
                                  </p:stCondLst>
                                  <p:childTnLst>
                                    <p:animMotion origin="layout" path="M 2.77778E-6 1.85185E-6 L 0.00139 -0.16412 " pathEditMode="relative" rAng="0" ptsTypes="AA">
                                      <p:cBhvr>
                                        <p:cTn id="28" dur="750" fill="hold"/>
                                        <p:tgtEl>
                                          <p:spTgt spid="27"/>
                                        </p:tgtEl>
                                        <p:attrNameLst>
                                          <p:attrName>ppt_x</p:attrName>
                                          <p:attrName>ppt_y</p:attrName>
                                        </p:attrNameLst>
                                      </p:cBhvr>
                                      <p:rCtr x="69" y="-8218"/>
                                    </p:animMotion>
                                  </p:childTnLst>
                                </p:cTn>
                              </p:par>
                              <p:par>
                                <p:cTn id="29" presetID="17" presetClass="exit" presetSubtype="10" fill="hold" grpId="0" nodeType="withEffect">
                                  <p:stCondLst>
                                    <p:cond delay="1250"/>
                                  </p:stCondLst>
                                  <p:childTnLst>
                                    <p:anim calcmode="lin" valueType="num">
                                      <p:cBhvr>
                                        <p:cTn id="30" dur="250"/>
                                        <p:tgtEl>
                                          <p:spTgt spid="30"/>
                                        </p:tgtEl>
                                        <p:attrNameLst>
                                          <p:attrName>ppt_w</p:attrName>
                                        </p:attrNameLst>
                                      </p:cBhvr>
                                      <p:tavLst>
                                        <p:tav tm="0">
                                          <p:val>
                                            <p:strVal val="ppt_w"/>
                                          </p:val>
                                        </p:tav>
                                        <p:tav tm="100000">
                                          <p:val>
                                            <p:fltVal val="0"/>
                                          </p:val>
                                        </p:tav>
                                      </p:tavLst>
                                    </p:anim>
                                    <p:anim calcmode="lin" valueType="num">
                                      <p:cBhvr>
                                        <p:cTn id="31" dur="250"/>
                                        <p:tgtEl>
                                          <p:spTgt spid="30"/>
                                        </p:tgtEl>
                                        <p:attrNameLst>
                                          <p:attrName>ppt_h</p:attrName>
                                        </p:attrNameLst>
                                      </p:cBhvr>
                                      <p:tavLst>
                                        <p:tav tm="0">
                                          <p:val>
                                            <p:strVal val="ppt_h"/>
                                          </p:val>
                                        </p:tav>
                                        <p:tav tm="100000">
                                          <p:val>
                                            <p:strVal val="ppt_h"/>
                                          </p:val>
                                        </p:tav>
                                      </p:tavLst>
                                    </p:anim>
                                    <p:set>
                                      <p:cBhvr>
                                        <p:cTn id="32" dur="1" fill="hold">
                                          <p:stCondLst>
                                            <p:cond delay="24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6" grpId="0" animBg="1"/>
      <p:bldP spid="27" grpId="0" animBg="1"/>
      <p:bldP spid="28" grpId="0" animBg="1"/>
      <p:bldP spid="30" grpId="0" animBg="1"/>
      <p:bldP spid="2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custDataLst>
              <p:tags r:id="rId2"/>
            </p:custDataLst>
          </p:nvPr>
        </p:nvSpPr>
        <p:spPr/>
        <p:txBody>
          <a:bodyPr/>
          <a:lstStyle/>
          <a:p>
            <a:pPr>
              <a:defRPr/>
            </a:pPr>
            <a:r>
              <a:rPr lang="en-US" dirty="0"/>
              <a:t>Early Childhood Outcomes Center</a:t>
            </a:r>
            <a:endParaRPr lang="en-US" dirty="0">
              <a:solidFill>
                <a:schemeClr val="tx1"/>
              </a:solidFill>
              <a:effectLst>
                <a:outerShdw blurRad="38100" dist="38100" dir="2700000" algn="tl">
                  <a:srgbClr val="FFFFFF"/>
                </a:outerShdw>
              </a:effectLst>
              <a:latin typeface="Arial" charset="0"/>
            </a:endParaRPr>
          </a:p>
        </p:txBody>
      </p:sp>
      <p:sp>
        <p:nvSpPr>
          <p:cNvPr id="23555" name="Slide Number Placeholder 5"/>
          <p:cNvSpPr>
            <a:spLocks noGrp="1"/>
          </p:cNvSpPr>
          <p:nvPr>
            <p:ph type="sldNum" sz="quarter" idx="12"/>
            <p:custDataLst>
              <p:tags r:id="rId3"/>
            </p:custDataLst>
          </p:nvPr>
        </p:nvSpPr>
        <p:spPr>
          <a:xfrm>
            <a:off x="6553200" y="6356350"/>
            <a:ext cx="2133600" cy="365125"/>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indent="8001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937049B2-E462-465F-AC00-1BB9E4E967A1}" type="slidenum">
              <a:rPr lang="en-US" sz="1600" smtClean="0">
                <a:solidFill>
                  <a:srgbClr val="FFFFEF"/>
                </a:solidFill>
                <a:latin typeface="Arial" charset="0"/>
              </a:rPr>
              <a:pPr/>
              <a:t>8</a:t>
            </a:fld>
            <a:endParaRPr lang="en-US" sz="1600" smtClean="0">
              <a:solidFill>
                <a:srgbClr val="FFFFEF"/>
              </a:solidFill>
              <a:latin typeface="Arial" charset="0"/>
            </a:endParaRPr>
          </a:p>
        </p:txBody>
      </p:sp>
      <p:sp>
        <p:nvSpPr>
          <p:cNvPr id="656388" name="Rectangle 4"/>
          <p:cNvSpPr>
            <a:spLocks noGrp="1" noChangeArrowheads="1"/>
          </p:cNvSpPr>
          <p:nvPr>
            <p:ph type="title"/>
            <p:custDataLst>
              <p:tags r:id="rId4"/>
            </p:custDataLst>
          </p:nvPr>
        </p:nvSpPr>
        <p:spPr>
          <a:xfrm>
            <a:off x="457200" y="274637"/>
            <a:ext cx="8229600" cy="1267559"/>
          </a:xfrm>
        </p:spPr>
        <p:txBody>
          <a:bodyPr>
            <a:noAutofit/>
          </a:bodyPr>
          <a:lstStyle/>
          <a:p>
            <a:pPr eaLnBrk="1" hangingPunct="1">
              <a:defRPr/>
            </a:pPr>
            <a:r>
              <a:rPr lang="en-US" sz="3600" dirty="0" smtClean="0">
                <a:solidFill>
                  <a:srgbClr val="072543"/>
                </a:solidFill>
                <a:latin typeface="Century Gothic" panose="020B0502020202020204" pitchFamily="34" charset="0"/>
              </a:rPr>
              <a:t>“Concerns” That Distinguish                     Ratings of 7 vs. 6	</a:t>
            </a:r>
          </a:p>
        </p:txBody>
      </p:sp>
      <p:sp>
        <p:nvSpPr>
          <p:cNvPr id="23557" name="Rectangle 5"/>
          <p:cNvSpPr>
            <a:spLocks noGrp="1" noChangeArrowheads="1"/>
          </p:cNvSpPr>
          <p:nvPr>
            <p:ph type="body" idx="1"/>
            <p:custDataLst>
              <p:tags r:id="rId5"/>
            </p:custDataLst>
          </p:nvPr>
        </p:nvSpPr>
        <p:spPr>
          <a:xfrm>
            <a:off x="457200" y="1600200"/>
            <a:ext cx="8229600" cy="4525963"/>
          </a:xfrm>
        </p:spPr>
        <p:txBody>
          <a:bodyPr>
            <a:noAutofit/>
          </a:bodyPr>
          <a:lstStyle/>
          <a:p>
            <a:pPr lvl="0">
              <a:spcBef>
                <a:spcPts val="0"/>
              </a:spcBef>
              <a:spcAft>
                <a:spcPts val="2400"/>
              </a:spcAft>
              <a:buClr>
                <a:srgbClr val="92D050"/>
              </a:buClr>
              <a:buSzPct val="80000"/>
            </a:pPr>
            <a:r>
              <a:rPr lang="en-US" sz="2400" dirty="0">
                <a:solidFill>
                  <a:srgbClr val="072543"/>
                </a:solidFill>
              </a:rPr>
              <a:t>Concerns raised for which families and providers may want to offer extra support and strategies to promote development, but the area of concern is not a possible indicator or precursor of a significant developmental problem. (</a:t>
            </a:r>
            <a:r>
              <a:rPr lang="en-US" sz="2400" b="1" dirty="0" smtClean="0">
                <a:solidFill>
                  <a:srgbClr val="072543"/>
                </a:solidFill>
              </a:rPr>
              <a:t>7</a:t>
            </a:r>
            <a:r>
              <a:rPr lang="en-US" sz="2400" dirty="0" smtClean="0">
                <a:solidFill>
                  <a:srgbClr val="072543"/>
                </a:solidFill>
              </a:rPr>
              <a:t>)</a:t>
            </a:r>
          </a:p>
          <a:p>
            <a:pPr marL="0" lvl="0" indent="0" algn="ctr">
              <a:spcBef>
                <a:spcPts val="0"/>
              </a:spcBef>
              <a:spcAft>
                <a:spcPts val="2400"/>
              </a:spcAft>
              <a:buClr>
                <a:srgbClr val="92D050"/>
              </a:buClr>
              <a:buSzPct val="80000"/>
              <a:buNone/>
            </a:pPr>
            <a:r>
              <a:rPr lang="en-US" sz="2400" dirty="0" smtClean="0">
                <a:solidFill>
                  <a:srgbClr val="072543"/>
                </a:solidFill>
              </a:rPr>
              <a:t>vs.</a:t>
            </a:r>
          </a:p>
          <a:p>
            <a:pPr lvl="0">
              <a:spcBef>
                <a:spcPts val="0"/>
              </a:spcBef>
              <a:spcAft>
                <a:spcPts val="2400"/>
              </a:spcAft>
              <a:buClr>
                <a:srgbClr val="92D050"/>
              </a:buClr>
              <a:buSzPct val="80000"/>
            </a:pPr>
            <a:r>
              <a:rPr lang="en-US" sz="2400" dirty="0" smtClean="0">
                <a:solidFill>
                  <a:srgbClr val="072543"/>
                </a:solidFill>
              </a:rPr>
              <a:t>Developmental </a:t>
            </a:r>
            <a:r>
              <a:rPr lang="en-US" sz="2400" dirty="0">
                <a:solidFill>
                  <a:srgbClr val="072543"/>
                </a:solidFill>
              </a:rPr>
              <a:t>concerns—weaknesses significant enough to watch closely </a:t>
            </a:r>
            <a:r>
              <a:rPr lang="en-US" sz="2400">
                <a:solidFill>
                  <a:srgbClr val="072543"/>
                </a:solidFill>
              </a:rPr>
              <a:t>and </a:t>
            </a:r>
            <a:r>
              <a:rPr lang="en-US" sz="2400" smtClean="0">
                <a:solidFill>
                  <a:srgbClr val="072543"/>
                </a:solidFill>
              </a:rPr>
              <a:t>possibly support</a:t>
            </a:r>
            <a:r>
              <a:rPr lang="en-US" sz="2400" dirty="0">
                <a:solidFill>
                  <a:srgbClr val="072543"/>
                </a:solidFill>
              </a:rPr>
              <a:t>. Although </a:t>
            </a:r>
            <a:r>
              <a:rPr lang="en-US" sz="2400" dirty="0" smtClean="0">
                <a:solidFill>
                  <a:srgbClr val="072543"/>
                </a:solidFill>
              </a:rPr>
              <a:t>age-expected </a:t>
            </a:r>
            <a:r>
              <a:rPr lang="en-US" sz="2400" dirty="0">
                <a:solidFill>
                  <a:srgbClr val="072543"/>
                </a:solidFill>
              </a:rPr>
              <a:t>now, the child’s development borders on not keeping pace with age-expected levels or shows early signs of possible developmental problems. (</a:t>
            </a:r>
            <a:r>
              <a:rPr lang="en-US" sz="2400" b="1" dirty="0">
                <a:solidFill>
                  <a:srgbClr val="072543"/>
                </a:solidFill>
              </a:rPr>
              <a:t>6</a:t>
            </a:r>
            <a:r>
              <a:rPr lang="en-US" sz="2400" dirty="0">
                <a:solidFill>
                  <a:srgbClr val="072543"/>
                </a:solidFill>
              </a:rPr>
              <a:t>)</a:t>
            </a:r>
          </a:p>
        </p:txBody>
      </p:sp>
    </p:spTree>
    <p:custDataLst>
      <p:tags r:id="rId1"/>
    </p:custDataLst>
    <p:extLst>
      <p:ext uri="{BB962C8B-B14F-4D97-AF65-F5344CB8AC3E}">
        <p14:creationId xmlns:p14="http://schemas.microsoft.com/office/powerpoint/2010/main" val="2511117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457200" y="274638"/>
            <a:ext cx="8229600" cy="1143000"/>
          </a:xfrm>
        </p:spPr>
        <p:txBody>
          <a:bodyPr/>
          <a:lstStyle/>
          <a:p>
            <a:r>
              <a:rPr lang="en-US" dirty="0" smtClean="0">
                <a:solidFill>
                  <a:schemeClr val="bg1"/>
                </a:solidFill>
              </a:rPr>
              <a:t>Rating of 5</a:t>
            </a:r>
            <a:endParaRPr lang="en-US" dirty="0">
              <a:solidFill>
                <a:schemeClr val="bg1"/>
              </a:solidFill>
            </a:endParaRPr>
          </a:p>
        </p:txBody>
      </p:sp>
      <p:sp>
        <p:nvSpPr>
          <p:cNvPr id="36868" name="Rectangle 3"/>
          <p:cNvSpPr>
            <a:spLocks noGrp="1" noChangeArrowheads="1"/>
          </p:cNvSpPr>
          <p:nvPr>
            <p:ph idx="1"/>
            <p:custDataLst>
              <p:tags r:id="rId3"/>
            </p:custDataLst>
          </p:nvPr>
        </p:nvSpPr>
        <p:spPr>
          <a:xfrm>
            <a:off x="430182" y="2450591"/>
            <a:ext cx="8229600" cy="4108705"/>
          </a:xfrm>
        </p:spPr>
        <p:txBody>
          <a:bodyPr>
            <a:noAutofit/>
          </a:bodyPr>
          <a:lstStyle/>
          <a:p>
            <a:pPr lvl="0">
              <a:spcAft>
                <a:spcPts val="1800"/>
              </a:spcAft>
              <a:buClr>
                <a:srgbClr val="92D050"/>
              </a:buClr>
              <a:buSzPct val="80000"/>
            </a:pPr>
            <a:r>
              <a:rPr lang="en-US" sz="2200" dirty="0">
                <a:solidFill>
                  <a:srgbClr val="072543"/>
                </a:solidFill>
              </a:rPr>
              <a:t>Child shows functioning expected for his or her age </a:t>
            </a:r>
            <a:r>
              <a:rPr lang="en-US" sz="2200" b="1" dirty="0">
                <a:solidFill>
                  <a:srgbClr val="072543"/>
                </a:solidFill>
              </a:rPr>
              <a:t>some of the time and/or in some settings and situations. </a:t>
            </a:r>
            <a:endParaRPr lang="en-US" sz="2200" dirty="0">
              <a:solidFill>
                <a:srgbClr val="072543"/>
              </a:solidFill>
            </a:endParaRPr>
          </a:p>
          <a:p>
            <a:pPr lvl="0">
              <a:spcAft>
                <a:spcPts val="1800"/>
              </a:spcAft>
              <a:buClr>
                <a:srgbClr val="92D050"/>
              </a:buClr>
              <a:buSzPct val="80000"/>
            </a:pPr>
            <a:r>
              <a:rPr lang="en-US" sz="2200" dirty="0">
                <a:solidFill>
                  <a:srgbClr val="072543"/>
                </a:solidFill>
              </a:rPr>
              <a:t>Child’s functioning is a </a:t>
            </a:r>
            <a:r>
              <a:rPr lang="en-US" sz="2200" b="1" dirty="0">
                <a:solidFill>
                  <a:srgbClr val="072543"/>
                </a:solidFill>
              </a:rPr>
              <a:t>mix of age-expected and not age-expected</a:t>
            </a:r>
            <a:r>
              <a:rPr lang="en-US" sz="2200" dirty="0">
                <a:solidFill>
                  <a:srgbClr val="072543"/>
                </a:solidFill>
              </a:rPr>
              <a:t> behaviors and skills.</a:t>
            </a:r>
          </a:p>
          <a:p>
            <a:pPr lvl="0">
              <a:spcBef>
                <a:spcPts val="0"/>
              </a:spcBef>
              <a:spcAft>
                <a:spcPts val="1800"/>
              </a:spcAft>
              <a:buClr>
                <a:srgbClr val="92D050"/>
              </a:buClr>
              <a:buSzPct val="80000"/>
            </a:pPr>
            <a:r>
              <a:rPr lang="en-US" sz="2200" dirty="0">
                <a:solidFill>
                  <a:srgbClr val="072543"/>
                </a:solidFill>
              </a:rPr>
              <a:t>Child’s functioning might be described as like that of a </a:t>
            </a:r>
            <a:r>
              <a:rPr lang="en-US" sz="2200" b="1" dirty="0">
                <a:solidFill>
                  <a:srgbClr val="072543"/>
                </a:solidFill>
              </a:rPr>
              <a:t>slightly younger </a:t>
            </a:r>
            <a:r>
              <a:rPr lang="en-US" sz="2200" b="1" dirty="0" smtClean="0">
                <a:solidFill>
                  <a:srgbClr val="072543"/>
                </a:solidFill>
              </a:rPr>
              <a:t>child.</a:t>
            </a:r>
            <a:endParaRPr lang="en-US" sz="2200" dirty="0">
              <a:solidFill>
                <a:srgbClr val="072543"/>
              </a:solidFill>
            </a:endParaRPr>
          </a:p>
          <a:p>
            <a:pPr marL="341313" lvl="0" indent="0">
              <a:buNone/>
            </a:pPr>
            <a:r>
              <a:rPr lang="en-US" sz="2200" b="1" dirty="0" smtClean="0">
                <a:solidFill>
                  <a:srgbClr val="072543"/>
                </a:solidFill>
              </a:rPr>
              <a:t>Example </a:t>
            </a:r>
            <a:r>
              <a:rPr lang="en-US" sz="2200" b="1" dirty="0">
                <a:solidFill>
                  <a:srgbClr val="072543"/>
                </a:solidFill>
              </a:rPr>
              <a:t>descriptor statement</a:t>
            </a:r>
            <a:r>
              <a:rPr lang="en-US" sz="2200" dirty="0">
                <a:solidFill>
                  <a:srgbClr val="072543"/>
                </a:solidFill>
              </a:rPr>
              <a:t>:  For a 17-month-old girl, Julia uses a mix of age-expected skills, but she continues to demonstrate some skills below her age level in Taking Action to Meet Needs. </a:t>
            </a:r>
          </a:p>
        </p:txBody>
      </p:sp>
      <p:sp>
        <p:nvSpPr>
          <p:cNvPr id="14" name="Rectangle 13"/>
          <p:cNvSpPr/>
          <p:nvPr>
            <p:custDataLst>
              <p:tags r:id="rId4"/>
            </p:custDataLst>
          </p:nvPr>
        </p:nvSpPr>
        <p:spPr>
          <a:xfrm>
            <a:off x="635922" y="1367766"/>
            <a:ext cx="822960" cy="822960"/>
          </a:xfrm>
          <a:prstGeom prst="rect">
            <a:avLst/>
          </a:prstGeom>
          <a:solidFill>
            <a:srgbClr val="028D90"/>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1</a:t>
            </a:r>
            <a:endParaRPr lang="en-US" sz="3600" b="1" dirty="0">
              <a:solidFill>
                <a:srgbClr val="072543"/>
              </a:solidFill>
            </a:endParaRPr>
          </a:p>
        </p:txBody>
      </p:sp>
      <p:sp>
        <p:nvSpPr>
          <p:cNvPr id="15" name="Rectangle 14"/>
          <p:cNvSpPr/>
          <p:nvPr>
            <p:custDataLst>
              <p:tags r:id="rId5"/>
            </p:custDataLst>
          </p:nvPr>
        </p:nvSpPr>
        <p:spPr>
          <a:xfrm>
            <a:off x="2993042" y="1377084"/>
            <a:ext cx="822960" cy="822960"/>
          </a:xfrm>
          <a:prstGeom prst="rect">
            <a:avLst/>
          </a:prstGeom>
          <a:solidFill>
            <a:srgbClr val="02C1C6"/>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3</a:t>
            </a:r>
            <a:endParaRPr lang="en-US" sz="3600" b="1" dirty="0">
              <a:solidFill>
                <a:srgbClr val="072543"/>
              </a:solidFill>
            </a:endParaRPr>
          </a:p>
        </p:txBody>
      </p:sp>
      <p:sp>
        <p:nvSpPr>
          <p:cNvPr id="16" name="Rectangle 15"/>
          <p:cNvSpPr/>
          <p:nvPr>
            <p:custDataLst>
              <p:tags r:id="rId6"/>
            </p:custDataLst>
          </p:nvPr>
        </p:nvSpPr>
        <p:spPr>
          <a:xfrm>
            <a:off x="4171602" y="1377084"/>
            <a:ext cx="822960" cy="822960"/>
          </a:xfrm>
          <a:prstGeom prst="rect">
            <a:avLst/>
          </a:prstGeom>
          <a:solidFill>
            <a:srgbClr val="02CFD4"/>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4</a:t>
            </a:r>
            <a:endParaRPr lang="en-US" sz="3600" b="1" dirty="0">
              <a:solidFill>
                <a:srgbClr val="072543"/>
              </a:solidFill>
            </a:endParaRPr>
          </a:p>
        </p:txBody>
      </p:sp>
      <p:sp>
        <p:nvSpPr>
          <p:cNvPr id="17" name="Rectangle 16"/>
          <p:cNvSpPr/>
          <p:nvPr>
            <p:custDataLst>
              <p:tags r:id="rId7"/>
            </p:custDataLst>
          </p:nvPr>
        </p:nvSpPr>
        <p:spPr>
          <a:xfrm>
            <a:off x="5350162" y="1377084"/>
            <a:ext cx="822960" cy="822960"/>
          </a:xfrm>
          <a:prstGeom prst="rect">
            <a:avLst/>
          </a:prstGeom>
          <a:solidFill>
            <a:srgbClr val="1BF8FD"/>
          </a:solidFill>
          <a:ln>
            <a:solidFill>
              <a:schemeClr val="tx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5</a:t>
            </a:r>
            <a:endParaRPr lang="en-US" sz="3600" b="1" dirty="0">
              <a:solidFill>
                <a:srgbClr val="072543"/>
              </a:solidFill>
            </a:endParaRPr>
          </a:p>
        </p:txBody>
      </p:sp>
      <p:sp>
        <p:nvSpPr>
          <p:cNvPr id="18" name="Rectangle 17"/>
          <p:cNvSpPr/>
          <p:nvPr>
            <p:custDataLst>
              <p:tags r:id="rId8"/>
            </p:custDataLst>
          </p:nvPr>
        </p:nvSpPr>
        <p:spPr>
          <a:xfrm>
            <a:off x="6528722" y="1377084"/>
            <a:ext cx="822960" cy="822960"/>
          </a:xfrm>
          <a:prstGeom prst="rect">
            <a:avLst/>
          </a:prstGeom>
          <a:solidFill>
            <a:srgbClr val="B9FDFD"/>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6</a:t>
            </a:r>
            <a:endParaRPr lang="en-US" sz="3600" b="1" dirty="0">
              <a:solidFill>
                <a:srgbClr val="072543"/>
              </a:solidFill>
            </a:endParaRPr>
          </a:p>
        </p:txBody>
      </p:sp>
      <p:sp>
        <p:nvSpPr>
          <p:cNvPr id="19" name="Rectangle 18"/>
          <p:cNvSpPr/>
          <p:nvPr>
            <p:custDataLst>
              <p:tags r:id="rId9"/>
            </p:custDataLst>
          </p:nvPr>
        </p:nvSpPr>
        <p:spPr>
          <a:xfrm>
            <a:off x="1814482" y="1377084"/>
            <a:ext cx="822960" cy="822960"/>
          </a:xfrm>
          <a:prstGeom prst="rect">
            <a:avLst/>
          </a:prstGeom>
          <a:solidFill>
            <a:srgbClr val="02AEB2"/>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2</a:t>
            </a:r>
            <a:endParaRPr lang="en-US" sz="3600" b="1" dirty="0">
              <a:solidFill>
                <a:srgbClr val="072543"/>
              </a:solidFill>
            </a:endParaRPr>
          </a:p>
        </p:txBody>
      </p:sp>
      <p:sp>
        <p:nvSpPr>
          <p:cNvPr id="21" name="Rectangle 20"/>
          <p:cNvSpPr/>
          <p:nvPr>
            <p:custDataLst>
              <p:tags r:id="rId10"/>
            </p:custDataLst>
          </p:nvPr>
        </p:nvSpPr>
        <p:spPr>
          <a:xfrm>
            <a:off x="7707284" y="1377084"/>
            <a:ext cx="822960" cy="822960"/>
          </a:xfrm>
          <a:prstGeom prst="rect">
            <a:avLst/>
          </a:prstGeom>
          <a:solidFill>
            <a:srgbClr val="DDFEFF"/>
          </a:solidFill>
          <a:ln w="25400" cap="flat" cmpd="sng" algn="ctr">
            <a:solidFill>
              <a:schemeClr val="tx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072543"/>
                </a:solidFill>
              </a:rPr>
              <a:t>7</a:t>
            </a:r>
            <a:endParaRPr lang="en-US" sz="3600" b="1" dirty="0">
              <a:solidFill>
                <a:srgbClr val="072543"/>
              </a:solidFill>
            </a:endParaRPr>
          </a:p>
        </p:txBody>
      </p:sp>
      <p:sp>
        <p:nvSpPr>
          <p:cNvPr id="20" name="Title 1"/>
          <p:cNvSpPr txBox="1">
            <a:spLocks/>
          </p:cNvSpPr>
          <p:nvPr>
            <p:custDataLst>
              <p:tags r:id="rId11"/>
            </p:custDataLst>
          </p:nvPr>
        </p:nvSpPr>
        <p:spPr>
          <a:xfrm>
            <a:off x="430182" y="228900"/>
            <a:ext cx="8305800" cy="905256"/>
          </a:xfrm>
          <a:prstGeom prst="rect">
            <a:avLst/>
          </a:prstGeom>
        </p:spPr>
        <p:txBody>
          <a:bodyPr vert="horz" lIns="91440" tIns="45720" rIns="91440" bIns="45720" rtlCol="0" anchor="ctr">
            <a:spAutoFit/>
          </a:bodyPr>
          <a:lstStyle>
            <a:lvl1pPr algn="ctr" defTabSz="914400" rtl="0" eaLnBrk="1" latinLnBrk="0" hangingPunct="1">
              <a:spcBef>
                <a:spcPct val="0"/>
              </a:spcBef>
              <a:buNone/>
              <a:defRPr sz="4400" b="0" i="0" u="none" kern="1200">
                <a:solidFill>
                  <a:schemeClr val="tx1"/>
                </a:solidFill>
                <a:latin typeface="+mj-lt"/>
                <a:ea typeface="+mj-ea"/>
                <a:cs typeface="+mj-cs"/>
              </a:defRPr>
            </a:lvl1pPr>
          </a:lstStyle>
          <a:p>
            <a:r>
              <a:rPr lang="en-US" altLang="en-US" sz="4000" dirty="0" smtClean="0">
                <a:solidFill>
                  <a:srgbClr val="072543"/>
                </a:solidFill>
                <a:latin typeface="Century Gothic" pitchFamily="34" charset="0"/>
              </a:rPr>
              <a:t>Rating of</a:t>
            </a:r>
            <a:endParaRPr lang="en-US" altLang="en-US" sz="4000" dirty="0" smtClean="0">
              <a:solidFill>
                <a:schemeClr val="bg1"/>
              </a:solidFill>
              <a:latin typeface="Century Gothic" pitchFamily="34" charset="0"/>
            </a:endParaRPr>
          </a:p>
        </p:txBody>
      </p:sp>
      <p:sp>
        <p:nvSpPr>
          <p:cNvPr id="12" name="Oval 11"/>
          <p:cNvSpPr/>
          <p:nvPr>
            <p:custDataLst>
              <p:tags r:id="rId12"/>
            </p:custDataLst>
          </p:nvPr>
        </p:nvSpPr>
        <p:spPr>
          <a:xfrm>
            <a:off x="5070127" y="980078"/>
            <a:ext cx="1383030" cy="147447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05315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xit" presetSubtype="10" fill="hold" grpId="0" nodeType="withEffect">
                                  <p:stCondLst>
                                    <p:cond delay="250"/>
                                  </p:stCondLst>
                                  <p:childTnLst>
                                    <p:anim calcmode="lin" valueType="num">
                                      <p:cBhvr>
                                        <p:cTn id="6" dur="1250"/>
                                        <p:tgtEl>
                                          <p:spTgt spid="14"/>
                                        </p:tgtEl>
                                        <p:attrNameLst>
                                          <p:attrName>ppt_w</p:attrName>
                                        </p:attrNameLst>
                                      </p:cBhvr>
                                      <p:tavLst>
                                        <p:tav tm="0">
                                          <p:val>
                                            <p:strVal val="ppt_w"/>
                                          </p:val>
                                        </p:tav>
                                        <p:tav tm="100000">
                                          <p:val>
                                            <p:fltVal val="0"/>
                                          </p:val>
                                        </p:tav>
                                      </p:tavLst>
                                    </p:anim>
                                    <p:anim calcmode="lin" valueType="num">
                                      <p:cBhvr>
                                        <p:cTn id="7" dur="1250"/>
                                        <p:tgtEl>
                                          <p:spTgt spid="14"/>
                                        </p:tgtEl>
                                        <p:attrNameLst>
                                          <p:attrName>ppt_h</p:attrName>
                                        </p:attrNameLst>
                                      </p:cBhvr>
                                      <p:tavLst>
                                        <p:tav tm="0">
                                          <p:val>
                                            <p:strVal val="ppt_h"/>
                                          </p:val>
                                        </p:tav>
                                        <p:tav tm="100000">
                                          <p:val>
                                            <p:strVal val="ppt_h"/>
                                          </p:val>
                                        </p:tav>
                                      </p:tavLst>
                                    </p:anim>
                                    <p:set>
                                      <p:cBhvr>
                                        <p:cTn id="8" dur="1" fill="hold">
                                          <p:stCondLst>
                                            <p:cond delay="1249"/>
                                          </p:stCondLst>
                                        </p:cTn>
                                        <p:tgtEl>
                                          <p:spTgt spid="14"/>
                                        </p:tgtEl>
                                        <p:attrNameLst>
                                          <p:attrName>style.visibility</p:attrName>
                                        </p:attrNameLst>
                                      </p:cBhvr>
                                      <p:to>
                                        <p:strVal val="hidden"/>
                                      </p:to>
                                    </p:set>
                                  </p:childTnLst>
                                </p:cTn>
                              </p:par>
                              <p:par>
                                <p:cTn id="9" presetID="17" presetClass="exit" presetSubtype="10" fill="hold" grpId="0" nodeType="withEffect">
                                  <p:stCondLst>
                                    <p:cond delay="450"/>
                                  </p:stCondLst>
                                  <p:childTnLst>
                                    <p:anim calcmode="lin" valueType="num">
                                      <p:cBhvr>
                                        <p:cTn id="10" dur="1000"/>
                                        <p:tgtEl>
                                          <p:spTgt spid="19"/>
                                        </p:tgtEl>
                                        <p:attrNameLst>
                                          <p:attrName>ppt_w</p:attrName>
                                        </p:attrNameLst>
                                      </p:cBhvr>
                                      <p:tavLst>
                                        <p:tav tm="0">
                                          <p:val>
                                            <p:strVal val="ppt_w"/>
                                          </p:val>
                                        </p:tav>
                                        <p:tav tm="100000">
                                          <p:val>
                                            <p:fltVal val="0"/>
                                          </p:val>
                                        </p:tav>
                                      </p:tavLst>
                                    </p:anim>
                                    <p:anim calcmode="lin" valueType="num">
                                      <p:cBhvr>
                                        <p:cTn id="11" dur="1000"/>
                                        <p:tgtEl>
                                          <p:spTgt spid="19"/>
                                        </p:tgtEl>
                                        <p:attrNameLst>
                                          <p:attrName>ppt_h</p:attrName>
                                        </p:attrNameLst>
                                      </p:cBhvr>
                                      <p:tavLst>
                                        <p:tav tm="0">
                                          <p:val>
                                            <p:strVal val="ppt_h"/>
                                          </p:val>
                                        </p:tav>
                                        <p:tav tm="100000">
                                          <p:val>
                                            <p:strVal val="ppt_h"/>
                                          </p:val>
                                        </p:tav>
                                      </p:tavLst>
                                    </p:anim>
                                    <p:set>
                                      <p:cBhvr>
                                        <p:cTn id="12" dur="1" fill="hold">
                                          <p:stCondLst>
                                            <p:cond delay="999"/>
                                          </p:stCondLst>
                                        </p:cTn>
                                        <p:tgtEl>
                                          <p:spTgt spid="19"/>
                                        </p:tgtEl>
                                        <p:attrNameLst>
                                          <p:attrName>style.visibility</p:attrName>
                                        </p:attrNameLst>
                                      </p:cBhvr>
                                      <p:to>
                                        <p:strVal val="hidden"/>
                                      </p:to>
                                    </p:set>
                                  </p:childTnLst>
                                </p:cTn>
                              </p:par>
                              <p:par>
                                <p:cTn id="13" presetID="17" presetClass="exit" presetSubtype="10" fill="hold" grpId="0" nodeType="withEffect">
                                  <p:stCondLst>
                                    <p:cond delay="650"/>
                                  </p:stCondLst>
                                  <p:childTnLst>
                                    <p:anim calcmode="lin" valueType="num">
                                      <p:cBhvr>
                                        <p:cTn id="14" dur="850"/>
                                        <p:tgtEl>
                                          <p:spTgt spid="15"/>
                                        </p:tgtEl>
                                        <p:attrNameLst>
                                          <p:attrName>ppt_w</p:attrName>
                                        </p:attrNameLst>
                                      </p:cBhvr>
                                      <p:tavLst>
                                        <p:tav tm="0">
                                          <p:val>
                                            <p:strVal val="ppt_w"/>
                                          </p:val>
                                        </p:tav>
                                        <p:tav tm="100000">
                                          <p:val>
                                            <p:fltVal val="0"/>
                                          </p:val>
                                        </p:tav>
                                      </p:tavLst>
                                    </p:anim>
                                    <p:anim calcmode="lin" valueType="num">
                                      <p:cBhvr>
                                        <p:cTn id="15" dur="850"/>
                                        <p:tgtEl>
                                          <p:spTgt spid="15"/>
                                        </p:tgtEl>
                                        <p:attrNameLst>
                                          <p:attrName>ppt_h</p:attrName>
                                        </p:attrNameLst>
                                      </p:cBhvr>
                                      <p:tavLst>
                                        <p:tav tm="0">
                                          <p:val>
                                            <p:strVal val="ppt_h"/>
                                          </p:val>
                                        </p:tav>
                                        <p:tav tm="100000">
                                          <p:val>
                                            <p:strVal val="ppt_h"/>
                                          </p:val>
                                        </p:tav>
                                      </p:tavLst>
                                    </p:anim>
                                    <p:set>
                                      <p:cBhvr>
                                        <p:cTn id="16" dur="1" fill="hold">
                                          <p:stCondLst>
                                            <p:cond delay="849"/>
                                          </p:stCondLst>
                                        </p:cTn>
                                        <p:tgtEl>
                                          <p:spTgt spid="15"/>
                                        </p:tgtEl>
                                        <p:attrNameLst>
                                          <p:attrName>style.visibility</p:attrName>
                                        </p:attrNameLst>
                                      </p:cBhvr>
                                      <p:to>
                                        <p:strVal val="hidden"/>
                                      </p:to>
                                    </p:set>
                                  </p:childTnLst>
                                </p:cTn>
                              </p:par>
                              <p:par>
                                <p:cTn id="17" presetID="17" presetClass="exit" presetSubtype="10" fill="hold" grpId="0" nodeType="withEffect">
                                  <p:stCondLst>
                                    <p:cond delay="850"/>
                                  </p:stCondLst>
                                  <p:childTnLst>
                                    <p:anim calcmode="lin" valueType="num">
                                      <p:cBhvr>
                                        <p:cTn id="18" dur="650"/>
                                        <p:tgtEl>
                                          <p:spTgt spid="16"/>
                                        </p:tgtEl>
                                        <p:attrNameLst>
                                          <p:attrName>ppt_w</p:attrName>
                                        </p:attrNameLst>
                                      </p:cBhvr>
                                      <p:tavLst>
                                        <p:tav tm="0">
                                          <p:val>
                                            <p:strVal val="ppt_w"/>
                                          </p:val>
                                        </p:tav>
                                        <p:tav tm="100000">
                                          <p:val>
                                            <p:fltVal val="0"/>
                                          </p:val>
                                        </p:tav>
                                      </p:tavLst>
                                    </p:anim>
                                    <p:anim calcmode="lin" valueType="num">
                                      <p:cBhvr>
                                        <p:cTn id="19" dur="650"/>
                                        <p:tgtEl>
                                          <p:spTgt spid="16"/>
                                        </p:tgtEl>
                                        <p:attrNameLst>
                                          <p:attrName>ppt_h</p:attrName>
                                        </p:attrNameLst>
                                      </p:cBhvr>
                                      <p:tavLst>
                                        <p:tav tm="0">
                                          <p:val>
                                            <p:strVal val="ppt_h"/>
                                          </p:val>
                                        </p:tav>
                                        <p:tav tm="100000">
                                          <p:val>
                                            <p:strVal val="ppt_h"/>
                                          </p:val>
                                        </p:tav>
                                      </p:tavLst>
                                    </p:anim>
                                    <p:set>
                                      <p:cBhvr>
                                        <p:cTn id="20" dur="1" fill="hold">
                                          <p:stCondLst>
                                            <p:cond delay="649"/>
                                          </p:stCondLst>
                                        </p:cTn>
                                        <p:tgtEl>
                                          <p:spTgt spid="16"/>
                                        </p:tgtEl>
                                        <p:attrNameLst>
                                          <p:attrName>style.visibility</p:attrName>
                                        </p:attrNameLst>
                                      </p:cBhvr>
                                      <p:to>
                                        <p:strVal val="hidden"/>
                                      </p:to>
                                    </p:set>
                                  </p:childTnLst>
                                </p:cTn>
                              </p:par>
                              <p:par>
                                <p:cTn id="21" presetID="42" presetClass="path" presetSubtype="0" accel="50000" decel="50000" fill="hold" grpId="0" nodeType="withEffect">
                                  <p:stCondLst>
                                    <p:cond delay="450"/>
                                  </p:stCondLst>
                                  <p:childTnLst>
                                    <p:animMotion origin="layout" path="M 4.72222E-6 4.44444E-6 L -0.06303 4.44444E-6 " pathEditMode="relative" rAng="0" ptsTypes="AA">
                                      <p:cBhvr>
                                        <p:cTn id="22" dur="1350" fill="hold"/>
                                        <p:tgtEl>
                                          <p:spTgt spid="20"/>
                                        </p:tgtEl>
                                        <p:attrNameLst>
                                          <p:attrName>ppt_x</p:attrName>
                                          <p:attrName>ppt_y</p:attrName>
                                        </p:attrNameLst>
                                      </p:cBhvr>
                                      <p:rCtr x="-3160" y="0"/>
                                    </p:animMotion>
                                  </p:childTnLst>
                                </p:cTn>
                              </p:par>
                              <p:par>
                                <p:cTn id="23" presetID="17" presetClass="exit" presetSubtype="10" fill="hold" grpId="0" nodeType="withEffect">
                                  <p:stCondLst>
                                    <p:cond delay="1250"/>
                                  </p:stCondLst>
                                  <p:childTnLst>
                                    <p:anim calcmode="lin" valueType="num">
                                      <p:cBhvr>
                                        <p:cTn id="24" dur="250"/>
                                        <p:tgtEl>
                                          <p:spTgt spid="21"/>
                                        </p:tgtEl>
                                        <p:attrNameLst>
                                          <p:attrName>ppt_w</p:attrName>
                                        </p:attrNameLst>
                                      </p:cBhvr>
                                      <p:tavLst>
                                        <p:tav tm="0">
                                          <p:val>
                                            <p:strVal val="ppt_w"/>
                                          </p:val>
                                        </p:tav>
                                        <p:tav tm="100000">
                                          <p:val>
                                            <p:fltVal val="0"/>
                                          </p:val>
                                        </p:tav>
                                      </p:tavLst>
                                    </p:anim>
                                    <p:anim calcmode="lin" valueType="num">
                                      <p:cBhvr>
                                        <p:cTn id="25" dur="250"/>
                                        <p:tgtEl>
                                          <p:spTgt spid="21"/>
                                        </p:tgtEl>
                                        <p:attrNameLst>
                                          <p:attrName>ppt_h</p:attrName>
                                        </p:attrNameLst>
                                      </p:cBhvr>
                                      <p:tavLst>
                                        <p:tav tm="0">
                                          <p:val>
                                            <p:strVal val="ppt_h"/>
                                          </p:val>
                                        </p:tav>
                                        <p:tav tm="100000">
                                          <p:val>
                                            <p:strVal val="ppt_h"/>
                                          </p:val>
                                        </p:tav>
                                      </p:tavLst>
                                    </p:anim>
                                    <p:set>
                                      <p:cBhvr>
                                        <p:cTn id="26" dur="1" fill="hold">
                                          <p:stCondLst>
                                            <p:cond delay="249"/>
                                          </p:stCondLst>
                                        </p:cTn>
                                        <p:tgtEl>
                                          <p:spTgt spid="21"/>
                                        </p:tgtEl>
                                        <p:attrNameLst>
                                          <p:attrName>style.visibility</p:attrName>
                                        </p:attrNameLst>
                                      </p:cBhvr>
                                      <p:to>
                                        <p:strVal val="hidden"/>
                                      </p:to>
                                    </p:set>
                                  </p:childTnLst>
                                </p:cTn>
                              </p:par>
                              <p:par>
                                <p:cTn id="27" presetID="35" presetClass="path" presetSubtype="0" accel="50000" decel="50000" fill="hold" grpId="0" nodeType="withEffect">
                                  <p:stCondLst>
                                    <p:cond delay="1000"/>
                                  </p:stCondLst>
                                  <p:childTnLst>
                                    <p:animMotion origin="layout" path="M 2.77778E-6 1.85185E-6 L 0.00139 -0.16412 " pathEditMode="relative" rAng="0" ptsTypes="AA">
                                      <p:cBhvr>
                                        <p:cTn id="28" dur="750" fill="hold"/>
                                        <p:tgtEl>
                                          <p:spTgt spid="17"/>
                                        </p:tgtEl>
                                        <p:attrNameLst>
                                          <p:attrName>ppt_x</p:attrName>
                                          <p:attrName>ppt_y</p:attrName>
                                        </p:attrNameLst>
                                      </p:cBhvr>
                                      <p:rCtr x="69" y="-8218"/>
                                    </p:animMotion>
                                  </p:childTnLst>
                                </p:cTn>
                              </p:par>
                              <p:par>
                                <p:cTn id="29" presetID="17" presetClass="exit" presetSubtype="10" fill="hold" grpId="0" nodeType="withEffect">
                                  <p:stCondLst>
                                    <p:cond delay="1050"/>
                                  </p:stCondLst>
                                  <p:childTnLst>
                                    <p:anim calcmode="lin" valueType="num">
                                      <p:cBhvr>
                                        <p:cTn id="30" dur="500"/>
                                        <p:tgtEl>
                                          <p:spTgt spid="18"/>
                                        </p:tgtEl>
                                        <p:attrNameLst>
                                          <p:attrName>ppt_w</p:attrName>
                                        </p:attrNameLst>
                                      </p:cBhvr>
                                      <p:tavLst>
                                        <p:tav tm="0">
                                          <p:val>
                                            <p:strVal val="ppt_w"/>
                                          </p:val>
                                        </p:tav>
                                        <p:tav tm="100000">
                                          <p:val>
                                            <p:fltVal val="0"/>
                                          </p:val>
                                        </p:tav>
                                      </p:tavLst>
                                    </p:anim>
                                    <p:anim calcmode="lin" valueType="num">
                                      <p:cBhvr>
                                        <p:cTn id="31" dur="500"/>
                                        <p:tgtEl>
                                          <p:spTgt spid="18"/>
                                        </p:tgtEl>
                                        <p:attrNameLst>
                                          <p:attrName>ppt_h</p:attrName>
                                        </p:attrNameLst>
                                      </p:cBhvr>
                                      <p:tavLst>
                                        <p:tav tm="0">
                                          <p:val>
                                            <p:strVal val="ppt_h"/>
                                          </p:val>
                                        </p:tav>
                                        <p:tav tm="100000">
                                          <p:val>
                                            <p:strVal val="ppt_h"/>
                                          </p:val>
                                        </p:tav>
                                      </p:tavLst>
                                    </p:anim>
                                    <p:set>
                                      <p:cBhvr>
                                        <p:cTn id="32"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7" grpId="0" animBg="1"/>
      <p:bldP spid="18" grpId="0" animBg="1"/>
      <p:bldP spid="19" grpId="0" animBg="1"/>
      <p:bldP spid="21" grpId="0" animBg="1"/>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ARTICULATE_SLIDE_COUNT" val="15"/>
  <p:tag name="MMPROD_UIPERSISTENCEDATA" val="MMPROD_UIPERSISTENCEDATA"/>
  <p:tag name="ARTICULATE_PROJECT_OPEN" val="0"/>
  <p:tag name="MMPROD_THEME_BG_IMAGE" val=""/>
  <p:tag name="MMPROD_UIDATA" val="&lt;database version=&quot;10.0&quot;&gt;&lt;object type=&quot;1&quot; unique_id=&quot;10001&quot;&gt;&lt;property id=&quot;20141&quot; value=&quot;The 7-Point Rating Scale&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3&quot; value=&quot;1&quot;/&gt;&lt;property id=&quot;20184&quot; value=&quot;7&quot;/&gt;&lt;property id=&quot;20191&quot; value=&quot;CTE Collaborate&quot;/&gt;&lt;property id=&quot;20192&quot; value=&quot;http://connect.johnshopkins.edu/ctecollaborate&quot;/&gt;&lt;property id=&quot;20193&quot; value=&quot;0&quot;/&gt;&lt;property id=&quot;20224&quot; value=&quot;\\vmware-host\Shared Folders\Desktop&quot;/&gt;&lt;property id=&quot;20250&quot; value=&quot;0&quot;/&gt;&lt;property id=&quot;20251&quot; value=&quot;1&quot;/&gt;&lt;property id=&quot;20259&quot; value=&quot;0&quot;/&gt;&lt;property id=&quot;20262&quot; value=&quot;20577673&quot;/&gt;&lt;property id=&quot;20263&quot; value=&quot;1&quot;/&gt;&lt;property id=&quot;20264&quot; value=&quot;1&quot;/&gt;&lt;property id=&quot;20700&quot; value=&quot;0&quot;/&gt;&lt;object type=&quot;2&quot; unique_id=&quot;10266&quot;&gt;&lt;object type=&quot;3&quot; unique_id=&quot;10539&quot;&gt;&lt;property id=&quot;20148&quot; value=&quot;5&quot;/&gt;&lt;property id=&quot;20300&quot; value=&quot;Slide 5 - &amp;quot;Rating of&amp;quot;&quot;/&gt;&lt;property id=&quot;20303&quot; value=&quot;-1&quot;/&gt;&lt;property id=&quot;20307&quot; value=&quot;257&quot;/&gt;&lt;property id=&quot;20309&quot; value=&quot;-1&quot;/&gt;&lt;/object&gt;&lt;object type=&quot;3&quot; unique_id=&quot;10540&quot;&gt;&lt;property id=&quot;20148&quot; value=&quot;5&quot;/&gt;&lt;property id=&quot;20300&quot; value=&quot;Slide 7 - &amp;quot;Rating of&amp;quot;&quot;/&gt;&lt;property id=&quot;20303&quot; value=&quot;-1&quot;/&gt;&lt;property id=&quot;20307&quot; value=&quot;258&quot;/&gt;&lt;property id=&quot;20309&quot; value=&quot;-1&quot;/&gt;&lt;/object&gt;&lt;object type=&quot;3&quot; unique_id=&quot;10541&quot;&gt;&lt;property id=&quot;20148&quot; value=&quot;5&quot;/&gt;&lt;property id=&quot;20300&quot; value=&quot;Slide 9 - &amp;quot;Rating of 5&amp;quot;&quot;/&gt;&lt;property id=&quot;20303&quot; value=&quot;-1&quot;/&gt;&lt;property id=&quot;20307&quot; value=&quot;259&quot;/&gt;&lt;property id=&quot;20309&quot; value=&quot;-1&quot;/&gt;&lt;/object&gt;&lt;object type=&quot;3&quot; unique_id=&quot;10542&quot;&gt;&lt;property id=&quot;20148&quot; value=&quot;5&quot;/&gt;&lt;property id=&quot;20300&quot; value=&quot;Slide 10 - &amp;quot;Rating of 4&amp;quot;&quot;/&gt;&lt;property id=&quot;20303&quot; value=&quot;-1&quot;/&gt;&lt;property id=&quot;20307&quot; value=&quot;260&quot;/&gt;&lt;property id=&quot;20309&quot; value=&quot;-1&quot;/&gt;&lt;/object&gt;&lt;object type=&quot;3&quot; unique_id=&quot;10543&quot;&gt;&lt;property id=&quot;20148&quot; value=&quot;5&quot;/&gt;&lt;property id=&quot;20300&quot; value=&quot;Slide 11 - &amp;quot;Rating of 3&amp;quot;&quot;/&gt;&lt;property id=&quot;20303&quot; value=&quot;-1&quot;/&gt;&lt;property id=&quot;20307&quot; value=&quot;261&quot;/&gt;&lt;property id=&quot;20309&quot; value=&quot;-1&quot;/&gt;&lt;/object&gt;&lt;object type=&quot;3&quot; unique_id=&quot;10544&quot;&gt;&lt;property id=&quot;20148&quot; value=&quot;5&quot;/&gt;&lt;property id=&quot;20300&quot; value=&quot;Slide 12 - &amp;quot;Rating of 2&amp;quot;&quot;/&gt;&lt;property id=&quot;20303&quot; value=&quot;-1&quot;/&gt;&lt;property id=&quot;20307&quot; value=&quot;262&quot;/&gt;&lt;property id=&quot;20309&quot; value=&quot;-1&quot;/&gt;&lt;/object&gt;&lt;object type=&quot;3&quot; unique_id=&quot;10545&quot;&gt;&lt;property id=&quot;20148&quot; value=&quot;5&quot;/&gt;&lt;property id=&quot;20300&quot; value=&quot;Slide 13 - &amp;quot;Rating of 1&amp;quot;&quot;/&gt;&lt;property id=&quot;20303&quot; value=&quot;-1&quot;/&gt;&lt;property id=&quot;20307&quot; value=&quot;263&quot;/&gt;&lt;property id=&quot;20309&quot; value=&quot;-1&quot;/&gt;&lt;/object&gt;&lt;object type=&quot;3&quot; unique_id=&quot;10546&quot;&gt;&lt;property id=&quot;20148&quot; value=&quot;5&quot;/&gt;&lt;property id=&quot;20300&quot; value=&quot;Slide 14 - &amp;quot;Important Note&amp;quot;&quot;/&gt;&lt;property id=&quot;20303&quot; value=&quot;-1&quot;/&gt;&lt;property id=&quot;20307&quot; value=&quot;264&quot;/&gt;&lt;property id=&quot;20309&quot; value=&quot;-1&quot;/&gt;&lt;/object&gt;&lt;object type=&quot;3&quot; unique_id=&quot;10676&quot;&gt;&lt;property id=&quot;20148&quot; value=&quot;5&quot;/&gt;&lt;property id=&quot;20300&quot; value=&quot;Slide 4 - &amp;quot;Important Notes&amp;quot;&quot;/&gt;&lt;property id=&quot;20303&quot; value=&quot;-1&quot;/&gt;&lt;property id=&quot;20307&quot; value=&quot;279&quot;/&gt;&lt;property id=&quot;20309&quot; value=&quot;-1&quot;/&gt;&lt;/object&gt;&lt;object type=&quot;3&quot; unique_id=&quot;11282&quot;&gt;&lt;property id=&quot;20148&quot; value=&quot;5&quot;/&gt;&lt;property id=&quot;20300&quot; value=&quot;Slide 8 - &amp;quot;“Concerns” That Distinguish                     Ratings of 7 vs. 6&amp;amp;#x09;&amp;quot;&quot;/&gt;&lt;property id=&quot;20303&quot; value=&quot;-1&quot;/&gt;&lt;property id=&quot;20307&quot; value=&quot;291&quot;/&gt;&lt;property id=&quot;20309&quot; value=&quot;-1&quot;/&gt;&lt;/object&gt;&lt;object type=&quot;3&quot; unique_id=&quot;65211&quot;&gt;&lt;property id=&quot;20148&quot; value=&quot;5&quot;/&gt;&lt;property id=&quot;20300&quot; value=&quot;Slide 6 - &amp;quot;Descriptor Statements for  “7”&amp;quot;&quot;/&gt;&lt;property id=&quot;20303&quot; value=&quot;-1&quot;/&gt;&lt;property id=&quot;20307&quot; value=&quot;297&quot;/&gt;&lt;property id=&quot;20309&quot; value=&quot;-1&quot;/&gt;&lt;/object&gt;&lt;object type=&quot;3&quot; unique_id=&quot;65213&quot;&gt;&lt;property id=&quot;20148&quot; value=&quot;5&quot;/&gt;&lt;property id=&quot;20300&quot; value=&quot;Slide 3 - &amp;quot;Levels of Functioning &amp;quot;&quot;/&gt;&lt;property id=&quot;20303&quot; value=&quot;-1&quot;/&gt;&lt;property id=&quot;20307&quot; value=&quot;298&quot;/&gt;&lt;property id=&quot;20309&quot; value=&quot;-1&quot;/&gt;&lt;/object&gt;&lt;object type=&quot;3&quot; unique_id=&quot;65315&quot;&gt;&lt;property id=&quot;20148&quot; value=&quot;5&quot;/&gt;&lt;property id=&quot;20300&quot; value=&quot;Slide 1 - &amp;quot;Child Outcomes Summary (COS) Process Module&amp;quot;&quot;/&gt;&lt;property id=&quot;20303&quot; value=&quot;-1&quot;/&gt;&lt;property id=&quot;20307&quot; value=&quot;299&quot;/&gt;&lt;property id=&quot;20309&quot; value=&quot;-1&quot;/&gt;&lt;/object&gt;&lt;object type=&quot;3&quot; unique_id=&quot;65316&quot;&gt;&lt;property id=&quot;20148&quot; value=&quot;5&quot;/&gt;&lt;property id=&quot;20300&quot; value=&quot;Slide 2 - &amp;quot;Understand the 7-Point Scale&amp;quot;&quot;/&gt;&lt;property id=&quot;20303&quot; value=&quot;-1&quot;/&gt;&lt;property id=&quot;20307&quot; value=&quot;300&quot;/&gt;&lt;property id=&quot;20309&quot; value=&quot;-1&quot;/&gt;&lt;/object&gt;&lt;object type=&quot;3&quot; unique_id=&quot;65574&quot;&gt;&lt;property id=&quot;20148&quot; value=&quot;5&quot;/&gt;&lt;property id=&quot;20300&quot; value=&quot;Slide 15 - &amp;quot;Closing&amp;quot;&quot;/&gt;&lt;property id=&quot;20303&quot; value=&quot;-1&quot;/&gt;&lt;property id=&quot;20307&quot; value=&quot;301&quot;/&gt;&lt;property id=&quot;20309&quot; value=&quot;-1&quot;/&gt;&lt;/object&gt;&lt;/object&gt;&lt;object type=&quot;8&quot; unique_id=&quot;10270&quot;&gt;&lt;/object&gt;&lt;object type=&quot;10&quot; unique_id=&quot;65831&quot;&gt;&lt;object type=&quot;11&quot; unique_id=&quot;65832&quot;&gt;&lt;property id=&quot;20180&quot; value=&quot;1&quot;/&gt;&lt;property id=&quot;20181&quot; value=&quot;1&quot;/&gt;&lt;property id=&quot;20183&quot; value=&quot;1&quot;/&gt;&lt;/object&gt;&lt;object type=&quot;12&quot; unique_id=&quot;65834&quot;&gt;&lt;/object&gt;&lt;/object&gt;&lt;object type=&quot;4&quot; unique_id=&quot;65833&quot;&gt;&lt;/object&gt;&lt;/object&gt;&lt;/database&gt;"/>
  <p:tag name="MMPROD_TAG_VCONFIG" val="PD94bWwgdmVyc2lvbj0iMS4wIj8+DQo8Y29uZmlndXJhdGlvbj4NCgk8YnJhbmRpbmc+DQoJCTx1aWZvbnQgbmFtZT0iRk9OVF9OT1RFU19URVhUIiB2YWx1ZT0iVmVyZGFuYSw5LGZhbHNlLGZhbHNlLGZhbHNlIi8+DQoJPC9icmFuZGluZz4NCgk8Y29sb3JzPg0KCQk8dWljb2xvciBuYW1lPSJwcmltYXJ5IiB2YWx1ZT0iMHg2Rjg0ODgiLz4NCgkJPHVpY29sb3IgbmFtZT0iZ2xvdyIgdmFsdWU9IjB4NjA5NzczIi8+DQoJCTx1aWNvbG9yIG5hbWU9InRleHQiIHZhbHVlPSIweEZGRkZGRiIvPg0KCQk8dWljb2xvciBuYW1lPSJsaWdodCIgdmFsdWU9IjB4NEU1RDYwIi8+DQoJCTx1aWNvbG9yIG5hbWU9InNoYWRvdyIgdmFsdWU9IjB4MDAwMDAwIi8+DQoJCTx1aWNvbG9yIG5hbWU9ImJhY2tncm91bmQiIHZhbHVlPSIweDcyNzk3MSIvPg0KCTwvY29sb3JzPg0KCTxsYXlvdXQ+DQoJCTx1aXNob3cgbmFtZT0icHJlc2VudGF0aW9udGl0bGUiIHZhbHVlPSJ0cnVlIi8+PHVpc2hvdyBuYW1lPSJwcmVzZW50ZXJwaG90byIgdmFsdWU9InRydWUiLz48dWlzaG93IG5hbWU9InByZXNlbnRlcm5hbWUiIHZhbHVlPSJ0cnVlIi8+PHVpc2hvdyBuYW1lPSJwcmVzZW50ZXJ0aXRsZSIgdmFsdWU9InRydWUiLz48dWlzaG93IG5hbWU9InByZXNlbnRlcmVtYWlsIiB2YWx1ZT0idHJ1ZSIvPjx1aXNob3cgbmFtZT0icHJlc2VudGVyYmlvIiB2YWx1ZT0idHJ1ZSIvPjx1aXNob3cgbmFtZT0iY29tcGFueWxvZ28iIHZhbHVlPSJ0cnVlIi8+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PHVpc2hvdyBuYW1lPSJ2aWV3Y2hhbmdlIiB2YWx1ZT0idHJ1ZSIvPjx1aXNob3cgbmFtZT0iYWx3YXlzU2NydW5jaCIgdmFsdWU9ImZhbHNlIi8+PHVpc2hvdyBuYW1lPSJpbml0aWFsZGlzcGxheW1vZGVpc25vcm1hbCIgdmFsdWU9InRydWUiLz48dWlyZXBsYWNlIG5hbWU9ImxvZ28iIHZhbHVlPSIiLz48dWlyZXBsYWNlIG5hbWU9ImJnaW1hZ2UiIHZhbHVlPSIiLz48dWlyZXBsYWNlIG5hbWU9ImluaXRpYWx0YWIiIHZhbHVlPSJvdXRsaW5lIi8+PHVpc2hvdyBuYW1lPSJjY3RleHRoaWdobGlnaHRpbmciIHZhbHVlPSJ0cnVlIi8+DQoJPC9sYXlvdXQ+DQoJPHByZWxvYWRlcj48c2V0Qm9vbCBuYW1lPSJkaXNhYmxlQXNzZXRQcmVsb2FkZXIiIHZhbHVlPSJ0cnVlIi8+PC9wcmVsb2FkZXI+PGxhbmd1YWdlIGlkPSJlb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DQoJCTx1aXRleHQgbmFtZT0iU0NSVUJCQVJTVEFUVVNfQlVGRkVSSU5HIiB2YWx1ZT0iQnVmZmVyaW5nIi8+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DQoJCTx1aXRleHQgbmFtZT0iRUxBUFNFRCIgdmFsdWU9IiVtIE1pbnV0ZXMgJXMgU2Vjb25kcyBSZW1haW5pbmciLz4NCgkJPHVpdGV4dCBuYW1lPSJOT1RGT1VORCIgdmFsdWU9Ik5vdGhpbmcgRm91bmQiLz4NCgkJPHVpdGV4dCBuYW1lPSJBVFRBQ0hNRU5UUyIgdmFsdWU9IkF0dGFjaG1lbnR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DQoJCTx1aXRleHQgbmFtZT0iVEFCX05PVEVTIiB2YWx1ZT0iTm90ZXMiLz4NCgkJPHVpdGV4dCBuYW1lPSJUQUJfU0VBUkNIIiB2YWx1ZT0iU2VhcmNoIi8+DQoJCTx1aXRleHQgbmFtZT0iU0xJREVfSEVBRElORyIgdmFsdWU9IlNsaWRlIFRpdGxlIi8+DQoJCTx1aXRleHQgbmFtZT0iRFVSQVRJT05fSEVBRElORyIgdmFsdWU9IkR1cmF0aW9uIi8+DQoJCTx1aXRleHQgbmFtZT0iU0VBUkNIX0hFQURJTkciIHZhbHVlPSJTZWFyY2ggZm9yIHRleHQ6Ii8+DQoJCTx1aXRleHQgbmFtZT0iVEhVTUJfSEVBRElORyIgdmFsdWU9IlNsaWRlIi8+DQoJCTx1aXRleHQgbmFtZT0iVEhVTUJfSU5GTyIgdmFsdWU9IlNsaWRlIFRpdGxlL0R1cmF0aW9uIi8+DQoJCTx1aXRleHQgbmFtZT0iQVRUQUNITkFNRV9IRUFESU5HIiB2YWx1ZT0iRmlsZSBOYW1lIi8+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DQoJCTx1aXRleHQgbmFtZT0iRE9DV1JBUF9QUk9NUFQiIHZhbHVlPSJadW0gSGVydW50ZXJsYWRlbiBrbGlja2VuIi8+DQoJPC9sYW5ndWFnZT4NCgk8bGFuZ3VhZ2UgaWQ9ImZy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DQoJCTx1aXRleHQgbmFtZT0iVEhVTUJfSEVBRElORyIgdmFsdWU9IkRpYXBvc2l0aXZlIi8+DQoJCTx1aXRleHQgbmFtZT0iVEhVTUJfSU5GTyIgdmFsdWU9IlRpdHJlL2R1csOpZSIvPg0KCQk8dWl0ZXh0IG5hbWU9IkFUVEFDSE5BTUVfSEVBRElORyIgdmFsdWU9Ik5vbSBkZSBmaWNoaWVyIi8+DQoJCTx1aXRleHQgbmFtZT0iQVRUQUNIU0laRV9IRUFESU5HIiB2YWx1ZT0iVGFpbGxlIi8+DQoJCTx1aXRleHQgbmFtZT0iU0xJREVfTk9URVMiIHZhbHVlPSJDb21tZW50YWlyZXMgZGVzIGRpYXBvc2l0aXZlcyIvPg0KCQk8dWl0ZXh0IG5hbWU9IkNPVVJTRV9TVEFUVVMiIHZhbHVlPSJTdGF0dXQgZHUgbW9kdWxlIi8+DQoJCTx1aXRleHQgbmFtZT0iUEFTU0VEX1NUUklORyIgdmFsdWU9IlLDqXVzc2kiLz4NCgkJPHVpdGV4dCBuYW1lPSJGQUlMRURfU1RSSU5HIiB2YWx1ZT0iRWNob3XDqSIvPg0KCQk8IS0tcXVpeiBwb2QgYW5kIG1lc3NhZ2UgYm94IHRleHRzLS0+DQoJCTx1aXRleHQgbmFtZT0iUVVJWlBPRF9RVUlaX0FUVEVNUFQiIHZhbHVlPSJUZW50YXRpdmUgZGUgcXVlc3Rpb25uYWlyZSA6Ii8+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JiN4QTsmI3hBO1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DQoJCTx1aXRleHQgbmFtZT0iRE9DV1JBUF9QUk9NUFQiIHZhbHVlPSJDbGlxdWVyIHBvdXIgdMOpbMOpY2hhcmdlciIvPg0KCTwvbGFuZ3VhZ2U+DQoJPGxhbmd1YWdlIGlkPSJqYS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w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WSURQTEFZSU5HIiB2YWx1ZT0i44OT44OH44Kq5YaN55Sf5LitIi8+DQoJCTx1aXRleHQgbmFtZT0iU0NSVUJCQVJTVEFUVVNfTE9BRElORyIgdmFsdWU9IuODreODvOODieS4rSIvPg0KCQk8dWl0ZXh0IG5hbWU9IlNDUlVCQkFSU1RBVFVTX0JVRkZFUklORyIgdmFsdWU9IuODkOODg+ODleOCoeS4rSIvPg0KCQk8dWl0ZXh0IG5hbWU9IlNDUlVCQkFSU1RBVFVTX1FVRVNUSU9OIiB2YWx1ZT0i6LOq5ZWP44Gr562U44GI44Gm5LiL44GV44GEIi8+DQoJCTx1aXRleHQgbmFtZT0iU0NSVUJCQVJTVEFUVVNfUkVWSUVXUVVJWiIgdmFsdWU9IuOCr+OCpOOCuuOCkuODrOODk+ODpeODvOOBl+OBpuOBhOOBvuOBmSIvPg0KCQk8IS0tIHN1YnN0aXR1dGlvbjogJW0gPT0gbWludXRlcyByZW1haW5pbmcgLS0+DQoJCTwhLS0gc3Vic3RpdHV0aW9uOiAlcyA9PSBzZWNvbmRzIHJlbWFpbmluZyAtLT4NCgkJPHVpdGV4dCBuYW1lPSJFTEFQU0VEIiB2YWx1ZT0i5q6L44KKIDogJW0g5YiGICVzIOenkiIvPg0KCQk8dWl0ZXh0IG5hbWU9Ik5PVEZPVU5EIiB2YWx1ZT0i5L2V44KC6KaL44Gk44GL44KK44G+44Gb44KTIi8+DQoJCTx1aXRleHQgbmFtZT0iQVRUQUNITUVOVFMiIHZhbHVlPSLmt7vku5giLz4NCgkJPCEtLSBzdWJzdGl0dXRpb246ICVwID09IGN1cnJlbnQgc3BlYWtlcidzIHRpdGxlIC0tPg0KCQk8dWl0ZXh0IG5hbWU9IkJJT1dJTl9USVRMRSIgdmFsdWU9Iue1jOattCA6ICVwIi8+DQoJCTx1aXRleHQgbmFtZT0iQklPQlROX1RJVExFIiB2YWx1ZT0i57WM5q20Ii8+DQoJCTx1aXRleHQgbmFtZT0iRElWSURFUkJUTl9USVRMRSIgdmFsdWU9InwiLz4NCgkJPHVpdGV4dCBuYW1lPSJDT05UQUNUQlROX1RJVExFIiB2YWx1ZT0i44GK5ZWP44GE5ZCI44KP44GbIi8+DQoJCTx1aXRleHQgbmFtZT0iVEFCX1FVSVoiIHZhbHVlPSLjgq/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5qSc57Si44GZ44KL44OG44Kt44K544O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jgrkiLz4NCgkJPHVpdGV4dCBuYW1lPSJQQVNTRURfU1RSSU5HIiB2YWx1ZT0i5ZCI5qC8Ii8+DQoJCTx1aXRleHQgbmFtZT0iRkFJTEVEX1NUUklORyIgdmFsdWU9IuS4jeWQiOagvCIvPg0KCQk8IS0tcXVpeiBwb2QgYW5kIG1lc3NhZ2UgYm94IHRleHRzLS0+DQoJCTx1aXRleHQgbmFtZT0iUVVJWlBPRF9RVUlaX0FUVEVNUFQiIHZhbHVlPSLjgq/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DQoJCTx1aXRleHQgbmFtZT0iUVVJWlBPRF9RVUVTVFlQRV9TVFIiIHZhbHVlPSLjgr/jgqTjg5cgOiAlcyIvPg0KCQk8dWl0ZXh0IG5hbWU9IlFVSVpQT0RfUVVFU1RZUEVfR1JEIiB2YWx1ZT0i6KmV5L6hIi8+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OBhCIvPg0KCQk8dWl0ZXh0IG5hbWU9IldBUk5JTkdNU0dfTk9TVFJJTkciIHZhbHVlPSLjgYTjgYTjgYgiLz4NCgkJPHVpdGV4dCBuYW1lPSJXQVJOSU5HTVNHX1RJVExFU1RSSU5HIiB2YWx1ZT0i44Kv44Kk44K644Gu44OK44OT44Ky44O844K344On44Oz44Gr6Zai44GZ44KL6K2m5ZGKIi8+DQoJCTx1aXRleHQgbmFtZT0iV0FSTklOR01TR19NU0dTVFJJTkciIHZhbHVlPSLjgZPjga7jgq/jgqTjgrrjgavjga/jgIHjgb7jgaDop6PnrZTjgZfjgabjgYTjgarjgYTos6rllY/jgYzjgYLjgorjgb7jgZnjgIImI3hBOyYjeEE7IOOCr+OCpOOCuuOCkue1guS6huOBmeOCi+OBq+OBr+OAgeOAjOOBr+OBhOOAjeOCkuOCr+ODquODg+OCr+OBl+OBvuOBmeOAguOCr+OCpOOCuuOCkue2muihjOOBmeOCi+OBq+OBr+OAgeOAjOOBhOOBhOOBiOOAjeOCkuOCr+ODquODg+OCr+OBl+OBvuOBmeOAgiIvPg0KCQk8dWl0ZXh0IG5hbWU9IklORk9STUFUSU9OX0gyNjRfRkxBU0hQTEFZRVIiIHZhbHVlPSLjgYrkvb/jgYTjga7jgrPjg7Pjg5Tjg6Xjg7zjgr/jgavnj77lnKjjgqTjg7Pjgrnjg4jjg7zjg6vjgZXjgozjgabjgYTjgosgRmxhc2ggUGxheWVyIOOBruODkOODvOOCuOODp+ODs+OBr+OAgeOBk+OBruODk+ODh+OCquOCkuOCteODneODvOODiOOBl+OBpuOBhOOBvuOBm+OCk+OAguacgOaWsOOBriBGbGFzaCBQbGF5ZXIg44KS44OA44Km44Oz44Ot44O844OJ44GZ44KL44Gr44Gv44CB44OT44OH44Kq6aCY5Z+f44KS44Kv44Oq44OD44Kv44GX44Gm44GP44Gg44GV44GE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imi+OBm+OCiyIvPg0KCQk8dWl0ZXh0IG5hbWU9Ik1VVEUiIHZhbHVlPSLjg5/jg6Xjg7zjg4giLz4NCgkJPHVpdGV4dCBuYW1lPSJET0NXUkFQX1RJVExFIiB2YWx1ZT0iUHJlc2VudGVyIOa3u+S7mOODleOCoeOCpOODqyIvPg0KCQk8dWl0ZXh0IG5hbWU9IkRPQ1dSQVBfTVNHIiB2YWx1ZT0i44Oe44Kk44Kz44Oz44OU44Ol44O844K/44Gr5L+d5a2YIi8+DQoJCTx1aXRleHQgbmFtZT0iRE9DV1JBUF9QUk9NUFQiIHZhbHVlPSLjgq/jg6rjg4Pjgq/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DQoJCTx1aXRleHQgbmFtZT0iU0NSVUJCQVJTVEFUVVNfU0xJREVJTkZPIiB2YWx1ZT0i7Iqs65287J2065OcICVuIC8gJXQgfCAiLz4NCgkJPHVpdGV4dCBuYW1lPSJTQ1JVQkJBUlNUQVRVU19TVE9QUEVEIiB2YWx1ZT0i7KSR7KeA65CoIi8+DQoJCTx1aXRleHQgbmFtZT0iU0NSVUJCQVJTVEFUVVNfUExBWUlORyIgdmFsdWU9IuyerOyDnSIvPg0KCQk8dWl0ZXh0IG5hbWU9IlNDUlVCQkFSU1RBVFVTX05PQVVESU8iIHZhbHVlPSLsmKTrlJTsmKQg7JeG7J2MIi8+DQoJCTx1aXRleHQgbmFtZT0iU0NSVUJCQVJTVEFUVVNfVklEUExBWUlORyIgdmFsdWU9Iuu5hOuUlOyYpCDsnqzsg50g7KSRIi8+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DQoJCTwhLS0gc3Vic3RpdHV0aW9uOiAlbSA9PSBtaW51dGVzIHJlbWFpbmluZyAtLT4NCgkJPCEtLSBzdWJzdGl0dXRpb246ICVzID09IHNlY29uZHMgcmVtYWluaW5nIC0tPg0KCQk8dWl0ZXh0IG5hbWU9IkVMQVBTRUQiIHZhbHVlPSIlbeu2hCAlc+y0iCDrgqjsnYwiLz4NCgkJPHVpdGV4dCBuYW1lPSJOT1RGT1VORCIgdmFsdWU9IuyXhuydjCIvPg0KCQk8dWl0ZXh0IG5hbWU9IkFUVEFDSE1FTlRTIiB2YWx1ZT0i7LKo67aAIO2MjOydvCIvPg0KCQk8IS0tIHN1YnN0aXR1dGlvbjogJXAgPT0gY3VycmVudCBzcGVha2VyJ3MgdGl0bGUgLS0+DQoJCTx1aXRleHQgbmFtZT0iQklPV0lOX1RJVExFIiB2YWx1ZT0i6rK966ClIOyGjOqwnDogJXAiLz4NCgkJPHVpdGV4dCBuYW1lPSJCSU9CVE5fVElUTEUiIHZhbHVlPSLqsr3roKUg7IaM6rCcIi8+DQoJCTx1aXRleHQgbmFtZT0iRElWSURFUkJUTl9USVRMRSIgdmFsdWU9InwiLz4NCgkJPHVpdGV4dCBuYW1lPSJDT05UQUNUQlROX1RJVExFIiB2YWx1ZT0i7Jew65297LKYIi8+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DQoJCTx1aXRleHQgbmFtZT0iVEhVTUJfSEVBRElORyIgdmFsdWU9IuyKrOudvOydtOuTnCIvPg0KCQk8dWl0ZXh0IG5hbWU9IlRIVU1CX0lORk8iIHZhbHVlPSLsoJzrqqkv7J6s7IOd7Iuc6rCEIi8+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DQoJCTx1aXRleHQgbmFtZT0iUEFTU0VEX1NUUklORyIgdmFsdWU9Iu2VqeqyqSIvPg0KCQk8dWl0ZXh0IG5hbWU9IkZBSUxFRF9TVFJJTkciIHZhbHVlPSLrtojtlanqsqk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dWl0ZXh0IG5hbWU9IkNPVVJTRV9TVEFUVVMiIHZhbHVlPSJFc3RhZG8gZGUgbW9kdWxvIi8+DQoJCTx1aXRleHQgbmFtZT0iUEFTU0VEX1NUUklORyIgdmFsdWU9IkFwcm9iYWRvIi8+DQoJCTx1aXRleHQgbmFtZT0iRkFJTEVEX1NUUklORyIgdmFsdWU9IlN1c3BlbnNvIi8+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DQoJCTx1aXRleHQgbmFtZT0iUVVJWlBPRF9RVUVTQVRNUFRfU1RSIiB2YWx1ZT0iSW50ZW50b3M6ICVuIGRlICV0Ii8+DQoJCTx1aXRleHQgbmFtZT0iUVVJWlBPRF9RVUVTVFlQRV9TVFIiIHZhbHVlPSJUaXBvOiAlcyIvPg0KCQk8dWl0ZXh0IG5hbWU9IlFVSVpQT0RfUVVFU1RZUEVfR1JEIiB2YWx1ZT0iQ29uIHB1bnR1YWNpw7NuIi8+DQoJCTx1aXRleHQgbmFtZT0iUVVJWlBPRF9RVUVTVFlQRV9TVlkiIHZhbHVlPSJFbmN1ZXN0YSIvPg0KCQk8dWl0ZXh0IG5hbWU9IlFVSVpQT0RfUVVJWkFUTVBUX0lORiIgdmFsdWU9IkluZmluaXRvIi8+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iYjeEE7JiN4QTt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6ICVwIi8+DQoJCTwhLS0gc3Vic3RpdHV0aW9uOiAlcCA9PSBwcmVzZW50YXRpb24gdGl0bGUgLS0+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TXVkby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66&quot;/&gt;&lt;lineCharCount val=&quot;26&quot;/&gt;&lt;lineCharCount val=&quot;65&quot;/&gt;&lt;lineCharCount val=&quot;33&quot;/&gt;&lt;lineCharCount val=&quot;64&quot;/&gt;&lt;lineCharCount val=&quot;67&quot;/&gt;&lt;lineCharCount val=&quot;67&quot;/&gt;&lt;/TableIndex&gt;&lt;/ShapeTextInfo&gt;"/>
  <p:tag name="HTML_SHAPEINFO" val="&lt;ThreeDShapeInfo&gt;&lt;uuid val=&quot;&quot;/&gt;&lt;isInvalidForFieldText val=&quot;0&quot;/&gt;&lt;Image&gt;&lt;filename val=&quot;C:\Users\SOE-AD~1\AppData\Local\Temp\PR\data\asimages\{EDE29516-D6D3-437D-870A-F73A784025F0}_11.png&quot;/&gt;&lt;left val=&quot;33&quot;/&gt;&lt;top val=&quot;224&quot;/&gt;&lt;width val=&quot;654&quot;/&gt;&lt;height val=&quot;282&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41C3EBA3-6B47-41C2-8505-0F18AA077017}_11.png&quot;/&gt;&lt;left val=&quot;49&quot;/&gt;&lt;top val=&quot;107&quot;/&gt;&lt;width val=&quot;65&quot;/&gt;&lt;height val=&quot;76&quot;/&gt;&lt;hasText val=&quot;1&quot;/&gt;&lt;/Image&gt;&lt;/ThreeDShapeInfo&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BA14F974-AE46-43E8-81B8-6F7D7E6D20EA}&quot;/&gt;&lt;isInvalidForFieldText val=&quot;0&quot;/&gt;&lt;Image&gt;&lt;filename val=&quot;C:\Users\SOE-AD~1\AppData\Local\Temp\PR\data\asimages\{BA14F974-AE46-43E8-81B8-6F7D7E6D20EA}_11.png&quot;/&gt;&lt;left val=&quot;228&quot;/&gt;&lt;top val=&quot;101&quot;/&gt;&lt;width val=&quot;79&quot;/&gt;&lt;height val=&quot;83&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BBC8A0B1-0A3E-4E64-A89F-D7BC15DC78CE}_11.png&quot;/&gt;&lt;left val=&quot;327&quot;/&gt;&lt;top val=&quot;107&quot;/&gt;&lt;width val=&quot;65&quot;/&gt;&lt;height val=&quot;76&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41DEA47-1B27-4DF9-A478-F34C39418CC0}_11.png&quot;/&gt;&lt;left val=&quot;420&quot;/&gt;&lt;top val=&quot;107&quot;/&gt;&lt;width val=&quot;65&quot;/&gt;&lt;height val=&quot;76&quot;/&gt;&lt;hasText val=&quot;1&quot;/&gt;&lt;/Image&gt;&lt;/ThreeDShape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BCCD162-A0BE-40FE-97EF-FF2081040F55}_11.png&quot;/&gt;&lt;left val=&quot;513&quot;/&gt;&lt;top val=&quot;107&quot;/&gt;&lt;width val=&quot;65&quot;/&gt;&lt;height val=&quot;76&quot;/&gt;&lt;hasText val=&quot;1&quot;/&gt;&lt;/Image&gt;&lt;/ThreeDShape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9566ADAB-3A90-4B70-956B-069ECBD3DAB6}_11.png&quot;/&gt;&lt;left val=&quot;142&quot;/&gt;&lt;top val=&quot;107&quot;/&gt;&lt;width val=&quot;65&quot;/&gt;&lt;height val=&quot;76&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27046A41-AAF7-467D-9270-3D4AAEBA0EE9}_11.png&quot;/&gt;&lt;left val=&quot;33&quot;/&gt;&lt;top val=&quot;17&quot;/&gt;&lt;width val=&quot;654&quot;/&gt;&lt;height val=&quot;85&quot;/&gt;&lt;hasText val=&quot;1&quot;/&gt;&lt;/Image&gt;&lt;/ThreeDShape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D616DC47-F886-4DCD-8F87-36BF3E37FFA6}_11.png&quot;/&gt;&lt;left val=&quot;606&quot;/&gt;&lt;top val=&quot;107&quot;/&gt;&lt;width val=&quot;65&quot;/&gt;&lt;height val=&quot;76&quot;/&gt;&lt;hasText val=&quot;1&quot;/&gt;&lt;/Image&gt;&lt;/ThreeDShapeInfo&gt;"/>
</p:tagLst>
</file>

<file path=ppt/tags/tag10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12.wav"/>
  <p:tag name="PPSNARRATION" val="12,28576217,\\vmware-host\Shared Folders\jchong13\Dropbox (Personal)\02 Project\Project Architecture\DaSy\DaSy Projects\COS\PowerPoint\PPT Final\M04\Module 4 PPT-alt_pptx\Media.ppcx"/>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quot;/&gt;&lt;isInvalidForFieldText val=&quot;0&quot;/&gt;&lt;Image&gt;&lt;filename val=&quot;C:\Users\SOE-AD~1\AppData\Local\Temp\PR\data\asimages\{663E7BC0-7DEA-41E2-8BE4-303CB59C6F42}_12.png&quot;/&gt;&lt;left val=&quot;35&quot;/&gt;&lt;top val=&quot;21&quot;/&gt;&lt;width val=&quot;648&quot;/&gt;&lt;height val=&quot;98&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61&quot;/&gt;&lt;lineCharCount val=&quot;25&quot;/&gt;&lt;lineCharCount val=&quot;69&quot;/&gt;&lt;lineCharCount val=&quot;33&quot;/&gt;&lt;lineCharCount val=&quot;62&quot;/&gt;&lt;lineCharCount val=&quot;71&quot;/&gt;&lt;lineCharCount val=&quot;64&quot;/&gt;&lt;/TableIndex&gt;&lt;/ShapeTextInfo&gt;"/>
  <p:tag name="HTML_SHAPEINFO" val="&lt;ThreeDShapeInfo&gt;&lt;uuid val=&quot;&quot;/&gt;&lt;isInvalidForFieldText val=&quot;0&quot;/&gt;&lt;Image&gt;&lt;filename val=&quot;C:\Users\SOE-AD~1\AppData\Local\Temp\PR\data\asimages\{330C25B4-DBDA-4A76-856B-1ABD07480EB0}_12.png&quot;/&gt;&lt;left val=&quot;33&quot;/&gt;&lt;top val=&quot;232&quot;/&gt;&lt;width val=&quot;664&quot;/&gt;&lt;height val=&quot;262&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AED31A91-EB7A-4C31-975E-860E24CD0811}_12.png&quot;/&gt;&lt;left val=&quot;49&quot;/&gt;&lt;top val=&quot;107&quot;/&gt;&lt;width val=&quot;65&quot;/&gt;&lt;height val=&quot;76&quot;/&gt;&lt;hasText val=&quot;1&quot;/&gt;&lt;/Image&gt;&lt;/ThreeDShapeInfo&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ABB28732-E516-4441-8784-CF8B83364206}_12.png&quot;/&gt;&lt;left val=&quot;235&quot;/&gt;&lt;top val=&quot;107&quot;/&gt;&lt;width val=&quot;65&quot;/&gt;&lt;height val=&quot;76&quot;/&gt;&lt;hasText val=&quot;1&quot;/&gt;&lt;/Image&gt;&lt;/ThreeDShape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86CED07-B4FB-412C-BE85-F41A544ABD91}_12.png&quot;/&gt;&lt;left val=&quot;327&quot;/&gt;&lt;top val=&quot;107&quot;/&gt;&lt;width val=&quot;65&quot;/&gt;&lt;height val=&quot;76&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EFF036E1-792B-4B94-8EE1-48582679E3AF}_12.png&quot;/&gt;&lt;left val=&quot;420&quot;/&gt;&lt;top val=&quot;107&quot;/&gt;&lt;width val=&quot;65&quot;/&gt;&lt;height val=&quot;76&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767A60C-6323-4292-A9A7-C3B75B4DF216}_12.png&quot;/&gt;&lt;left val=&quot;513&quot;/&gt;&lt;top val=&quot;107&quot;/&gt;&lt;width val=&quot;65&quot;/&gt;&lt;height val=&quot;76&quot;/&gt;&lt;hasText val=&quot;1&quot;/&gt;&lt;/Image&gt;&lt;/ThreeDShapeInfo&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2EF56FC0-9C5B-4D52-B693-806DF8478DE8}&quot;/&gt;&lt;isInvalidForFieldText val=&quot;0&quot;/&gt;&lt;Image&gt;&lt;filename val=&quot;C:\Users\SOE-AD~1\AppData\Local\Temp\PR\data\asimages\{2EF56FC0-9C5B-4D52-B693-806DF8478DE8}_12.png&quot;/&gt;&lt;left val=&quot;139&quot;/&gt;&lt;top val=&quot;104&quot;/&gt;&lt;width val=&quot;75&quot;/&gt;&lt;height val=&quot;85&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2EEBB34-0917-43F6-BBA0-2F6591C68D7A}_12.png&quot;/&gt;&lt;left val=&quot;606&quot;/&gt;&lt;top val=&quot;107&quot;/&gt;&lt;width val=&quot;65&quot;/&gt;&lt;height val=&quot;76&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95A38577-DA38-4B23-AC6D-7FA9E9FAD1E9}_12.png&quot;/&gt;&lt;left val=&quot;33&quot;/&gt;&lt;top val=&quot;17&quot;/&gt;&lt;width val=&quot;654&quot;/&gt;&lt;height val=&quot;85&quot;/&gt;&lt;hasText val=&quot;1&quot;/&gt;&lt;/Image&gt;&lt;/ThreeDShapeInfo&gt;"/>
</p:tagLst>
</file>

<file path=ppt/tags/tag1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2.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13.wav"/>
  <p:tag name="PPSNARRATION" val="13,28576217,\\vmware-host\Shared Folders\jchong13\Dropbox (Personal)\02 Project\Project Architecture\DaSy\DaSy Projects\COS\PowerPoint\PPT Final\M04\Module 4 PPT-alt_pptx\Media.ppcx"/>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quot;/&gt;&lt;isInvalidForFieldText val=&quot;0&quot;/&gt;&lt;Image&gt;&lt;filename val=&quot;C:\Users\SOE-AD~1\AppData\Local\Temp\PR\data\asimages\{34B0F267-CAC5-4249-8326-55EB4E3F5287}_13.png&quot;/&gt;&lt;left val=&quot;35&quot;/&gt;&lt;top val=&quot;21&quot;/&gt;&lt;width val=&quot;648&quot;/&gt;&lt;height val=&quot;98&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71&quot;/&gt;&lt;lineCharCount val=&quot;18&quot;/&gt;&lt;lineCharCount val=&quot;71&quot;/&gt;&lt;lineCharCount val=&quot;49&quot;/&gt;&lt;lineCharCount val=&quot;70&quot;/&gt;&lt;lineCharCount val=&quot;7&quot;/&gt;&lt;lineCharCount val=&quot;73&quot;/&gt;&lt;lineCharCount val=&quot;74&quot;/&gt;&lt;lineCharCount val=&quot;63&quot;/&gt;&lt;/TableIndex&gt;&lt;/ShapeTextInfo&gt;"/>
  <p:tag name="HTML_SHAPEINFO" val="&lt;ThreeDShapeInfo&gt;&lt;uuid val=&quot;&quot;/&gt;&lt;isInvalidForFieldText val=&quot;0&quot;/&gt;&lt;Image&gt;&lt;filename val=&quot;C:\Users\SOE-AD~1\AppData\Local\Temp\PR\data\asimages\{712391EF-D095-4F37-AB3A-B8EFB44E7B2C}_13.png&quot;/&gt;&lt;left val=&quot;27&quot;/&gt;&lt;top val=&quot;205&quot;/&gt;&lt;width val=&quot;679&quot;/&gt;&lt;height val=&quot;312&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D87E5AC3-A406-4983-8A0D-31179E9C0E70}_13.png&quot;/&gt;&lt;left val=&quot;49&quot;/&gt;&lt;top val=&quot;107&quot;/&gt;&lt;width val=&quot;65&quot;/&gt;&lt;height val=&quot;76&quot;/&gt;&lt;hasText val=&quot;1&quot;/&gt;&lt;/Image&gt;&lt;/ThreeDShapeInfo&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CF2B30C2-EBC6-4207-8949-A0D8E9FC900A}_13.png&quot;/&gt;&lt;left val=&quot;235&quot;/&gt;&lt;top val=&quot;107&quot;/&gt;&lt;width val=&quot;65&quot;/&gt;&lt;height val=&quot;76&quot;/&gt;&lt;hasText val=&quot;1&quot;/&gt;&lt;/Image&gt;&lt;/ThreeDShape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AE5F835-99E5-4DA4-B240-C74280085122}_13.png&quot;/&gt;&lt;left val=&quot;327&quot;/&gt;&lt;top val=&quot;107&quot;/&gt;&lt;width val=&quot;65&quot;/&gt;&lt;height val=&quot;76&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CB99E6D-03CC-445B-ABA4-F609D6C85316}_13.png&quot;/&gt;&lt;left val=&quot;420&quot;/&gt;&lt;top val=&quot;107&quot;/&gt;&lt;width val=&quot;65&quot;/&gt;&lt;height val=&quot;76&quot;/&gt;&lt;hasText val=&quot;1&quot;/&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4AEDAF72-A57C-483C-A637-79535AB7669C}_13.png&quot;/&gt;&lt;left val=&quot;513&quot;/&gt;&lt;top val=&quot;107&quot;/&gt;&lt;width val=&quot;65&quot;/&gt;&lt;height val=&quot;76&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941BF03B-7614-46FE-AEA1-FBFED1340236}&quot;/&gt;&lt;isInvalidForFieldText val=&quot;0&quot;/&gt;&lt;Image&gt;&lt;filename val=&quot;C:\Users\SOE-AD~1\AppData\Local\Temp\PR\data\asimages\{941BF03B-7614-46FE-AEA1-FBFED1340236}_13.png&quot;/&gt;&lt;left val=&quot;139&quot;/&gt;&lt;top val=&quot;104&quot;/&gt;&lt;width val=&quot;75&quot;/&gt;&lt;height val=&quot;85&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4AC13C9A-9150-4DD2-A100-1F983B45EE27}_13.png&quot;/&gt;&lt;left val=&quot;606&quot;/&gt;&lt;top val=&quot;107&quot;/&gt;&lt;width val=&quot;65&quot;/&gt;&lt;height val=&quot;76&quot;/&gt;&lt;hasText val=&quot;1&quot;/&gt;&lt;/Image&gt;&lt;/ThreeDShape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4BC0B2BC-9803-4A2E-A4A2-7BFED1AB22C1}_13.png&quot;/&gt;&lt;left val=&quot;33&quot;/&gt;&lt;top val=&quot;17&quot;/&gt;&lt;width val=&quot;654&quot;/&gt;&lt;height val=&quot;85&quot;/&gt;&lt;hasText val=&quot;1&quot;/&gt;&lt;/Image&gt;&lt;/ThreeDShapeInfo&gt;"/>
</p:tagLst>
</file>

<file path=ppt/tags/tag1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14.wav"/>
  <p:tag name="PPSNARRATION" val="14,28576217,\\vmware-host\Shared Folders\jchong13\Dropbox (Personal)\02 Project\Project Architecture\DaSy\DaSy Projects\COS\PowerPoint\PPT Final\M04\Module 4 PPT-alt_pptx\Media.ppcx"/>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quot;/&gt;&lt;isInvalidForFieldText val=&quot;0&quot;/&gt;&lt;Image&gt;&lt;filename val=&quot;C:\Users\SOE-AD~1\AppData\Local\Temp\PR\data\asimages\{04D38167-772D-445F-B8E1-314A6723ABDB}_14.png&quot;/&gt;&lt;left val=&quot;35&quot;/&gt;&lt;top val=&quot;21&quot;/&gt;&lt;width val=&quot;648&quot;/&gt;&lt;height val=&quot;93&quot;/&gt;&lt;hasText val=&quot;1&quot;/&gt;&lt;/Image&gt;&lt;/ThreeDShapeInfo&gt;"/>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58&quot;/&gt;&lt;lineCharCount val=&quot;60&quot;/&gt;&lt;lineCharCount val=&quot;58&quot;/&gt;&lt;lineCharCount val=&quot;37&quot;/&gt;&lt;/TableIndex&gt;&lt;/ShapeTextInfo&gt;"/>
  <p:tag name="HTML_SHAPEINFO" val="&lt;ThreeDShapeInfo&gt;&lt;uuid val=&quot;&quot;/&gt;&lt;isInvalidForFieldText val=&quot;0&quot;/&gt;&lt;Image&gt;&lt;filename val=&quot;C:\Users\SOE-AD~1\AppData\Local\Temp\PR\data\asimages\{833A66C2-A3CE-45C3-8914-7329D9C445EC}_14.png&quot;/&gt;&lt;left val=&quot;25&quot;/&gt;&lt;top val=&quot;186&quot;/&gt;&lt;width val=&quot;699&quot;/&gt;&lt;height val=&quot;174&quot;/&gt;&lt;hasText val=&quot;1&quot;/&gt;&lt;/Image&gt;&lt;/ThreeDShapeInfo&gt;"/>
</p:tagLst>
</file>

<file path=ppt/tags/tag1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8.xml><?xml version="1.0" encoding="utf-8"?>
<p:tagLst xmlns:a="http://schemas.openxmlformats.org/drawingml/2006/main" xmlns:r="http://schemas.openxmlformats.org/officeDocument/2006/relationships" xmlns:p="http://schemas.openxmlformats.org/presentationml/2006/main">
  <p:tag name="MMPROD_SUBSTITUTION_ID" val="{E32FBCA8-DCED-47A0-A92C-1866B7A3126E}"/>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7&quot;/&gt;&lt;/TableIndex&gt;&lt;/ShapeTextInfo&gt;"/>
  <p:tag name="HTML_SHAPEINFO" val="&lt;ThreeDShapeInfo&gt;&lt;uuid val=&quot;&quot;/&gt;&lt;isInvalidForFieldText val=&quot;0&quot;/&gt;&lt;Image&gt;&lt;filename val=&quot;C:\Users\SOE-AD~1\AppData\Local\Temp\PR\data\asimages\{C4D2C9A8-E687-49DD-994D-38ABB81FC1B0}_15.png&quot;/&gt;&lt;left val=&quot;35&quot;/&gt;&lt;top val=&quot;21&quot;/&gt;&lt;width val=&quot;648&quot;/&gt;&lt;height val=&quot;98&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5&quot;/&gt;&lt;lineCharCount val=&quot;16&quot;/&gt;&lt;lineCharCount val=&quot;14&quot;/&gt;&lt;/TableIndex&gt;&lt;/ShapeTextInfo&gt;"/>
  <p:tag name="HTML_SHAPEINFO" val="&lt;TextEffect&gt;&lt;Image&gt;&lt;filename val=&quot;C:\Users\SOE-AD~1\AppData\Local\Temp\PR\data\asimages\{DB4F1B8A-C4B7-4344-8016-4B10E2A7BA8A}_1.png_crop.png&quot;/&gt;&lt;left val=&quot;534&quot;/&gt;&lt;top val=&quot;98&quot;/&gt;&lt;width val=&quot;173&quot;/&gt;&lt;height val=&quot;87&quot;/&gt;&lt;hasText val=&quot;1&quot;/&gt;&lt;paraId val=&quot;1&quot;/&gt;&lt;/Image&gt;&lt;/TextEffect&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 name="PPSNARRATIONPROPS" val="Z:\jchong13\Dropbox (Personal)\02 Project\Project Architecture\DaSy\DaSy Projects\COS\PowerPoint\PPT Final\M04\Module 4 Audio\m04-01.wav"/>
  <p:tag name="PPSNARRATION" val="1,28576217,\\vmware-host\Shared Folders\jchong13\Dropbox (Personal)\02 Project\Project Architecture\DaSy\DaSy Projects\COS\PowerPoint\PPT Final\M04\Module 4 PPT-alt_pptx\Media.ppcx"/>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2&quot;/&gt;&lt;lineCharCount val=&quot;17&quot;/&gt;&lt;/TableIndex&gt;&lt;/ShapeTextInfo&gt;"/>
  <p:tag name="HTML_SHAPEINFO" val="&lt;TextEffect&gt;&lt;Image&gt;&lt;filename val=&quot;C:\Users\SOE-AD~1\AppData\Local\Temp\PR\data\asimages\{3987C99E-837D-4894-A419-18F6BC2F9586}_1.png_crop.png&quot;/&gt;&lt;left val=&quot;304&quot;/&gt;&lt;top val=&quot;243&quot;/&gt;&lt;width val=&quot;141&quot;/&gt;&lt;height val=&quot;24&quot;/&gt;&lt;hasText val=&quot;1&quot;/&gt;&lt;paraId val=&quot;1&quot;/&gt;&lt;/Image&gt;&lt;Image&gt;&lt;filename val=&quot;C:\Users\SOE-AD~1\AppData\Local\Temp\PR\data\asimages\{D557160D-B67B-43FF-AB3A-3A918AFED088}_1.png_crop.png&quot;/&gt;&lt;left val=&quot;303&quot;/&gt;&lt;top val=&quot;285&quot;/&gt;&lt;width val=&quot;249&quot;/&gt;&lt;height val=&quot;25&quot;/&gt;&lt;hasText val=&quot;1&quot;/&gt;&lt;paraId val=&quot;2&quot;/&gt;&lt;/Image&gt;&lt;/TextEffect&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3&quot;/&gt;&lt;lineCharCount val=&quot;20&quot;/&gt;&lt;/TableIndex&gt;&lt;/ShapeTextInfo&gt;"/>
  <p:tag name="HTML_SHAPEINFO" val="&lt;ThreeDShapeInfo&gt;&lt;uuid val=&quot;&quot;/&gt;&lt;isInvalidForFieldText val=&quot;0&quot;/&gt;&lt;Image&gt;&lt;filename val=&quot;C:\Users\SOE-AD~1\AppData\Local\Temp\PR\data\asimages\{DC643B47-EEF3-4C79-AB50-48DF405E1B40}_1.png&quot;/&gt;&lt;left val=&quot;53&quot;/&gt;&lt;top val=&quot;9&quot;/&gt;&lt;width val=&quot;648&quot;/&gt;&lt;height val=&quot;137&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2.wav"/>
  <p:tag name="PPSNARRATION" val="2,28576217,\\vmware-host\Shared Folders\jchong13\Dropbox (Personal)\02 Project\Project Architecture\DaSy\DaSy Projects\COS\PowerPoint\PPT Final\M04\Module 4 PPT-alt_pptx\Media.ppcx"/>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 name="HTML_SHAPEINFO" val="&lt;ThreeDShapeInfo&gt;&lt;uuid val=&quot;&quot;/&gt;&lt;isInvalidForFieldText val=&quot;0&quot;/&gt;&lt;Image&gt;&lt;filename val=&quot;C:\Users\SOE-AD~1\AppData\Local\Temp\PR\data\asimages\{014A344E-9DFB-4721-BC66-E7EAC471623F}_2.png&quot;/&gt;&lt;left val=&quot;35&quot;/&gt;&lt;top val=&quot;21&quot;/&gt;&lt;width val=&quot;648&quot;/&gt;&lt;height val=&quot;9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6&quot;/&gt;&lt;lineCharCount val=&quot;40&quot;/&gt;&lt;lineCharCount val=&quot;55&quot;/&gt;&lt;lineCharCount val=&quot;22&quot;/&gt;&lt;lineCharCount val=&quot;59&quot;/&gt;&lt;lineCharCount val=&quot;55&quot;/&gt;&lt;lineCharCount val=&quot;13&quot;/&gt;&lt;/TableIndex&gt;&lt;/ShapeTextInfo&gt;"/>
  <p:tag name="HTML_SHAPEINFO" val="&lt;ThreeDShapeInfo&gt;&lt;uuid val=&quot;&quot;/&gt;&lt;isInvalidForFieldText val=&quot;0&quot;/&gt;&lt;Image&gt;&lt;filename val=&quot;C:\Users\SOE-AD~1\AppData\Local\Temp\PR\data\asimages\{6B9E3E96-266F-4DAA-99D0-4465282D7675}_2.png&quot;/&gt;&lt;left val=&quot;36&quot;/&gt;&lt;top val=&quot;158&quot;/&gt;&lt;width val=&quot;649&quot;/&gt;&lt;height val=&quot;281&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3.wav"/>
  <p:tag name="PPSNARRATION" val="3,28576217,\\vmware-host\Shared Folders\jchong13\Dropbox (Personal)\02 Project\Project Architecture\DaSy\DaSy Projects\COS\PowerPoint\PPT Final\M04\Module 4 PPT-alt_pptx\Media.ppcx"/>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2&quot;/&gt;&lt;/TableIndex&gt;&lt;/ShapeTextInfo&gt;"/>
  <p:tag name="HTML_SHAPEINFO" val="&lt;ThreeDShapeInfo&gt;&lt;uuid val=&quot;&quot;/&gt;&lt;isInvalidForFieldText val=&quot;0&quot;/&gt;&lt;Image&gt;&lt;filename val=&quot;C:\Users\SOE-AD~1\AppData\Local\Temp\PR\data\asimages\{FA291CE6-0DAC-4F9C-BDFA-26FD2B72C09C}_3.png&quot;/&gt;&lt;left val=&quot;55&quot;/&gt;&lt;top val=&quot;0&quot;/&gt;&lt;width val=&quot;608&quot;/&gt;&lt;height val=&quot;79&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HTML_SHAPEINFO" val="&lt;ThreeDShapeInfo&gt;&lt;uuid val=&quot;&quot;/&gt;&lt;isInvalidForFieldText val=&quot;0&quot;/&gt;&lt;Image&gt;&lt;filename val=&quot;C:\Users\SOE-AD~1\AppData\Local\Temp\PR\data\asimages\{E70F9D0A-10D8-4396-9F0D-D7EC17F4DAAF}_3.png&quot;/&gt;&lt;left val=&quot;45&quot;/&gt;&lt;top val=&quot;473&quot;/&gt;&lt;width val=&quot;193&quot;/&gt;&lt;height val=&quot;30&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4&quot;/&gt;&lt;lineCharCount val=&quot;18&quot;/&gt;&lt;lineCharCount val=&quot;11&quot;/&gt;&lt;/TableIndex&gt;&lt;/ShapeTextInfo&gt;"/>
  <p:tag name="HTML_SHAPEINFO" val="&lt;ThreeDShapeInfo&gt;&lt;uuid val=&quot;&quot;/&gt;&lt;isInvalidForFieldText val=&quot;0&quot;/&gt;&lt;Image&gt;&lt;filename val=&quot;C:\Users\SOE-AD~1\AppData\Local\Temp\PR\data\asimages\{251B7772-1843-446A-82D9-3B86C83C484E}_3.png&quot;/&gt;&lt;left val=&quot;545&quot;/&gt;&lt;top val=&quot;236&quot;/&gt;&lt;width val=&quot;147&quot;/&gt;&lt;height val=&quot;73&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0&quot;/&gt;&lt;lineCharCount val=&quot;20&quot;/&gt;&lt;/TableIndex&gt;&lt;/ShapeTextInfo&gt;"/>
  <p:tag name="HTML_SHAPEINFO" val="&lt;ThreeDShapeInfo&gt;&lt;uuid val=&quot;&quot;/&gt;&lt;isInvalidForFieldText val=&quot;0&quot;/&gt;&lt;Image&gt;&lt;filename val=&quot;C:\Users\SOE-AD~1\AppData\Local\Temp\PR\data\asimages\{77B77992-BD53-41D3-A853-EAEC97C44467}_3.png&quot;/&gt;&lt;left val=&quot;56&quot;/&gt;&lt;top val=&quot;420&quot;/&gt;&lt;width val=&quot;174&quot;/&gt;&lt;height val=&quot;66&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3&quot;/&gt;&lt;lineCharCount val=&quot;19&quot;/&gt;&lt;/TableIndex&gt;&lt;/ShapeTextInfo&gt;"/>
  <p:tag name="HTML_SHAPEINFO" val="&lt;ThreeDShapeInfo&gt;&lt;uuid val=&quot;&quot;/&gt;&lt;isInvalidForFieldText val=&quot;0&quot;/&gt;&lt;Image&gt;&lt;filename val=&quot;C:\Users\SOE-AD~1\AppData\Local\Temp\PR\data\asimages\{9E31CED5-14D2-437E-A93C-E8F66BCE91A9}_3.png&quot;/&gt;&lt;left val=&quot;237&quot;/&gt;&lt;top val=&quot;176&quot;/&gt;&lt;width val=&quot;244&quot;/&gt;&lt;height val=&quot;244&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quot;/&gt;&lt;lineCharCount val=&quot;1&quot;/&gt;&lt;lineCharCount val=&quot;15&quot;/&gt;&lt;lineCharCount val=&quot;11&quot;/&gt;&lt;lineCharCount val=&quot;9&quot;/&gt;&lt;/TableIndex&gt;&lt;/ShapeTextInfo&gt;"/>
  <p:tag name="HTML_SHAPEINFO" val="&lt;ThreeDShapeInfo&gt;&lt;uuid val=&quot;&quot;/&gt;&lt;isInvalidForFieldText val=&quot;0&quot;/&gt;&lt;Image&gt;&lt;filename val=&quot;C:\Users\SOE-AD~1\AppData\Local\Temp\PR\data\asimages\{B3C923A1-2948-482E-B909-77AF755DED93}_3.png&quot;/&gt;&lt;left val=&quot;253&quot;/&gt;&lt;top val=&quot;192&quot;/&gt;&lt;width val=&quot;213&quot;/&gt;&lt;height val=&quot;213&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PRESENTER_SHAPEINFO" val="&lt;ThreeDShapeInfo&gt;&lt;uuid val=&quot;{A9C3EB26-45AB-4DB8-8F1E-C490B514D221}&quot;/&gt;&lt;isInvalidForFieldText val=&quot;0&quot;/&gt;&lt;Image&gt;&lt;filename val=&quot;C:\Users\SOE-AD~1\AppData\Local\Temp\PR\data\asimages\{A9C3EB26-45AB-4DB8-8F1E-C490B514D221}_3.png&quot;/&gt;&lt;left val=&quot;471&quot;/&gt;&lt;top val=&quot;247&quot;/&gt;&lt;width val=&quot;102&quot;/&gt;&lt;height val=&quot;49&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 name="PRESENTER_SHAPEINFO" val="&lt;ThreeDShapeInfo&gt;&lt;uuid val=&quot;{753F32C5-984B-45A1-A84C-C16D2F2BD783}&quot;/&gt;&lt;isInvalidForFieldText val=&quot;0&quot;/&gt;&lt;Image&gt;&lt;filename val=&quot;C:\Users\SOE-AD~1\AppData\Local\Temp\PR\data\asimages\{753F32C5-984B-45A1-A84C-C16D2F2BD783}_3.png&quot;/&gt;&lt;left val=&quot;224&quot;/&gt;&lt;top val=&quot;354&quot;/&gt;&lt;width val=&quot;81&quot;/&gt;&lt;height val=&quot;87&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4.wav"/>
  <p:tag name="PPSNARRATION" val="4,28576217,\\vmware-host\Shared Folders\jchong13\Dropbox (Personal)\02 Project\Project Architecture\DaSy\DaSy Projects\COS\PowerPoint\PPT Final\M04\Module 4 PPT-alt_pptx\Media.ppcx"/>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8&quot;/&gt;&lt;lineCharCount val=&quot;19&quot;/&gt;&lt;lineCharCount val=&quot;51&quot;/&gt;&lt;lineCharCount val=&quot;49&quot;/&gt;&lt;lineCharCount val=&quot;1&quot;/&gt;&lt;lineCharCount val=&quot;47&quot;/&gt;&lt;lineCharCount val=&quot;26&quot;/&gt;&lt;lineCharCount val=&quot;46&quot;/&gt;&lt;lineCharCount val=&quot;21&quot;/&gt;&lt;/TableIndex&gt;&lt;/ShapeTextInfo&gt;"/>
  <p:tag name="HTML_SHAPEINFO" val="&lt;ThreeDShapeInfo&gt;&lt;uuid val=&quot;&quot;/&gt;&lt;isInvalidForFieldText val=&quot;0&quot;/&gt;&lt;Image&gt;&lt;filename val=&quot;C:\Users\SOE-AD~1\AppData\Local\Temp\PR\data\asimages\{A67D2528-93D6-4478-8DC5-0AE6A6D59DAC}_4.png&quot;/&gt;&lt;left val=&quot;23&quot;/&gt;&lt;top val=&quot;119&quot;/&gt;&lt;width val=&quot;663&quot;/&gt;&lt;height val=&quot;370&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5&quot;/&gt;&lt;/TableIndex&gt;&lt;/ShapeTextInfo&gt;"/>
  <p:tag name="HTML_SHAPEINFO" val="&lt;ThreeDShapeInfo&gt;&lt;uuid val=&quot;&quot;/&gt;&lt;isInvalidForFieldText val=&quot;0&quot;/&gt;&lt;Image&gt;&lt;filename val=&quot;C:\Users\SOE-AD~1\AppData\Local\Temp\PR\data\asimages\{E6ADD700-1ACA-40C6-BBA9-3E1ABFD5E46F}_4.png&quot;/&gt;&lt;left val=&quot;35&quot;/&gt;&lt;top val=&quot;21&quot;/&gt;&lt;width val=&quot;648&quot;/&gt;&lt;height val=&quot;93&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MMPROD_SUBSTITUTION_ID" val="{E32FBCA8-DCED-47A0-A92C-1866B7A3126E}"/>
</p:tagLst>
</file>

<file path=ppt/tags/tag43.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5.wav"/>
  <p:tag name="PPSNARRATION" val="5,28576217,\\vmware-host\Shared Folders\jchong13\Dropbox (Personal)\02 Project\Project Architecture\DaSy\DaSy Projects\COS\PowerPoint\PPT Final\M04\Module 4 PPT-alt_pptx\Media.ppcx"/>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69&quot;/&gt;&lt;lineCharCount val=&quot;59&quot;/&gt;&lt;lineCharCount val=&quot;65&quot;/&gt;&lt;lineCharCount val=&quot;18&quot;/&gt;&lt;/TableIndex&gt;&lt;/ShapeTextInfo&gt;"/>
  <p:tag name="HTML_SHAPEINFO" val="&lt;ThreeDShapeInfo&gt;&lt;uuid val=&quot;&quot;/&gt;&lt;isInvalidForFieldText val=&quot;0&quot;/&gt;&lt;Image&gt;&lt;filename val=&quot;C:\Users\SOE-AD~1\AppData\Local\Temp\PR\data\asimages\{4E4B1395-4676-4383-B020-8165C0112431}_5.png&quot;/&gt;&lt;left val=&quot;31&quot;/&gt;&lt;top val=&quot;253&quot;/&gt;&lt;width val=&quot;654&quot;/&gt;&lt;height val=&quot;14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20342BD-F296-4E9C-A4F7-F9FA643985F8}_5.png&quot;/&gt;&lt;left val=&quot;49&quot;/&gt;&lt;top val=&quot;108&quot;/&gt;&lt;width val=&quot;65&quot;/&gt;&lt;height val=&quot;7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F7AB29D7-4FC6-4F8A-9ACD-7FCDFEEEE652}_5.png&quot;/&gt;&lt;left val=&quot;235&quot;/&gt;&lt;top val=&quot;107&quot;/&gt;&lt;width val=&quot;65&quot;/&gt;&lt;height val=&quot;76&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ED7B0DF7-A866-435C-8672-14E54ED47396}_5.png&quot;/&gt;&lt;left val=&quot;327&quot;/&gt;&lt;top val=&quot;107&quot;/&gt;&lt;width val=&quot;65&quot;/&gt;&lt;height val=&quot;76&quot;/&gt;&lt;hasText val=&quot;1&quot;/&gt;&lt;/Image&gt;&lt;/ThreeDShape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DF5E6C9B-6185-49BA-8F4A-F044ED8449D5}_5.png&quot;/&gt;&lt;left val=&quot;420&quot;/&gt;&lt;top val=&quot;107&quot;/&gt;&lt;width val=&quot;65&quot;/&gt;&lt;height val=&quot;76&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B8B437A-28EA-441A-8F8C-E4BEC157666D}_5.png&quot;/&gt;&lt;left val=&quot;513&quot;/&gt;&lt;top val=&quot;107&quot;/&gt;&lt;width val=&quot;65&quot;/&gt;&lt;height val=&quot;7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C3EA20E5-083F-4EDD-A0BF-0BFB0414E292}_5.png&quot;/&gt;&lt;left val=&quot;142&quot;/&gt;&lt;top val=&quot;107&quot;/&gt;&lt;width val=&quot;65&quot;/&gt;&lt;height val=&quot;76&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3E6AA6C6-17AF-4235-A972-7E8A1139FD1A}_5.png&quot;/&gt;&lt;left val=&quot;33&quot;/&gt;&lt;top val=&quot;17&quot;/&gt;&lt;width val=&quot;654&quot;/&gt;&lt;height val=&quot;85&quot;/&gt;&lt;hasText val=&quot;1&quot;/&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DB78867B-5F02-48D9-82A0-705D023A5ECB}&quot;/&gt;&lt;isInvalidForFieldText val=&quot;0&quot;/&gt;&lt;Image&gt;&lt;filename val=&quot;C:\Users\SOE-AD~1\AppData\Local\Temp\PR\data\asimages\{DB78867B-5F02-48D9-82A0-705D023A5ECB}_5.png&quot;/&gt;&lt;left val=&quot;599&quot;/&gt;&lt;top val=&quot;104&quot;/&gt;&lt;width val=&quot;75&quot;/&gt;&lt;height val=&quot;85&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6.wav"/>
  <p:tag name="PPSNARRATION" val="6,28576217,\\vmware-host\Shared Folders\jchong13\Dropbox (Personal)\02 Project\Project Architecture\DaSy\DaSy Projects\COS\PowerPoint\PPT Final\M04\Module 4 PPT-alt_pptx\Media.ppcx"/>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 name="HTML_SHAPEINFO" val="&lt;ThreeDShapeInfo&gt;&lt;uuid val=&quot;&quot;/&gt;&lt;isInvalidForFieldText val=&quot;0&quot;/&gt;&lt;Image&gt;&lt;filename val=&quot;C:\Users\SOE-AD~1\AppData\Local\Temp\PR\data\asimages\{27A60534-9BD6-4DAC-937B-9F4C932B1785}_6.png&quot;/&gt;&lt;left val=&quot;35&quot;/&gt;&lt;top val=&quot;21&quot;/&gt;&lt;width val=&quot;648&quot;/&gt;&lt;height val=&quot;90&quot;/&gt;&lt;hasText val=&quot;1&quot;/&gt;&lt;/Image&gt;&lt;/ThreeDShapeInfo&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8&quot;/&gt;&lt;lineCharCount val=&quot;46&quot;/&gt;&lt;lineCharCount val=&quot;67&quot;/&gt;&lt;lineCharCount val=&quot;70&quot;/&gt;&lt;lineCharCount val=&quot;22&quot;/&gt;&lt;lineCharCount val=&quot;65&quot;/&gt;&lt;lineCharCount val=&quot;30&quot;/&gt;&lt;/TableIndex&gt;&lt;/ShapeTextInfo&gt;"/>
  <p:tag name="HTML_SHAPEINFO" val="&lt;ThreeDShapeInfo&gt;&lt;uuid val=&quot;&quot;/&gt;&lt;isInvalidForFieldText val=&quot;0&quot;/&gt;&lt;Image&gt;&lt;filename val=&quot;C:\Users\SOE-AD~1\AppData\Local\Temp\PR\data\asimages\{9BB97A1F-AB9C-4D8F-B867-492F589E35DE}_6.png&quot;/&gt;&lt;left val=&quot;31&quot;/&gt;&lt;top val=&quot;191&quot;/&gt;&lt;width val=&quot;661&quot;/&gt;&lt;height val=&quot;256&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0E1325AA-1489-463D-8C90-977AE0D15C84}&quot;/&gt;&lt;isInvalidForFieldText val=&quot;0&quot;/&gt;&lt;Image&gt;&lt;filename val=&quot;C:\Users\SOE-AD~1\AppData\Local\Temp\PR\data\asimages\{0E1325AA-1489-463D-8C90-977AE0D15C84}_6.png&quot;/&gt;&lt;left val=&quot;546&quot;/&gt;&lt;top val=&quot;23&quot;/&gt;&lt;width val=&quot;87&quot;/&gt;&lt;height val=&quot;87&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7.wav"/>
  <p:tag name="PPSNARRATION" val="7,28576217,\\vmware-host\Shared Folders\jchong13\Dropbox (Personal)\02 Project\Project Architecture\DaSy\DaSy Projects\COS\PowerPoint\PPT Final\M04\Module 4 PPT-alt_pptx\Media.ppcx"/>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71&quot;/&gt;&lt;lineCharCount val=&quot;63&quot;/&gt;&lt;lineCharCount val=&quot;34&quot;/&gt;&lt;lineCharCount val=&quot;68&quot;/&gt;&lt;lineCharCount val=&quot;36&quot;/&gt;&lt;lineCharCount val=&quot;67&quot;/&gt;&lt;lineCharCount val=&quot;70&quot;/&gt;&lt;lineCharCount val=&quot;69&quot;/&gt;&lt;lineCharCount val=&quot;22&quot;/&gt;&lt;/TableIndex&gt;&lt;/ShapeTextInfo&gt;"/>
  <p:tag name="HTML_SHAPEINFO" val="&lt;ThreeDShapeInfo&gt;&lt;uuid val=&quot;&quot;/&gt;&lt;isInvalidForFieldText val=&quot;0&quot;/&gt;&lt;Image&gt;&lt;filename val=&quot;C:\Users\SOE-AD~1\AppData\Local\Temp\PR\data\asimages\{AE9D6D5F-08C7-4065-840E-59161DE41333}_7.png&quot;/&gt;&lt;left val=&quot;20&quot;/&gt;&lt;top val=&quot;212&quot;/&gt;&lt;width val=&quot;666&quot;/&gt;&lt;height val=&quot;287&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839EF091-DC66-4779-A4E3-016507888E9B}_7.png&quot;/&gt;&lt;left val=&quot;49&quot;/&gt;&lt;top val=&quot;105&quot;/&gt;&lt;width val=&quot;65&quot;/&gt;&lt;height val=&quot;76&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AD0BDB78-AD38-4A61-B0A3-6E9650F51F0F}_7.png&quot;/&gt;&lt;left val=&quot;235&quot;/&gt;&lt;top val=&quot;106&quot;/&gt;&lt;width val=&quot;65&quot;/&gt;&lt;height val=&quot;76&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12E4F7D0-D1A4-475A-9077-D2474FC52100}_7.png&quot;/&gt;&lt;left val=&quot;327&quot;/&gt;&lt;top val=&quot;107&quot;/&gt;&lt;width val=&quot;65&quot;/&gt;&lt;height val=&quot;76&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68F9FFE3-3D13-4FBD-B05F-E54E993B982C}_7.png&quot;/&gt;&lt;left val=&quot;420&quot;/&gt;&lt;top val=&quot;107&quot;/&gt;&lt;width val=&quot;65&quot;/&gt;&lt;height val=&quot;76&quot;/&gt;&lt;hasText val=&quot;1&quot;/&gt;&lt;/Image&gt;&lt;/ThreeDShape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F8466B54-CFD6-4CB9-926B-46EDBF2D2BE6}&quot;/&gt;&lt;isInvalidForFieldText val=&quot;0&quot;/&gt;&lt;Image&gt;&lt;filename val=&quot;C:\Users\SOE-AD~1\AppData\Local\Temp\PR\data\asimages\{F8466B54-CFD6-4CB9-926B-46EDBF2D2BE6}_7.png&quot;/&gt;&lt;left val=&quot;506&quot;/&gt;&lt;top val=&quot;104&quot;/&gt;&lt;width val=&quot;75&quot;/&gt;&lt;height val=&quot;85&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D5432A4B-A248-43B0-8F66-797B1A03C052}_7.png&quot;/&gt;&lt;left val=&quot;142&quot;/&gt;&lt;top val=&quot;106&quot;/&gt;&lt;width val=&quot;65&quot;/&gt;&lt;height val=&quot;76&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95AF1FC1-849D-4B5A-895E-F0C957FBC86B}_7.png&quot;/&gt;&lt;left val=&quot;606&quot;/&gt;&lt;top val=&quot;107&quot;/&gt;&lt;width val=&quot;65&quot;/&gt;&lt;height val=&quot;76&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1EA402B6-FEEF-443E-9B04-40474B2D2087}_7.png&quot;/&gt;&lt;left val=&quot;33&quot;/&gt;&lt;top val=&quot;17&quot;/&gt;&lt;width val=&quot;654&quot;/&gt;&lt;height val=&quot;85&quot;/&gt;&lt;hasText val=&quot;1&quot;/&gt;&lt;/Image&gt;&lt;/ThreeDShape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8.wav"/>
  <p:tag name="PPSNARRATION" val="8,28576217,\\vmware-host\Shared Folders\jchong13\Dropbox (Personal)\02 Project\Project Architecture\DaSy\DaSy Projects\COS\PowerPoint\PPT Final\M04\Module 4 PPT-alt_pptx\Media.ppcx"/>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1&quot;/&gt;&lt;/TableIndex&gt;&lt;/ShapeTextInfo&gt;"/>
  <p:tag name="PRESENTER_SHAPEINFO" val="&lt;ThreeDShapeInfo&gt;&lt;uuid val=&quot;{B220FC86-EA48-4A65-AA78-C7AAE9566F82}&quot;/&gt;&lt;isInvalidForFieldText val=&quot;0&quot;/&gt;&lt;Image&gt;&lt;filename val=&quot;C:\Users\SOE-AD~1\AppData\Local\Temp\PR\data\asimages\{B220FC86-EA48-4A65-AA78-C7AAE9566F82}_8.png&quot;/&gt;&lt;left val=&quot;245&quot;/&gt;&lt;top val=&quot;500&quot;/&gt;&lt;width val=&quot;228&quot;/&gt;&lt;height val=&quot;30&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926B1D73-DCA8-44B6-9140-7532693CFCAD}_8.png&quot;/&gt;&lt;left val=&quot;515&quot;/&gt;&lt;top val=&quot;499&quot;/&gt;&lt;width val=&quot;171&quot;/&gt;&lt;height val=&quot;34&quot;/&gt;&lt;hasText val=&quot;1&quot;/&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8&quot;/&gt;&lt;lineCharCount val=&quot;19&quot;/&gt;&lt;/TableIndex&gt;&lt;/ShapeTextInfo&gt;"/>
  <p:tag name="HTML_SHAPEINFO" val="&lt;ThreeDShapeInfo&gt;&lt;uuid val=&quot;&quot;/&gt;&lt;isInvalidForFieldText val=&quot;0&quot;/&gt;&lt;Image&gt;&lt;filename val=&quot;C:\Users\SOE-AD~1\AppData\Local\Temp\PR\data\asimages\{893ED497-F7C0-4CE9-97AB-8F06F5C8EEAB}_8.png&quot;/&gt;&lt;left val=&quot;35&quot;/&gt;&lt;top val=&quot;17&quot;/&gt;&lt;width val=&quot;795&quot;/&gt;&lt;height val=&quot;119&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61&quot;/&gt;&lt;lineCharCount val=&quot;59&quot;/&gt;&lt;lineCharCount val=&quot;55&quot;/&gt;&lt;lineCharCount val=&quot;54&quot;/&gt;&lt;lineCharCount val=&quot;4&quot;/&gt;&lt;lineCharCount val=&quot;56&quot;/&gt;&lt;lineCharCount val=&quot;58&quot;/&gt;&lt;lineCharCount val=&quot;57&quot;/&gt;&lt;lineCharCount val=&quot;58&quot;/&gt;&lt;lineCharCount val=&quot;27&quot;/&gt;&lt;/TableIndex&gt;&lt;/ShapeTextInfo&gt;"/>
  <p:tag name="HTML_SHAPEINFO" val="&lt;ThreeDShapeInfo&gt;&lt;uuid val=&quot;&quot;/&gt;&lt;isInvalidForFieldText val=&quot;0&quot;/&gt;&lt;Image&gt;&lt;filename val=&quot;C:\Users\SOE-AD~1\AppData\Local\Temp\PR\data\asimages\{38362F88-C601-4AEE-BCBD-B4A788DF028C}_8.png&quot;/&gt;&lt;left val=&quot;31&quot;/&gt;&lt;top val=&quot;122&quot;/&gt;&lt;width val=&quot;656&quot;/&gt;&lt;height val=&quot;360&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09.wav"/>
  <p:tag name="PPSNARRATION" val="9,28576217,\\vmware-host\Shared Folders\jchong13\Dropbox (Personal)\02 Project\Project Architecture\DaSy\DaSy Projects\COS\PowerPoint\PPT Final\M04\Module 4 PPT-alt_pptx\Media.ppcx"/>
  <p:tag name="ARTICULATE_SLIDE_THUMBNAIL_REFRESH" val="1"/>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quot;/&gt;&lt;isInvalidForFieldText val=&quot;0&quot;/&gt;&lt;Image&gt;&lt;filename val=&quot;C:\Users\SOE-AD~1\AppData\Local\Temp\PR\data\asimages\{DDE8BBCD-3317-4BC0-A464-40A0AC5725EA}_9.png&quot;/&gt;&lt;left val=&quot;35&quot;/&gt;&lt;top val=&quot;21&quot;/&gt;&lt;width val=&quot;648&quot;/&gt;&lt;height val=&quot;98&quot;/&gt;&lt;hasText val=&quot;1&quot;/&gt;&lt;/Image&gt;&lt;/ThreeDShape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64&quot;/&gt;&lt;lineCharCount val=&quot;46&quot;/&gt;&lt;lineCharCount val=&quot;66&quot;/&gt;&lt;lineCharCount val=&quot;22&quot;/&gt;&lt;lineCharCount val=&quot;66&quot;/&gt;&lt;lineCharCount val=&quot;15&quot;/&gt;&lt;lineCharCount val=&quot;69&quot;/&gt;&lt;lineCharCount val=&quot;66&quot;/&gt;&lt;lineCharCount val=&quot;59&quot;/&gt;&lt;/TableIndex&gt;&lt;/ShapeTextInfo&gt;"/>
  <p:tag name="HTML_SHAPEINFO" val="&lt;ThreeDShapeInfo&gt;&lt;uuid val=&quot;&quot;/&gt;&lt;isInvalidForFieldText val=&quot;0&quot;/&gt;&lt;Image&gt;&lt;filename val=&quot;C:\Users\SOE-AD~1\AppData\Local\Temp\PR\data\asimages\{7C6FF3C2-7225-48CF-B663-65E4F9B24D08}_9.png&quot;/&gt;&lt;left val=&quot;30&quot;/&gt;&lt;top val=&quot;189&quot;/&gt;&lt;width val=&quot;661&quot;/&gt;&lt;height val=&quot;327&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922EBDA-95DE-4C6B-8646-039AB70B4444}_9.png&quot;/&gt;&lt;left val=&quot;49&quot;/&gt;&lt;top val=&quot;107&quot;/&gt;&lt;width val=&quot;65&quot;/&gt;&lt;height val=&quot;76&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CB034B03-F6DF-4754-AC73-CE9212707CD1}_9.png&quot;/&gt;&lt;left val=&quot;235&quot;/&gt;&lt;top val=&quot;107&quot;/&gt;&lt;width val=&quot;65&quot;/&gt;&lt;height val=&quot;76&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0DCDC8FA-BD50-4EE3-9FC0-2EBA6FCB6E0E}_9.png&quot;/&gt;&lt;left val=&quot;327&quot;/&gt;&lt;top val=&quot;107&quot;/&gt;&lt;width val=&quot;65&quot;/&gt;&lt;height val=&quot;76&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9D285936-0580-40D3-8E15-26B0869104BB}&quot;/&gt;&lt;isInvalidForFieldText val=&quot;0&quot;/&gt;&lt;Image&gt;&lt;filename val=&quot;C:\Users\SOE-AD~1\AppData\Local\Temp\PR\data\asimages\{9D285936-0580-40D3-8E15-26B0869104BB}_9.png&quot;/&gt;&lt;left val=&quot;414&quot;/&gt;&lt;top val=&quot;101&quot;/&gt;&lt;width val=&quot;79&quot;/&gt;&lt;height val=&quot;83&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2E6A5F42-BD18-40AE-9C8A-0F2BBE082BCB}_9.png&quot;/&gt;&lt;left val=&quot;513&quot;/&gt;&lt;top val=&quot;107&quot;/&gt;&lt;width val=&quot;65&quot;/&gt;&lt;height val=&quot;76&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DA63A0D7-3D05-4239-9CCB-8BBC667245F3}_9.png&quot;/&gt;&lt;left val=&quot;142&quot;/&gt;&lt;top val=&quot;107&quot;/&gt;&lt;width val=&quot;65&quot;/&gt;&lt;height val=&quot;76&quot;/&gt;&lt;hasText val=&quot;1&quot;/&gt;&lt;/Image&gt;&lt;/ThreeDShape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9ACB87B-22C3-43DC-B1D9-7D5E0815CC41}_9.png&quot;/&gt;&lt;left val=&quot;606&quot;/&gt;&lt;top val=&quot;107&quot;/&gt;&lt;width val=&quot;65&quot;/&gt;&lt;height val=&quot;76&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0B7EBF02-42A9-425F-BFEE-8DD992186168}_9.png&quot;/&gt;&lt;left val=&quot;33&quot;/&gt;&lt;top val=&quot;17&quot;/&gt;&lt;width val=&quot;654&quot;/&gt;&lt;height val=&quot;85&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6.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10.wav"/>
  <p:tag name="PPSNARRATION" val="10,28576217,\\vmware-host\Shared Folders\jchong13\Dropbox (Personal)\02 Project\Project Architecture\DaSy\DaSy Projects\COS\PowerPoint\PPT Final\M04\Module 4 PPT-alt_pptx\Media.ppcx"/>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quot;/&gt;&lt;isInvalidForFieldText val=&quot;0&quot;/&gt;&lt;Image&gt;&lt;filename val=&quot;C:\Users\SOE-AD~1\AppData\Local\Temp\PR\data\asimages\{F4087345-1F3F-4605-B46A-5BA8943BD7C6}_10.png&quot;/&gt;&lt;left val=&quot;35&quot;/&gt;&lt;top val=&quot;21&quot;/&gt;&lt;width val=&quot;648&quot;/&gt;&lt;height val=&quot;98&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67&quot;/&gt;&lt;lineCharCount val=&quot;17&quot;/&gt;&lt;lineCharCount val=&quot;56&quot;/&gt;&lt;lineCharCount val=&quot;68&quot;/&gt;&lt;lineCharCount val=&quot;66&quot;/&gt;&lt;lineCharCount val=&quot;41&quot;/&gt;&lt;/TableIndex&gt;&lt;/ShapeTextInfo&gt;"/>
  <p:tag name="HTML_SHAPEINFO" val="&lt;ThreeDShapeInfo&gt;&lt;uuid val=&quot;&quot;/&gt;&lt;isInvalidForFieldText val=&quot;0&quot;/&gt;&lt;Image&gt;&lt;filename val=&quot;C:\Users\SOE-AD~1\AppData\Local\Temp\PR\data\asimages\{2D93CDCE-6E14-47AB-BB5E-94394C06FC27}_10.png&quot;/&gt;&lt;left val=&quot;33&quot;/&gt;&lt;top val=&quot;247&quot;/&gt;&lt;width val=&quot;661&quot;/&gt;&lt;height val=&quot;234&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B0D3DCE1-31D5-48B9-8C03-72B458D4BB47}_10.png&quot;/&gt;&lt;left val=&quot;49&quot;/&gt;&lt;top val=&quot;107&quot;/&gt;&lt;width val=&quot;65&quot;/&gt;&lt;height val=&quot;76&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5DCB1AD2-BD8F-4141-95A3-BCBF05371516}_10.png&quot;/&gt;&lt;left val=&quot;235&quot;/&gt;&lt;top val=&quot;107&quot;/&gt;&lt;width val=&quot;65&quot;/&gt;&lt;height val=&quot;76&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PRESENTER_SHAPEINFO" val="&lt;ThreeDShapeInfo&gt;&lt;uuid val=&quot;{A7423539-A948-42B0-AB6A-726DDAF132BE}&quot;/&gt;&lt;isInvalidForFieldText val=&quot;0&quot;/&gt;&lt;Image&gt;&lt;filename val=&quot;C:\Users\SOE-AD~1\AppData\Local\Temp\PR\data\asimages\{A7423539-A948-42B0-AB6A-726DDAF132BE}_10.png&quot;/&gt;&lt;left val=&quot;321&quot;/&gt;&lt;top val=&quot;101&quot;/&gt;&lt;width val=&quot;79&quot;/&gt;&lt;height val=&quot;83&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2C014E33-833F-4EB2-BE22-B29CB206BEC1}_10.png&quot;/&gt;&lt;left val=&quot;420&quot;/&gt;&lt;top val=&quot;107&quot;/&gt;&lt;width val=&quot;65&quot;/&gt;&lt;height val=&quot;76&quot;/&gt;&lt;hasText val=&quot;1&quot;/&gt;&lt;/Image&gt;&lt;/ThreeDShape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619C0B5E-F1FE-4A69-A013-AA72C85B4054}_10.png&quot;/&gt;&lt;left val=&quot;513&quot;/&gt;&lt;top val=&quot;107&quot;/&gt;&lt;width val=&quot;65&quot;/&gt;&lt;height val=&quot;76&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72C7D26D-540A-4C02-8A63-76B83A68A460}_10.png&quot;/&gt;&lt;left val=&quot;142&quot;/&gt;&lt;top val=&quot;107&quot;/&gt;&lt;width val=&quot;65&quot;/&gt;&lt;height val=&quot;76&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SOE-AD~1\AppData\Local\Temp\PR\data\asimages\{0281787A-A431-4E7E-AC56-9E0761B997A8}_10.png&quot;/&gt;&lt;left val=&quot;606&quot;/&gt;&lt;top val=&quot;107&quot;/&gt;&lt;width val=&quot;65&quot;/&gt;&lt;height val=&quot;76&quot;/&gt;&lt;hasText val=&quot;1&quot;/&gt;&lt;/Image&gt;&lt;/ThreeDShape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quot;/&gt;&lt;isInvalidForFieldText val=&quot;0&quot;/&gt;&lt;Image&gt;&lt;filename val=&quot;C:\Users\SOE-AD~1\AppData\Local\Temp\PR\data\asimages\{CF3400AE-9CAF-4561-828E-B9C4951A7E43}_10.png&quot;/&gt;&lt;left val=&quot;33&quot;/&gt;&lt;top val=&quot;17&quot;/&gt;&lt;width val=&quot;654&quot;/&gt;&lt;height val=&quot;85&quot;/&gt;&lt;hasText val=&quot;1&quot;/&gt;&lt;/Image&gt;&lt;/ThreeDShape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PPSNARRATIONPROPS" val="Z:\jchong13\Dropbox (Personal)\02 Project\Project Architecture\DaSy\DaSy Projects\COS\PowerPoint\PPT Final\M04\Module 4 Audio\m04-11.wav"/>
  <p:tag name="PPSNARRATION" val="11,28576217,\\vmware-host\Shared Folders\jchong13\Dropbox (Personal)\02 Project\Project Architecture\DaSy\DaSy Projects\COS\PowerPoint\PPT Final\M04\Module 4 PPT-alt_pptx\Media.ppcx"/>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quot;/&gt;&lt;isInvalidForFieldText val=&quot;0&quot;/&gt;&lt;Image&gt;&lt;filename val=&quot;C:\Users\SOE-AD~1\AppData\Local\Temp\PR\data\asimages\{9671B4E3-88B1-402D-8C4D-4CDAABAAFFC6}_11.png&quot;/&gt;&lt;left val=&quot;35&quot;/&gt;&lt;top val=&quot;21&quot;/&gt;&lt;width val=&quot;648&quot;/&gt;&lt;height val=&quot;98&quot;/&gt;&lt;hasText val=&quot;1&quot;/&gt;&lt;/Image&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11025</TotalTime>
  <Words>2433</Words>
  <Application>Microsoft Office PowerPoint</Application>
  <PresentationFormat>On-screen Show (4:3)</PresentationFormat>
  <Paragraphs>176</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Times New Roman</vt:lpstr>
      <vt:lpstr>Wingdings</vt:lpstr>
      <vt:lpstr>Office Theme</vt:lpstr>
      <vt:lpstr>Child Outcomes Summary (COS) Process Module</vt:lpstr>
      <vt:lpstr>Understand the 7-Point Scale</vt:lpstr>
      <vt:lpstr>Levels of Functioning </vt:lpstr>
      <vt:lpstr>Important Notes</vt:lpstr>
      <vt:lpstr>Rating of</vt:lpstr>
      <vt:lpstr>Descriptor Statements for  “7”</vt:lpstr>
      <vt:lpstr>Rating of</vt:lpstr>
      <vt:lpstr>“Concerns” That Distinguish                     Ratings of 7 vs. 6 </vt:lpstr>
      <vt:lpstr>Rating of 5</vt:lpstr>
      <vt:lpstr>Rating of 4</vt:lpstr>
      <vt:lpstr>Rating of 3</vt:lpstr>
      <vt:lpstr>Rating of 2</vt:lpstr>
      <vt:lpstr>Rating of 1</vt:lpstr>
      <vt:lpstr>Important Note</vt:lpstr>
      <vt:lpstr>Closing</vt:lpstr>
    </vt:vector>
  </TitlesOfParts>
  <Company>The University of North Carolina at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a COS rating</dc:title>
  <dc:creator>Gillaspy, Kathi</dc:creator>
  <cp:lastModifiedBy>Jinn Chong</cp:lastModifiedBy>
  <cp:revision>208</cp:revision>
  <dcterms:created xsi:type="dcterms:W3CDTF">2014-11-20T21:38:27Z</dcterms:created>
  <dcterms:modified xsi:type="dcterms:W3CDTF">2017-01-25T20:05:36Z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DDB3E66D-86F1-457D-A321-D9D28BA7676D</vt:lpwstr>
  </property>
  <property fmtid="{D5CDD505-2E9C-101B-9397-08002B2CF9AE}" pid="3" name="ArticulatePath">
    <vt:lpwstr>Module 4 PPT-alt</vt:lpwstr>
  </property>
</Properties>
</file>