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Default Extension="wav" ContentType="audio/wav"/>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259" r:id="rId3"/>
    <p:sldId id="260" r:id="rId4"/>
    <p:sldId id="261" r:id="rId5"/>
    <p:sldId id="262" r:id="rId6"/>
    <p:sldId id="263" r:id="rId7"/>
    <p:sldId id="264" r:id="rId8"/>
    <p:sldId id="265" r:id="rId9"/>
    <p:sldId id="266" r:id="rId10"/>
    <p:sldId id="268" r:id="rId11"/>
    <p:sldId id="297" r:id="rId12"/>
    <p:sldId id="269" r:id="rId13"/>
    <p:sldId id="270" r:id="rId14"/>
    <p:sldId id="271" r:id="rId15"/>
    <p:sldId id="272" r:id="rId16"/>
    <p:sldId id="273" r:id="rId17"/>
    <p:sldId id="274" r:id="rId18"/>
    <p:sldId id="275" r:id="rId19"/>
    <p:sldId id="276" r:id="rId20"/>
    <p:sldId id="279" r:id="rId21"/>
    <p:sldId id="280" r:id="rId22"/>
    <p:sldId id="281" r:id="rId23"/>
    <p:sldId id="282" r:id="rId24"/>
    <p:sldId id="307" r:id="rId25"/>
    <p:sldId id="305" r:id="rId26"/>
    <p:sldId id="306" r:id="rId27"/>
    <p:sldId id="284" r:id="rId28"/>
    <p:sldId id="285" r:id="rId29"/>
    <p:sldId id="287" r:id="rId30"/>
    <p:sldId id="308" r:id="rId31"/>
    <p:sldId id="289" r:id="rId32"/>
    <p:sldId id="288" r:id="rId33"/>
    <p:sldId id="290" r:id="rId34"/>
    <p:sldId id="291" r:id="rId35"/>
    <p:sldId id="300" r:id="rId36"/>
    <p:sldId id="298" r:id="rId37"/>
    <p:sldId id="299" r:id="rId38"/>
    <p:sldId id="292" r:id="rId39"/>
    <p:sldId id="293" r:id="rId40"/>
    <p:sldId id="302" r:id="rId41"/>
    <p:sldId id="257" r:id="rId42"/>
    <p:sldId id="295" r:id="rId43"/>
    <p:sldId id="296"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33CC33"/>
    <a:srgbClr val="660066"/>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36" autoAdjust="0"/>
  </p:normalViewPr>
  <p:slideViewPr>
    <p:cSldViewPr>
      <p:cViewPr varScale="1">
        <p:scale>
          <a:sx n="53" d="100"/>
          <a:sy n="53" d="100"/>
        </p:scale>
        <p:origin x="-1470"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2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0C6A63E-6988-443E-90DB-1BE6FB98166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p>
          <a:p>
            <a:r>
              <a:rPr lang="en-US" dirty="0" smtClean="0"/>
              <a:t>Let’s take a look at writing tools</a:t>
            </a:r>
            <a:r>
              <a:rPr lang="en-US" baseline="0" dirty="0" smtClean="0"/>
              <a:t> that can benefit all of our students.</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an</a:t>
            </a:r>
            <a:r>
              <a:rPr lang="en-US" baseline="0" dirty="0" smtClean="0"/>
              <a:t> ideal of the challenges, let begin thinking about solutions.</a:t>
            </a:r>
          </a:p>
          <a:p>
            <a:r>
              <a:rPr lang="en-US" baseline="0" dirty="0" smtClean="0"/>
              <a:t>The first one that is often considered is the word processor. We know from research that using the word processor does not interfere with the writing process or generation of ideas. In some cases it is actually motivating. We want our students to take risks and write more.</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study by </a:t>
            </a:r>
            <a:r>
              <a:rPr lang="en-US" dirty="0" err="1" smtClean="0"/>
              <a:t>Hetroni</a:t>
            </a:r>
            <a:r>
              <a:rPr lang="en-US" dirty="0" smtClean="0"/>
              <a:t> and </a:t>
            </a:r>
            <a:r>
              <a:rPr lang="en-US" dirty="0" err="1" smtClean="0"/>
              <a:t>Schrieber</a:t>
            </a:r>
            <a:r>
              <a:rPr lang="en-US" dirty="0" smtClean="0"/>
              <a:t>,</a:t>
            </a:r>
            <a:r>
              <a:rPr lang="en-US" baseline="0" dirty="0" smtClean="0"/>
              <a:t> they found that when comparing writing and typing there were less spelling errors with better sentence structure and organization.</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consider technology, I want to</a:t>
            </a:r>
            <a:r>
              <a:rPr lang="en-US" baseline="0" dirty="0" smtClean="0"/>
              <a:t> be sure you understand that technology alone is not a fix. We still need good teaching and the students must be taught the skill set to be successful. </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recent years</a:t>
            </a:r>
            <a:r>
              <a:rPr lang="en-US" baseline="0" dirty="0" smtClean="0"/>
              <a:t> the educational environment has increased the demands for writing at an earlier age  and at all grade levels. We see more time spent on composing and less on the physical writing component.</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assessment process we need to take into consideration both</a:t>
            </a:r>
            <a:r>
              <a:rPr lang="en-US" baseline="0" dirty="0" smtClean="0"/>
              <a:t> handwriting, typing and of course the various writing traits.</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the assessment, we will want to compare what is and is</a:t>
            </a:r>
            <a:r>
              <a:rPr lang="en-US" baseline="0" dirty="0" smtClean="0"/>
              <a:t> not a problem. Results that are legible to the unfamiliar reader, when a student can keep pace with peers both in the physical act as well as expression are not considered a problem. On the other hand, illegibility, pace and lack of endurance can be red flags.</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often suggested that if we provide a student with a keyboard device, it will solve the problem.</a:t>
            </a:r>
            <a:r>
              <a:rPr lang="en-US" baseline="0" dirty="0" smtClean="0"/>
              <a:t> When handwriting is considerably faster than typing, keyboarding is not necessarily an efficient tool. We do suggest regular keyboard practice for these youngsters.</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fast is fast</a:t>
            </a:r>
            <a:r>
              <a:rPr lang="en-US" baseline="0" dirty="0" smtClean="0"/>
              <a:t> or how slow is slow.</a:t>
            </a:r>
          </a:p>
          <a:p>
            <a:r>
              <a:rPr lang="en-US" baseline="0" dirty="0" smtClean="0"/>
              <a:t>Composing on the keyboard at 6-10 words per minutes is sufficient for an elementary students, while 18 words per minutes is average for an adult.</a:t>
            </a:r>
          </a:p>
          <a:p>
            <a:endParaRPr lang="en-US" baseline="0" dirty="0" smtClean="0"/>
          </a:p>
          <a:p>
            <a:r>
              <a:rPr lang="en-US" baseline="0" dirty="0" smtClean="0"/>
              <a:t>Note taking is a major issue. Note taking requires that we listen, process and determine what needs to be written. Keyboarding is not a functional way for most students to take notes. Consider your own keyboarding skills. If you can take notes on the computer, how long did it take for you to build that skill?</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p>
            <a:r>
              <a:rPr lang="en-US" smtClean="0"/>
              <a:t>Accessing the Curriculum-Writing</a:t>
            </a:r>
          </a:p>
        </p:txBody>
      </p:sp>
      <p:sp>
        <p:nvSpPr>
          <p:cNvPr id="40963" name="Rectangle 3"/>
          <p:cNvSpPr>
            <a:spLocks noGrp="1" noChangeArrowheads="1"/>
          </p:cNvSpPr>
          <p:nvPr>
            <p:ph type="dt" sz="quarter" idx="1"/>
          </p:nvPr>
        </p:nvSpPr>
        <p:spPr>
          <a:noFill/>
        </p:spPr>
        <p:txBody>
          <a:bodyPr/>
          <a:lstStyle/>
          <a:p>
            <a:fld id="{4344B840-E29C-46BE-B734-13F12AEFAD6B}" type="datetime1">
              <a:rPr lang="en-US" smtClean="0"/>
              <a:pPr/>
              <a:t>1/16/2013</a:t>
            </a:fld>
            <a:endParaRPr lang="en-US" smtClean="0"/>
          </a:p>
        </p:txBody>
      </p:sp>
      <p:sp>
        <p:nvSpPr>
          <p:cNvPr id="40964" name="Rectangle 6"/>
          <p:cNvSpPr>
            <a:spLocks noGrp="1" noChangeArrowheads="1"/>
          </p:cNvSpPr>
          <p:nvPr>
            <p:ph type="ftr" sz="quarter" idx="4"/>
          </p:nvPr>
        </p:nvSpPr>
        <p:spPr>
          <a:noFill/>
        </p:spPr>
        <p:txBody>
          <a:bodyPr/>
          <a:lstStyle/>
          <a:p>
            <a:r>
              <a:rPr lang="en-US" smtClean="0"/>
              <a:t>Marsye Kaplan  mkaplan@bcps.org</a:t>
            </a:r>
          </a:p>
        </p:txBody>
      </p:sp>
      <p:sp>
        <p:nvSpPr>
          <p:cNvPr id="40965" name="Rectangle 7"/>
          <p:cNvSpPr>
            <a:spLocks noGrp="1" noChangeArrowheads="1"/>
          </p:cNvSpPr>
          <p:nvPr>
            <p:ph type="sldNum" sz="quarter" idx="5"/>
          </p:nvPr>
        </p:nvSpPr>
        <p:spPr>
          <a:noFill/>
        </p:spPr>
        <p:txBody>
          <a:bodyPr/>
          <a:lstStyle/>
          <a:p>
            <a:fld id="{FA9365A8-66BB-49DA-BC5F-B019F863536C}" type="slidenum">
              <a:rPr lang="en-US" smtClean="0"/>
              <a:pPr/>
              <a:t>18</a:t>
            </a:fld>
            <a:endParaRPr lang="en-US" smtClean="0"/>
          </a:p>
        </p:txBody>
      </p:sp>
      <p:sp>
        <p:nvSpPr>
          <p:cNvPr id="40966" name="Rectangle 2"/>
          <p:cNvSpPr>
            <a:spLocks noGrp="1" noRot="1" noChangeAspect="1" noChangeArrowheads="1" noTextEdit="1"/>
          </p:cNvSpPr>
          <p:nvPr>
            <p:ph type="sldImg"/>
          </p:nvPr>
        </p:nvSpPr>
        <p:spPr>
          <a:ln/>
        </p:spPr>
      </p:sp>
      <p:sp>
        <p:nvSpPr>
          <p:cNvPr id="40967" name="Rectangle 3"/>
          <p:cNvSpPr>
            <a:spLocks noGrp="1" noChangeArrowheads="1"/>
          </p:cNvSpPr>
          <p:nvPr>
            <p:ph type="body" idx="1"/>
          </p:nvPr>
        </p:nvSpPr>
        <p:spPr>
          <a:noFill/>
          <a:ln/>
        </p:spPr>
        <p:txBody>
          <a:bodyPr/>
          <a:lstStyle/>
          <a:p>
            <a:r>
              <a:rPr lang="en-US" dirty="0" smtClean="0"/>
              <a:t>The tools listed on this slide</a:t>
            </a:r>
            <a:r>
              <a:rPr lang="en-US" baseline="0" dirty="0" smtClean="0"/>
              <a:t> are just a few of the ideas that can support spelling. </a:t>
            </a:r>
            <a:r>
              <a:rPr lang="en-US" dirty="0" smtClean="0"/>
              <a:t>Personal dictionary, word wall, Franklin Speller, MS Word spell check, Write Out Loud- talking word</a:t>
            </a:r>
            <a:r>
              <a:rPr lang="en-US" baseline="0" dirty="0" smtClean="0"/>
              <a:t> processor and word prediction such as </a:t>
            </a:r>
            <a:r>
              <a:rPr lang="en-US" dirty="0" smtClean="0"/>
              <a:t> </a:t>
            </a:r>
            <a:r>
              <a:rPr lang="en-US" dirty="0" err="1" smtClean="0"/>
              <a:t>Co:Writer</a:t>
            </a:r>
            <a:r>
              <a:rPr lang="en-US" dirty="0" smtClean="0"/>
              <a:t>.</a:t>
            </a:r>
            <a:r>
              <a:rPr lang="en-US" baseline="0" dirty="0" smtClean="0"/>
              <a:t> You may want to think out of the box for additional strategies.</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must consider both the</a:t>
            </a:r>
            <a:r>
              <a:rPr lang="en-US" baseline="0" dirty="0" smtClean="0"/>
              <a:t> pros and cons of using word prediction. For students with physical disabilities or a language based writing disability, word predication might be the ticket. On the other hand if they are just slow typists or have significant issues with phonemic awareness, word prediction might not be the right solution.</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Calibri"/>
                <a:ea typeface="Calibri"/>
                <a:cs typeface="Times New Roman"/>
              </a:rPr>
              <a:t>As we try to consider writing and written language and how they impact our students Morris and Crump say it best in the quote offered. “Written language is the most complex aspect of  language arts.</a:t>
            </a:r>
          </a:p>
          <a:p>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lists</a:t>
            </a:r>
            <a:r>
              <a:rPr lang="en-US" baseline="0" dirty="0" smtClean="0"/>
              <a:t> a number of word prediction resources. Take some time to check them out. It will be worth the time investment.</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p>
            <a:r>
              <a:rPr lang="en-US" smtClean="0"/>
              <a:t>Accessing the Curriculum-Writing</a:t>
            </a:r>
          </a:p>
        </p:txBody>
      </p:sp>
      <p:sp>
        <p:nvSpPr>
          <p:cNvPr id="41987" name="Rectangle 3"/>
          <p:cNvSpPr>
            <a:spLocks noGrp="1" noChangeArrowheads="1"/>
          </p:cNvSpPr>
          <p:nvPr>
            <p:ph type="dt" sz="quarter" idx="1"/>
          </p:nvPr>
        </p:nvSpPr>
        <p:spPr>
          <a:noFill/>
        </p:spPr>
        <p:txBody>
          <a:bodyPr/>
          <a:lstStyle/>
          <a:p>
            <a:fld id="{C00E9D21-552B-4714-9A92-A7138C794367}" type="datetime1">
              <a:rPr lang="en-US" smtClean="0"/>
              <a:pPr/>
              <a:t>1/16/2013</a:t>
            </a:fld>
            <a:endParaRPr lang="en-US" smtClean="0"/>
          </a:p>
        </p:txBody>
      </p:sp>
      <p:sp>
        <p:nvSpPr>
          <p:cNvPr id="41988" name="Rectangle 6"/>
          <p:cNvSpPr>
            <a:spLocks noGrp="1" noChangeArrowheads="1"/>
          </p:cNvSpPr>
          <p:nvPr>
            <p:ph type="ftr" sz="quarter" idx="4"/>
          </p:nvPr>
        </p:nvSpPr>
        <p:spPr>
          <a:noFill/>
        </p:spPr>
        <p:txBody>
          <a:bodyPr/>
          <a:lstStyle/>
          <a:p>
            <a:r>
              <a:rPr lang="en-US" smtClean="0"/>
              <a:t>Marsye Kaplan  mkaplan@bcps.org</a:t>
            </a:r>
          </a:p>
        </p:txBody>
      </p:sp>
      <p:sp>
        <p:nvSpPr>
          <p:cNvPr id="41989" name="Rectangle 7"/>
          <p:cNvSpPr>
            <a:spLocks noGrp="1" noChangeArrowheads="1"/>
          </p:cNvSpPr>
          <p:nvPr>
            <p:ph type="sldNum" sz="quarter" idx="5"/>
          </p:nvPr>
        </p:nvSpPr>
        <p:spPr>
          <a:noFill/>
        </p:spPr>
        <p:txBody>
          <a:bodyPr/>
          <a:lstStyle/>
          <a:p>
            <a:fld id="{24E91F3F-6925-42F7-9A49-8E919F1F21E3}" type="slidenum">
              <a:rPr lang="en-US" smtClean="0"/>
              <a:pPr/>
              <a:t>21</a:t>
            </a:fld>
            <a:endParaRPr lang="en-US" smtClean="0"/>
          </a:p>
        </p:txBody>
      </p:sp>
      <p:sp>
        <p:nvSpPr>
          <p:cNvPr id="41990" name="Rectangle 2"/>
          <p:cNvSpPr>
            <a:spLocks noGrp="1" noRot="1" noChangeAspect="1" noChangeArrowheads="1" noTextEdit="1"/>
          </p:cNvSpPr>
          <p:nvPr>
            <p:ph type="sldImg"/>
          </p:nvPr>
        </p:nvSpPr>
        <p:spPr>
          <a:ln/>
        </p:spPr>
      </p:sp>
      <p:sp>
        <p:nvSpPr>
          <p:cNvPr id="41991" name="Rectangle 3"/>
          <p:cNvSpPr>
            <a:spLocks noGrp="1" noChangeArrowheads="1"/>
          </p:cNvSpPr>
          <p:nvPr>
            <p:ph type="body" idx="1"/>
          </p:nvPr>
        </p:nvSpPr>
        <p:spPr>
          <a:noFill/>
          <a:ln/>
        </p:spPr>
        <p:txBody>
          <a:bodyPr/>
          <a:lstStyle/>
          <a:p>
            <a:r>
              <a:rPr lang="en-US" dirty="0" smtClean="0"/>
              <a:t>Tools listed here can</a:t>
            </a:r>
            <a:r>
              <a:rPr lang="en-US" baseline="0" dirty="0" smtClean="0"/>
              <a:t> assist with organization and </a:t>
            </a:r>
            <a:r>
              <a:rPr lang="en-US" baseline="0" dirty="0" smtClean="0"/>
              <a:t>composition. </a:t>
            </a:r>
            <a:r>
              <a:rPr lang="en-US" dirty="0" smtClean="0"/>
              <a:t>Graphic organizers, Inspiration, </a:t>
            </a:r>
            <a:r>
              <a:rPr lang="en-US" dirty="0" err="1" smtClean="0"/>
              <a:t>Kidspiration</a:t>
            </a:r>
            <a:r>
              <a:rPr lang="en-US" dirty="0" smtClean="0"/>
              <a:t>, Draft Builder, features on Microsoft Word- reading level, find and replace, </a:t>
            </a:r>
            <a:r>
              <a:rPr lang="en-US" dirty="0" smtClean="0"/>
              <a:t>thesaurus.</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Graphic</a:t>
            </a:r>
            <a:r>
              <a:rPr lang="en-US" baseline="0" dirty="0" smtClean="0"/>
              <a:t> organizers are seen in both instructional and assistive technology.  Do a little exploring. You may find these helpful even for yourself. </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en-US" smtClean="0"/>
              <a:t>Accessing the Curriculum-Writing</a:t>
            </a:r>
          </a:p>
        </p:txBody>
      </p:sp>
      <p:sp>
        <p:nvSpPr>
          <p:cNvPr id="43011" name="Rectangle 3"/>
          <p:cNvSpPr>
            <a:spLocks noGrp="1" noChangeArrowheads="1"/>
          </p:cNvSpPr>
          <p:nvPr>
            <p:ph type="dt" sz="quarter" idx="1"/>
          </p:nvPr>
        </p:nvSpPr>
        <p:spPr>
          <a:noFill/>
        </p:spPr>
        <p:txBody>
          <a:bodyPr/>
          <a:lstStyle/>
          <a:p>
            <a:fld id="{C36A0512-B8CF-473B-BCF5-24AC968B860A}" type="datetime1">
              <a:rPr lang="en-US" smtClean="0"/>
              <a:pPr/>
              <a:t>1/16/2013</a:t>
            </a:fld>
            <a:endParaRPr lang="en-US" smtClean="0"/>
          </a:p>
        </p:txBody>
      </p:sp>
      <p:sp>
        <p:nvSpPr>
          <p:cNvPr id="43012" name="Rectangle 6"/>
          <p:cNvSpPr>
            <a:spLocks noGrp="1" noChangeArrowheads="1"/>
          </p:cNvSpPr>
          <p:nvPr>
            <p:ph type="ftr" sz="quarter" idx="4"/>
          </p:nvPr>
        </p:nvSpPr>
        <p:spPr>
          <a:noFill/>
        </p:spPr>
        <p:txBody>
          <a:bodyPr/>
          <a:lstStyle/>
          <a:p>
            <a:r>
              <a:rPr lang="en-US" smtClean="0"/>
              <a:t>Marsye Kaplan  mkaplan@bcps.org</a:t>
            </a:r>
          </a:p>
        </p:txBody>
      </p:sp>
      <p:sp>
        <p:nvSpPr>
          <p:cNvPr id="43013" name="Rectangle 7"/>
          <p:cNvSpPr>
            <a:spLocks noGrp="1" noChangeArrowheads="1"/>
          </p:cNvSpPr>
          <p:nvPr>
            <p:ph type="sldNum" sz="quarter" idx="5"/>
          </p:nvPr>
        </p:nvSpPr>
        <p:spPr>
          <a:noFill/>
        </p:spPr>
        <p:txBody>
          <a:bodyPr/>
          <a:lstStyle/>
          <a:p>
            <a:fld id="{9F0201F7-1A4D-488A-993F-BF83433D3F7B}" type="slidenum">
              <a:rPr lang="en-US" smtClean="0"/>
              <a:pPr/>
              <a:t>23</a:t>
            </a:fld>
            <a:endParaRPr lang="en-US" smtClean="0"/>
          </a:p>
        </p:txBody>
      </p:sp>
      <p:sp>
        <p:nvSpPr>
          <p:cNvPr id="43014" name="Rectangle 2"/>
          <p:cNvSpPr>
            <a:spLocks noGrp="1" noRot="1" noChangeAspect="1" noChangeArrowheads="1" noTextEdit="1"/>
          </p:cNvSpPr>
          <p:nvPr>
            <p:ph type="sldImg"/>
          </p:nvPr>
        </p:nvSpPr>
        <p:spPr>
          <a:ln/>
        </p:spPr>
      </p:sp>
      <p:sp>
        <p:nvSpPr>
          <p:cNvPr id="43015" name="Rectangle 3"/>
          <p:cNvSpPr>
            <a:spLocks noGrp="1" noChangeArrowheads="1"/>
          </p:cNvSpPr>
          <p:nvPr>
            <p:ph type="body" idx="1"/>
          </p:nvPr>
        </p:nvSpPr>
        <p:spPr>
          <a:noFill/>
          <a:ln/>
        </p:spPr>
        <p:txBody>
          <a:bodyPr/>
          <a:lstStyle/>
          <a:p>
            <a:r>
              <a:rPr lang="en-US" dirty="0" smtClean="0"/>
              <a:t>This slide highlights a number of tools that support sentence structure</a:t>
            </a:r>
            <a:r>
              <a:rPr lang="en-US" baseline="0" dirty="0" smtClean="0"/>
              <a:t> and grammatical structures.</a:t>
            </a:r>
          </a:p>
          <a:p>
            <a:r>
              <a:rPr lang="en-US" baseline="0" dirty="0" smtClean="0"/>
              <a:t>The Ginger website offers an evaluation tool for grammatical assistance. Type in a sentence and it will tell you if you are correct or incorrect.</a:t>
            </a:r>
          </a:p>
          <a:p>
            <a:endParaRPr lang="en-US" baseline="0" dirty="0" smtClean="0"/>
          </a:p>
          <a:p>
            <a:r>
              <a:rPr lang="en-US" baseline="0" dirty="0" smtClean="0"/>
              <a:t>Talking word processors allow the student to hear what they wrote and make adjustments.</a:t>
            </a:r>
          </a:p>
          <a:p>
            <a:endParaRPr lang="en-US" baseline="0" dirty="0" smtClean="0"/>
          </a:p>
          <a:p>
            <a:r>
              <a:rPr lang="en-US" baseline="0" dirty="0" smtClean="0"/>
              <a:t>You will also want to check out the </a:t>
            </a:r>
            <a:r>
              <a:rPr lang="en-US" baseline="0" dirty="0" err="1" smtClean="0"/>
              <a:t>IntelliTools</a:t>
            </a:r>
            <a:r>
              <a:rPr lang="en-US" baseline="0" dirty="0" smtClean="0"/>
              <a:t> Classroom Suite and Crick software Clicker 6 to see how word grids and pallets can support the writing process.</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 Johnston’s writing supports:</a:t>
            </a:r>
          </a:p>
          <a:p>
            <a:r>
              <a:rPr lang="en-US" dirty="0" smtClean="0"/>
              <a:t>Co:Writer:</a:t>
            </a:r>
            <a:r>
              <a:rPr lang="en-US" baseline="0" dirty="0" smtClean="0"/>
              <a:t> Word Prediction</a:t>
            </a:r>
          </a:p>
          <a:p>
            <a:r>
              <a:rPr lang="en-US" sz="1200" kern="1200" dirty="0" smtClean="0">
                <a:solidFill>
                  <a:schemeClr val="tx1"/>
                </a:solidFill>
                <a:latin typeface="Arial" charset="0"/>
                <a:ea typeface="+mn-ea"/>
                <a:cs typeface="+mn-cs"/>
              </a:rPr>
              <a:t>We know from working with our students that  handwriting involves many skills. We see from this list this is only the beginning of the skill set that our students need to be proficient writers. We need to consider the physical act of getting words on paper. When a referral is made we need to tease out what they are looking for. Coming up with the ideas and then organizing them is a challenge. Retrieving information and using appropriate grammatical structures come into play when we are considering the writing process. The final considerations are editing and being aware of the reader’s perspective.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Write:Outloud:</a:t>
            </a:r>
          </a:p>
          <a:p>
            <a:r>
              <a:rPr lang="en-US" sz="1200" kern="1200" dirty="0" smtClean="0">
                <a:solidFill>
                  <a:schemeClr val="tx1"/>
                </a:solidFill>
                <a:latin typeface="Arial" charset="0"/>
                <a:ea typeface="+mn-ea"/>
                <a:cs typeface="+mn-cs"/>
              </a:rPr>
              <a:t>Talking Word Processor. Allows students to hear</a:t>
            </a:r>
            <a:r>
              <a:rPr lang="en-US" sz="1200" kern="1200" baseline="0" dirty="0" smtClean="0">
                <a:solidFill>
                  <a:schemeClr val="tx1"/>
                </a:solidFill>
                <a:latin typeface="Arial" charset="0"/>
                <a:ea typeface="+mn-ea"/>
                <a:cs typeface="+mn-cs"/>
              </a:rPr>
              <a:t> letter by letter, word after spacing or sentence after punctuating and spacing.</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Draft:Builder:</a:t>
            </a:r>
          </a:p>
          <a:p>
            <a:r>
              <a:rPr lang="en-US" sz="1200" kern="1200" baseline="0" dirty="0" smtClean="0">
                <a:solidFill>
                  <a:schemeClr val="tx1"/>
                </a:solidFill>
                <a:latin typeface="Arial" charset="0"/>
                <a:ea typeface="+mn-ea"/>
                <a:cs typeface="+mn-cs"/>
              </a:rPr>
              <a:t>Graphic </a:t>
            </a:r>
            <a:r>
              <a:rPr lang="en-US" sz="1200" kern="1200" baseline="0" dirty="0" smtClean="0">
                <a:solidFill>
                  <a:schemeClr val="tx1"/>
                </a:solidFill>
                <a:latin typeface="Arial" charset="0"/>
                <a:ea typeface="+mn-ea"/>
                <a:cs typeface="+mn-cs"/>
              </a:rPr>
              <a:t>organizer/outline </a:t>
            </a:r>
            <a:r>
              <a:rPr lang="en-US" sz="1200" kern="1200" baseline="0" dirty="0" smtClean="0">
                <a:solidFill>
                  <a:schemeClr val="tx1"/>
                </a:solidFill>
                <a:latin typeface="Arial" charset="0"/>
                <a:ea typeface="+mn-ea"/>
                <a:cs typeface="+mn-cs"/>
              </a:rPr>
              <a:t>program. This is a terrific support for the writing process</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ClozePro</a:t>
            </a:r>
            <a:r>
              <a:rPr lang="en-US" dirty="0" smtClean="0"/>
              <a:t>, another Crick software</a:t>
            </a:r>
            <a:r>
              <a:rPr lang="en-US" baseline="0" dirty="0" smtClean="0"/>
              <a:t> program,  is a software program that provides opportunities for Cloze activities</a:t>
            </a:r>
            <a:r>
              <a:rPr lang="en-US" baseline="0" dirty="0" smtClean="0"/>
              <a:t>. Teachers can customize the grid to include words, phrases and phonemic elements. </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WriteOnline</a:t>
            </a:r>
            <a:r>
              <a:rPr lang="en-US" b="1" dirty="0" smtClean="0"/>
              <a:t> is the innovative writing tool for schools and colleges. Word prediction, great quality speech, and the unique </a:t>
            </a:r>
            <a:r>
              <a:rPr lang="en-US" b="1" dirty="0" err="1" smtClean="0"/>
              <a:t>Wordbar</a:t>
            </a:r>
            <a:r>
              <a:rPr lang="en-US" b="1" dirty="0" smtClean="0"/>
              <a:t> help students of all abilities to achieve their full </a:t>
            </a:r>
            <a:r>
              <a:rPr lang="en-US" b="1" dirty="0" smtClean="0"/>
              <a:t>potential.</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Kurzweil 3000 provides a wide variety</a:t>
            </a:r>
            <a:r>
              <a:rPr lang="en-US" baseline="0" dirty="0" smtClean="0"/>
              <a:t> of writing supports including: note taking in the column note feature, talking word processor, and word prediction</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see the graphic organizer and outlining</a:t>
            </a:r>
            <a:r>
              <a:rPr lang="en-US" baseline="0" dirty="0" smtClean="0"/>
              <a:t> feature of Kurzweil.</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the writing process, Kurzweil offers</a:t>
            </a:r>
            <a:r>
              <a:rPr lang="en-US" baseline="0" dirty="0" smtClean="0"/>
              <a:t> a split screen for composing that all important draft. </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We know from working with our students that  handwriting involves many skills. We see from this list this is only the beginning of the skill set that our students need to be proficient writers. We need to consider the physical act of getting words on paper. When a referral is made we need to tease out what they are looking for. Coming up with the ideas and then organizing them is a challenge. Retrieving information and using appropriate grammatical structures come into play when we are considering the writing process. The final considerations are editing and being aware of the reader’s perspective.</a:t>
            </a:r>
          </a:p>
          <a:p>
            <a:r>
              <a:rPr lang="en-US" sz="1200" kern="1200" dirty="0" smtClean="0">
                <a:solidFill>
                  <a:schemeClr val="tx1"/>
                </a:solidFill>
                <a:latin typeface="Arial"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newest</a:t>
            </a:r>
            <a:r>
              <a:rPr lang="en-US" baseline="0" dirty="0" smtClean="0"/>
              <a:t> strategies is speech recognition. Let’s take a look at two tools that allow you speak to the computer and have your text printed at the same time.</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programs that</a:t>
            </a:r>
            <a:r>
              <a:rPr lang="en-US" baseline="0" dirty="0" smtClean="0"/>
              <a:t> I</a:t>
            </a:r>
            <a:r>
              <a:rPr lang="en-US" dirty="0" smtClean="0"/>
              <a:t> want you to</a:t>
            </a:r>
            <a:r>
              <a:rPr lang="en-US" baseline="0" dirty="0" smtClean="0"/>
              <a:t> consider </a:t>
            </a:r>
            <a:r>
              <a:rPr lang="en-US" dirty="0" smtClean="0"/>
              <a:t>is Microsoft’s speech recognition or speech to text</a:t>
            </a:r>
            <a:r>
              <a:rPr lang="en-US" baseline="0" dirty="0" smtClean="0"/>
              <a:t> program. </a:t>
            </a:r>
            <a:r>
              <a:rPr lang="en-US" dirty="0" smtClean="0"/>
              <a:t> This program is built into the Windows 7 operating system. Imagine sitting at your computer speaking into a microphone and having all of the text appear magically on the screen. This program can open up the world to students who have difficulty with writing but who excel in </a:t>
            </a:r>
            <a:r>
              <a:rPr lang="en-US" dirty="0" smtClean="0"/>
              <a:t>speaking. </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those students who need a more robust program, </a:t>
            </a:r>
            <a:r>
              <a:rPr lang="en-US" dirty="0" smtClean="0"/>
              <a:t>Dragon Naturally Speaking </a:t>
            </a:r>
            <a:r>
              <a:rPr lang="en-US" dirty="0" smtClean="0"/>
              <a:t>is the programs for them. </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a:t>
            </a:r>
            <a:r>
              <a:rPr lang="en-US" baseline="0" dirty="0" smtClean="0"/>
              <a:t> you know </a:t>
            </a:r>
            <a:r>
              <a:rPr lang="en-US" dirty="0" smtClean="0"/>
              <a:t>that </a:t>
            </a:r>
            <a:r>
              <a:rPr lang="en-US" dirty="0" smtClean="0"/>
              <a:t>Adobe acrobat professional allows you to write directly on the document.  This program in most schools, readily available, and cost effective is a perfect alternative for many students. </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study bar is a free resource from Scotland. The website on the slide provides you with a link that allows you to download this very cool tool</a:t>
            </a:r>
            <a:r>
              <a:rPr lang="en-US" baseline="0" dirty="0" smtClean="0"/>
              <a:t> directly onto </a:t>
            </a:r>
            <a:r>
              <a:rPr lang="en-US" dirty="0" smtClean="0"/>
              <a:t>your flash drive.  Many school districts do not allow download of software. This program runs from a flash drive. An excellent choice.  </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audio note taker is</a:t>
            </a:r>
            <a:r>
              <a:rPr lang="en-US" baseline="0" dirty="0" smtClean="0"/>
              <a:t> a relatively new tool. It </a:t>
            </a:r>
            <a:r>
              <a:rPr lang="en-US" dirty="0" smtClean="0"/>
              <a:t>will allow you to make the audio file visual which allows for easy </a:t>
            </a:r>
            <a:r>
              <a:rPr lang="en-US" dirty="0" smtClean="0"/>
              <a:t>editing.</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variety of note-taking pens on the market. Take a few minutes to explore the </a:t>
            </a:r>
            <a:r>
              <a:rPr lang="en-US" dirty="0" err="1" smtClean="0"/>
              <a:t>InfoScan</a:t>
            </a:r>
            <a:r>
              <a:rPr lang="en-US" dirty="0" smtClean="0"/>
              <a:t>, C-Pen or Iris Pen..</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begin imagining sitting in a class taking notes and at the same time your pen is audio recording what is being said. The magical notebook allows you to the touch any location and hear exactly what your professor was saying.  Imagine connecting this pen to your computer and uploading the audio as well as the text notes that you have just taken.  An A in every class.  Visit the </a:t>
            </a:r>
            <a:r>
              <a:rPr lang="en-US" dirty="0" err="1" smtClean="0"/>
              <a:t>Livescribe</a:t>
            </a:r>
            <a:r>
              <a:rPr lang="en-US" dirty="0" smtClean="0"/>
              <a:t> website to see how this echo pen can change the lives of students young and old. </a:t>
            </a:r>
            <a:r>
              <a:rPr lang="en-US" dirty="0" smtClean="0"/>
              <a:t>The </a:t>
            </a:r>
            <a:r>
              <a:rPr lang="en-US" dirty="0" err="1" smtClean="0"/>
              <a:t>Livescribe</a:t>
            </a:r>
            <a:r>
              <a:rPr lang="en-US" baseline="0" dirty="0" smtClean="0"/>
              <a:t> has many instructional benefits for teachers.</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variety of portable word processors on the market. One of those is called in the Neo.</a:t>
            </a:r>
            <a:r>
              <a:rPr lang="en-US" baseline="0" dirty="0" smtClean="0"/>
              <a:t> Y</a:t>
            </a:r>
            <a:r>
              <a:rPr lang="en-US" dirty="0" smtClean="0"/>
              <a:t>ou may be familiar with the </a:t>
            </a:r>
            <a:r>
              <a:rPr lang="en-US" dirty="0" err="1" smtClean="0"/>
              <a:t>AlphaSmart</a:t>
            </a:r>
            <a:r>
              <a:rPr lang="en-US" dirty="0" smtClean="0"/>
              <a:t> technology.  Neo is the newest member of </a:t>
            </a:r>
            <a:r>
              <a:rPr lang="en-US" dirty="0" err="1" smtClean="0"/>
              <a:t>th</a:t>
            </a:r>
            <a:r>
              <a:rPr lang="en-US" dirty="0" smtClean="0"/>
              <a:t> </a:t>
            </a:r>
            <a:r>
              <a:rPr lang="en-US" dirty="0" err="1" smtClean="0"/>
              <a:t>AlphaSmart</a:t>
            </a:r>
            <a:r>
              <a:rPr lang="en-US" dirty="0" smtClean="0"/>
              <a:t> family. Check out the website to see how this tool can meet the needs of students struggling with the writing process. </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set of portable word processors are the Writer and the Fusion or Forte`.  The Writer is a basic word processor the Fusion or </a:t>
            </a:r>
            <a:r>
              <a:rPr lang="en-US" dirty="0" err="1" smtClean="0"/>
              <a:t>Forte`is</a:t>
            </a:r>
            <a:r>
              <a:rPr lang="en-US" dirty="0" smtClean="0"/>
              <a:t> </a:t>
            </a:r>
            <a:r>
              <a:rPr lang="en-US" dirty="0" smtClean="0"/>
              <a:t> a talking </a:t>
            </a:r>
            <a:r>
              <a:rPr lang="en-US" dirty="0" smtClean="0"/>
              <a:t>word </a:t>
            </a:r>
            <a:r>
              <a:rPr lang="en-US" dirty="0" smtClean="0"/>
              <a:t>processor.</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often find the writing process challenging. They may have difficulty understanding</a:t>
            </a:r>
            <a:r>
              <a:rPr lang="en-US" baseline="0" dirty="0" smtClean="0"/>
              <a:t> the purpose for writing or just cannot come up with a plan. These students may spend less time on task or at the very least use immature strategies. Lack of organization and limited knowledge of the structure of writing are frequently evident.</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could not move away from the writing supports without talking about mobile digital devices. Whether you are looking at the Kindle Fire or the iPad mobile digital devices are here to stay. </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highlights a number of apps for writing .</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n-US" smtClean="0"/>
              <a:t>Accessing the Curriculum-Writing</a:t>
            </a:r>
          </a:p>
        </p:txBody>
      </p:sp>
      <p:sp>
        <p:nvSpPr>
          <p:cNvPr id="44035" name="Rectangle 3"/>
          <p:cNvSpPr>
            <a:spLocks noGrp="1" noChangeArrowheads="1"/>
          </p:cNvSpPr>
          <p:nvPr>
            <p:ph type="dt" sz="quarter" idx="1"/>
          </p:nvPr>
        </p:nvSpPr>
        <p:spPr>
          <a:noFill/>
        </p:spPr>
        <p:txBody>
          <a:bodyPr/>
          <a:lstStyle/>
          <a:p>
            <a:fld id="{5DD6DC5E-0785-45C4-AA2A-1806F1A3A359}" type="datetime1">
              <a:rPr lang="en-US" smtClean="0"/>
              <a:pPr/>
              <a:t>1/16/2013</a:t>
            </a:fld>
            <a:endParaRPr lang="en-US" smtClean="0"/>
          </a:p>
        </p:txBody>
      </p:sp>
      <p:sp>
        <p:nvSpPr>
          <p:cNvPr id="44036" name="Rectangle 6"/>
          <p:cNvSpPr>
            <a:spLocks noGrp="1" noChangeArrowheads="1"/>
          </p:cNvSpPr>
          <p:nvPr>
            <p:ph type="ftr" sz="quarter" idx="4"/>
          </p:nvPr>
        </p:nvSpPr>
        <p:spPr>
          <a:noFill/>
        </p:spPr>
        <p:txBody>
          <a:bodyPr/>
          <a:lstStyle/>
          <a:p>
            <a:r>
              <a:rPr lang="en-US" smtClean="0"/>
              <a:t>Marsye Kaplan  mkaplan@bcps.org</a:t>
            </a:r>
          </a:p>
        </p:txBody>
      </p:sp>
      <p:sp>
        <p:nvSpPr>
          <p:cNvPr id="44037" name="Rectangle 7"/>
          <p:cNvSpPr>
            <a:spLocks noGrp="1" noChangeArrowheads="1"/>
          </p:cNvSpPr>
          <p:nvPr>
            <p:ph type="sldNum" sz="quarter" idx="5"/>
          </p:nvPr>
        </p:nvSpPr>
        <p:spPr>
          <a:noFill/>
        </p:spPr>
        <p:txBody>
          <a:bodyPr/>
          <a:lstStyle/>
          <a:p>
            <a:fld id="{F98C3F4D-B361-434B-83B0-EF3DADDDA418}" type="slidenum">
              <a:rPr lang="en-US" smtClean="0"/>
              <a:pPr/>
              <a:t>42</a:t>
            </a:fld>
            <a:endParaRPr lang="en-US" smtClean="0"/>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p:spPr>
        <p:txBody>
          <a:bodyPr/>
          <a:lstStyle/>
          <a:p>
            <a:r>
              <a:rPr lang="en-US" dirty="0" smtClean="0"/>
              <a:t>Many of their students have physical disabilities that interfere with the act of writing.  Whether they use a slant board or pencil grips and expanded touch sensitive keyboard such as the </a:t>
            </a:r>
            <a:r>
              <a:rPr lang="en-US" dirty="0" err="1" smtClean="0"/>
              <a:t>IntelliKeys</a:t>
            </a:r>
            <a:r>
              <a:rPr lang="en-US" dirty="0" smtClean="0"/>
              <a:t> or other keyboard devices we must consider all options to assist are struggling </a:t>
            </a:r>
            <a:r>
              <a:rPr lang="en-US" dirty="0" smtClean="0"/>
              <a:t>writers.</a:t>
            </a: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summary, we know that many of our students struggle with the writing process whether for physical or cognitive reasons. </a:t>
            </a:r>
            <a:r>
              <a:rPr lang="en-US" smtClean="0"/>
              <a:t>We </a:t>
            </a:r>
            <a:r>
              <a:rPr lang="en-US" dirty="0" smtClean="0"/>
              <a:t>must identify the issues for that particular child and consider the range of low to high tech tools to </a:t>
            </a:r>
            <a:r>
              <a:rPr lang="en-US" smtClean="0"/>
              <a:t>support them.</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regard to composing, it is not uncommon to see</a:t>
            </a:r>
            <a:r>
              <a:rPr lang="en-US" baseline="0" dirty="0" smtClean="0"/>
              <a:t> errors in syntax and mechanics. Sentence complexity and length are also diminished.</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all individuals, these students will certainly</a:t>
            </a:r>
            <a:r>
              <a:rPr lang="en-US" baseline="0" dirty="0" smtClean="0"/>
              <a:t> vary in their abilities and needs. We need to evaluate thoroughly to determine where to begin instruction. </a:t>
            </a:r>
          </a:p>
          <a:p>
            <a:endParaRPr lang="en-US" baseline="0" dirty="0" smtClean="0"/>
          </a:p>
          <a:p>
            <a:r>
              <a:rPr lang="en-US" baseline="0" dirty="0" smtClean="0"/>
              <a:t>Do not be surprised to find out that many of these students are well aware of their challenges!</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review of this slide illustrates</a:t>
            </a:r>
            <a:r>
              <a:rPr lang="en-US" baseline="0" dirty="0" smtClean="0"/>
              <a:t> the commonalities of challenges noted in composing.</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these challenges already noted,</a:t>
            </a:r>
            <a:r>
              <a:rPr lang="en-US" baseline="0" dirty="0" smtClean="0"/>
              <a:t> these students are often the first one finished and when reviewing work, you will notice their inability to stay on topic.</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Mechanics issues will be evident in spelling when the students regularly select</a:t>
            </a:r>
            <a:r>
              <a:rPr lang="en-US" baseline="0" dirty="0" smtClean="0"/>
              <a:t> the safe and easy words. Too often, their spelling is so challenged that even the spell checker can’t identify the word. Another characteristic is that there is very little variety in sentence structure.</a:t>
            </a:r>
            <a:endParaRPr lang="en-US" dirty="0"/>
          </a:p>
        </p:txBody>
      </p:sp>
      <p:sp>
        <p:nvSpPr>
          <p:cNvPr id="4" name="Slide Number Placeholder 3"/>
          <p:cNvSpPr>
            <a:spLocks noGrp="1"/>
          </p:cNvSpPr>
          <p:nvPr>
            <p:ph type="sldNum" sz="quarter" idx="10"/>
          </p:nvPr>
        </p:nvSpPr>
        <p:spPr/>
        <p:txBody>
          <a:bodyPr/>
          <a:lstStyle/>
          <a:p>
            <a:fld id="{D0C6A63E-6988-443E-90DB-1BE6FB9816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533400"/>
            <a:ext cx="7162800" cy="3067050"/>
          </a:xfrm>
        </p:spPr>
        <p:txBody>
          <a:bodyPr/>
          <a:lstStyle>
            <a:lvl1pPr algn="l">
              <a:defRPr sz="6600" b="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810000"/>
            <a:ext cx="7162800" cy="1752600"/>
          </a:xfrm>
        </p:spPr>
        <p:txBody>
          <a:bodyPr/>
          <a:lstStyle>
            <a:lvl1pPr marL="0" indent="0">
              <a:buFontTx/>
              <a:buNone/>
              <a:defRPr b="1">
                <a:solidFill>
                  <a:srgbClr val="0099CC"/>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533400" y="6381750"/>
            <a:ext cx="2133600" cy="476250"/>
          </a:xfrm>
        </p:spPr>
        <p:txBody>
          <a:bodyPr/>
          <a:lstStyle>
            <a:lvl1pPr algn="l">
              <a:defRPr/>
            </a:lvl1pPr>
          </a:lstStyle>
          <a:p>
            <a:fld id="{0497872B-6D75-4F31-AE5F-6800C5826896}" type="datetime1">
              <a:rPr lang="en-US" smtClean="0"/>
              <a:pPr/>
              <a:t>1/16/2013</a:t>
            </a:fld>
            <a:endParaRPr lang="en-US"/>
          </a:p>
        </p:txBody>
      </p:sp>
      <p:sp>
        <p:nvSpPr>
          <p:cNvPr id="3077" name="Rectangle 5"/>
          <p:cNvSpPr>
            <a:spLocks noGrp="1" noChangeArrowheads="1"/>
          </p:cNvSpPr>
          <p:nvPr>
            <p:ph type="ftr" sz="quarter" idx="3"/>
          </p:nvPr>
        </p:nvSpPr>
        <p:spPr>
          <a:xfrm>
            <a:off x="2819400" y="6381750"/>
            <a:ext cx="3962400" cy="476250"/>
          </a:xfrm>
        </p:spPr>
        <p:txBody>
          <a:bodyPr/>
          <a:lstStyle>
            <a:lvl1pPr>
              <a:defRPr/>
            </a:lvl1pPr>
          </a:lstStyle>
          <a:p>
            <a:r>
              <a:rPr lang="en-US" smtClean="0"/>
              <a:t>mkaplan@bcps.org Writing Supports</a:t>
            </a:r>
            <a:endParaRPr lang="en-US"/>
          </a:p>
        </p:txBody>
      </p:sp>
      <p:sp>
        <p:nvSpPr>
          <p:cNvPr id="3078" name="Rectangle 6"/>
          <p:cNvSpPr>
            <a:spLocks noGrp="1" noChangeArrowheads="1"/>
          </p:cNvSpPr>
          <p:nvPr>
            <p:ph type="sldNum" sz="quarter" idx="4"/>
          </p:nvPr>
        </p:nvSpPr>
        <p:spPr>
          <a:xfrm>
            <a:off x="7010400" y="6381750"/>
            <a:ext cx="2133600" cy="476250"/>
          </a:xfrm>
        </p:spPr>
        <p:txBody>
          <a:bodyPr/>
          <a:lstStyle>
            <a:lvl1pPr>
              <a:defRPr/>
            </a:lvl1pPr>
          </a:lstStyle>
          <a:p>
            <a:fld id="{93F36A88-A344-4683-B870-86F1131DEE7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358B36B-1244-4BF1-A06A-921B56D6F1DC}" type="datetime1">
              <a:rPr lang="en-US" smtClean="0"/>
              <a:pPr/>
              <a:t>1/16/2013</a:t>
            </a:fld>
            <a:endParaRPr lang="en-US"/>
          </a:p>
        </p:txBody>
      </p:sp>
      <p:sp>
        <p:nvSpPr>
          <p:cNvPr id="5" name="Footer Placeholder 4"/>
          <p:cNvSpPr>
            <a:spLocks noGrp="1"/>
          </p:cNvSpPr>
          <p:nvPr>
            <p:ph type="ftr" sz="quarter" idx="11"/>
          </p:nvPr>
        </p:nvSpPr>
        <p:spPr/>
        <p:txBody>
          <a:bodyPr/>
          <a:lstStyle>
            <a:lvl1pPr>
              <a:defRPr/>
            </a:lvl1pPr>
          </a:lstStyle>
          <a:p>
            <a:r>
              <a:rPr lang="en-US" smtClean="0"/>
              <a:t>mkaplan@bcps.org Writing Supports</a:t>
            </a:r>
            <a:endParaRPr lang="en-US"/>
          </a:p>
        </p:txBody>
      </p:sp>
      <p:sp>
        <p:nvSpPr>
          <p:cNvPr id="6" name="Slide Number Placeholder 5"/>
          <p:cNvSpPr>
            <a:spLocks noGrp="1"/>
          </p:cNvSpPr>
          <p:nvPr>
            <p:ph type="sldNum" sz="quarter" idx="12"/>
          </p:nvPr>
        </p:nvSpPr>
        <p:spPr/>
        <p:txBody>
          <a:bodyPr/>
          <a:lstStyle>
            <a:lvl1pPr>
              <a:defRPr/>
            </a:lvl1pPr>
          </a:lstStyle>
          <a:p>
            <a:fld id="{DE23C37E-3EC5-49DD-87D0-B95D10EDAB8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E95692-05B3-4B60-8CAE-48FD11C4F931}" type="datetime1">
              <a:rPr lang="en-US" smtClean="0"/>
              <a:pPr/>
              <a:t>1/16/2013</a:t>
            </a:fld>
            <a:endParaRPr lang="en-US"/>
          </a:p>
        </p:txBody>
      </p:sp>
      <p:sp>
        <p:nvSpPr>
          <p:cNvPr id="5" name="Footer Placeholder 4"/>
          <p:cNvSpPr>
            <a:spLocks noGrp="1"/>
          </p:cNvSpPr>
          <p:nvPr>
            <p:ph type="ftr" sz="quarter" idx="11"/>
          </p:nvPr>
        </p:nvSpPr>
        <p:spPr/>
        <p:txBody>
          <a:bodyPr/>
          <a:lstStyle>
            <a:lvl1pPr>
              <a:defRPr/>
            </a:lvl1pPr>
          </a:lstStyle>
          <a:p>
            <a:r>
              <a:rPr lang="en-US" smtClean="0"/>
              <a:t>mkaplan@bcps.org Writing Supports</a:t>
            </a:r>
            <a:endParaRPr lang="en-US"/>
          </a:p>
        </p:txBody>
      </p:sp>
      <p:sp>
        <p:nvSpPr>
          <p:cNvPr id="6" name="Slide Number Placeholder 5"/>
          <p:cNvSpPr>
            <a:spLocks noGrp="1"/>
          </p:cNvSpPr>
          <p:nvPr>
            <p:ph type="sldNum" sz="quarter" idx="12"/>
          </p:nvPr>
        </p:nvSpPr>
        <p:spPr/>
        <p:txBody>
          <a:bodyPr/>
          <a:lstStyle>
            <a:lvl1pPr>
              <a:defRPr/>
            </a:lvl1pPr>
          </a:lstStyle>
          <a:p>
            <a:fld id="{56AD10CD-0285-402D-BD41-CB1890EAFC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5930A65-15EB-4227-8767-8B6ABF1268D0}" type="datetime1">
              <a:rPr lang="en-US" smtClean="0"/>
              <a:pPr/>
              <a:t>1/16/2013</a:t>
            </a:fld>
            <a:endParaRPr lang="en-US"/>
          </a:p>
        </p:txBody>
      </p:sp>
      <p:sp>
        <p:nvSpPr>
          <p:cNvPr id="5" name="Footer Placeholder 4"/>
          <p:cNvSpPr>
            <a:spLocks noGrp="1"/>
          </p:cNvSpPr>
          <p:nvPr>
            <p:ph type="ftr" sz="quarter" idx="11"/>
          </p:nvPr>
        </p:nvSpPr>
        <p:spPr/>
        <p:txBody>
          <a:bodyPr/>
          <a:lstStyle>
            <a:lvl1pPr>
              <a:defRPr/>
            </a:lvl1pPr>
          </a:lstStyle>
          <a:p>
            <a:r>
              <a:rPr lang="en-US" smtClean="0"/>
              <a:t>mkaplan@bcps.org Writing Supports</a:t>
            </a:r>
            <a:endParaRPr lang="en-US"/>
          </a:p>
        </p:txBody>
      </p:sp>
      <p:sp>
        <p:nvSpPr>
          <p:cNvPr id="6" name="Slide Number Placeholder 5"/>
          <p:cNvSpPr>
            <a:spLocks noGrp="1"/>
          </p:cNvSpPr>
          <p:nvPr>
            <p:ph type="sldNum" sz="quarter" idx="12"/>
          </p:nvPr>
        </p:nvSpPr>
        <p:spPr/>
        <p:txBody>
          <a:bodyPr/>
          <a:lstStyle>
            <a:lvl1pPr>
              <a:defRPr/>
            </a:lvl1pPr>
          </a:lstStyle>
          <a:p>
            <a:fld id="{000BB4BD-66FF-4984-8939-50C41D0491F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AF9802A-3B6A-42D7-B02E-866501B3C05D}" type="datetime1">
              <a:rPr lang="en-US" smtClean="0"/>
              <a:pPr/>
              <a:t>1/16/2013</a:t>
            </a:fld>
            <a:endParaRPr lang="en-US"/>
          </a:p>
        </p:txBody>
      </p:sp>
      <p:sp>
        <p:nvSpPr>
          <p:cNvPr id="5" name="Footer Placeholder 4"/>
          <p:cNvSpPr>
            <a:spLocks noGrp="1"/>
          </p:cNvSpPr>
          <p:nvPr>
            <p:ph type="ftr" sz="quarter" idx="11"/>
          </p:nvPr>
        </p:nvSpPr>
        <p:spPr/>
        <p:txBody>
          <a:bodyPr/>
          <a:lstStyle>
            <a:lvl1pPr>
              <a:defRPr/>
            </a:lvl1pPr>
          </a:lstStyle>
          <a:p>
            <a:r>
              <a:rPr lang="en-US" smtClean="0"/>
              <a:t>mkaplan@bcps.org Writing Supports</a:t>
            </a:r>
            <a:endParaRPr lang="en-US"/>
          </a:p>
        </p:txBody>
      </p:sp>
      <p:sp>
        <p:nvSpPr>
          <p:cNvPr id="6" name="Slide Number Placeholder 5"/>
          <p:cNvSpPr>
            <a:spLocks noGrp="1"/>
          </p:cNvSpPr>
          <p:nvPr>
            <p:ph type="sldNum" sz="quarter" idx="12"/>
          </p:nvPr>
        </p:nvSpPr>
        <p:spPr/>
        <p:txBody>
          <a:bodyPr/>
          <a:lstStyle>
            <a:lvl1pPr>
              <a:defRPr/>
            </a:lvl1pPr>
          </a:lstStyle>
          <a:p>
            <a:fld id="{14A062DA-9084-496E-9B24-4B304A7E250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2DDB64C-4563-4004-9BF0-50674997413F}" type="datetime1">
              <a:rPr lang="en-US" smtClean="0"/>
              <a:pPr/>
              <a:t>1/16/2013</a:t>
            </a:fld>
            <a:endParaRPr lang="en-US"/>
          </a:p>
        </p:txBody>
      </p:sp>
      <p:sp>
        <p:nvSpPr>
          <p:cNvPr id="6" name="Footer Placeholder 5"/>
          <p:cNvSpPr>
            <a:spLocks noGrp="1"/>
          </p:cNvSpPr>
          <p:nvPr>
            <p:ph type="ftr" sz="quarter" idx="11"/>
          </p:nvPr>
        </p:nvSpPr>
        <p:spPr/>
        <p:txBody>
          <a:bodyPr/>
          <a:lstStyle>
            <a:lvl1pPr>
              <a:defRPr/>
            </a:lvl1pPr>
          </a:lstStyle>
          <a:p>
            <a:r>
              <a:rPr lang="en-US" smtClean="0"/>
              <a:t>mkaplan@bcps.org Writing Supports</a:t>
            </a:r>
            <a:endParaRPr lang="en-US"/>
          </a:p>
        </p:txBody>
      </p:sp>
      <p:sp>
        <p:nvSpPr>
          <p:cNvPr id="7" name="Slide Number Placeholder 6"/>
          <p:cNvSpPr>
            <a:spLocks noGrp="1"/>
          </p:cNvSpPr>
          <p:nvPr>
            <p:ph type="sldNum" sz="quarter" idx="12"/>
          </p:nvPr>
        </p:nvSpPr>
        <p:spPr/>
        <p:txBody>
          <a:bodyPr/>
          <a:lstStyle>
            <a:lvl1pPr>
              <a:defRPr/>
            </a:lvl1pPr>
          </a:lstStyle>
          <a:p>
            <a:fld id="{F739DCA0-B0A1-42AA-97F2-62581EF7088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C710491-7AD6-4828-9621-FCBFD78EC124}" type="datetime1">
              <a:rPr lang="en-US" smtClean="0"/>
              <a:pPr/>
              <a:t>1/16/2013</a:t>
            </a:fld>
            <a:endParaRPr lang="en-US"/>
          </a:p>
        </p:txBody>
      </p:sp>
      <p:sp>
        <p:nvSpPr>
          <p:cNvPr id="8" name="Footer Placeholder 7"/>
          <p:cNvSpPr>
            <a:spLocks noGrp="1"/>
          </p:cNvSpPr>
          <p:nvPr>
            <p:ph type="ftr" sz="quarter" idx="11"/>
          </p:nvPr>
        </p:nvSpPr>
        <p:spPr/>
        <p:txBody>
          <a:bodyPr/>
          <a:lstStyle>
            <a:lvl1pPr>
              <a:defRPr/>
            </a:lvl1pPr>
          </a:lstStyle>
          <a:p>
            <a:r>
              <a:rPr lang="en-US" smtClean="0"/>
              <a:t>mkaplan@bcps.org Writing Supports</a:t>
            </a:r>
            <a:endParaRPr lang="en-US"/>
          </a:p>
        </p:txBody>
      </p:sp>
      <p:sp>
        <p:nvSpPr>
          <p:cNvPr id="9" name="Slide Number Placeholder 8"/>
          <p:cNvSpPr>
            <a:spLocks noGrp="1"/>
          </p:cNvSpPr>
          <p:nvPr>
            <p:ph type="sldNum" sz="quarter" idx="12"/>
          </p:nvPr>
        </p:nvSpPr>
        <p:spPr/>
        <p:txBody>
          <a:bodyPr/>
          <a:lstStyle>
            <a:lvl1pPr>
              <a:defRPr/>
            </a:lvl1pPr>
          </a:lstStyle>
          <a:p>
            <a:fld id="{47580B8A-8549-42F2-9B1E-B6D965D4AE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735B37B-8C12-4C2E-8A62-D0A4F4BF2409}" type="datetime1">
              <a:rPr lang="en-US" smtClean="0"/>
              <a:pPr/>
              <a:t>1/16/2013</a:t>
            </a:fld>
            <a:endParaRPr lang="en-US"/>
          </a:p>
        </p:txBody>
      </p:sp>
      <p:sp>
        <p:nvSpPr>
          <p:cNvPr id="4" name="Footer Placeholder 3"/>
          <p:cNvSpPr>
            <a:spLocks noGrp="1"/>
          </p:cNvSpPr>
          <p:nvPr>
            <p:ph type="ftr" sz="quarter" idx="11"/>
          </p:nvPr>
        </p:nvSpPr>
        <p:spPr/>
        <p:txBody>
          <a:bodyPr/>
          <a:lstStyle>
            <a:lvl1pPr>
              <a:defRPr/>
            </a:lvl1pPr>
          </a:lstStyle>
          <a:p>
            <a:r>
              <a:rPr lang="en-US" smtClean="0"/>
              <a:t>mkaplan@bcps.org Writing Supports</a:t>
            </a:r>
            <a:endParaRPr lang="en-US"/>
          </a:p>
        </p:txBody>
      </p:sp>
      <p:sp>
        <p:nvSpPr>
          <p:cNvPr id="5" name="Slide Number Placeholder 4"/>
          <p:cNvSpPr>
            <a:spLocks noGrp="1"/>
          </p:cNvSpPr>
          <p:nvPr>
            <p:ph type="sldNum" sz="quarter" idx="12"/>
          </p:nvPr>
        </p:nvSpPr>
        <p:spPr/>
        <p:txBody>
          <a:bodyPr/>
          <a:lstStyle>
            <a:lvl1pPr>
              <a:defRPr/>
            </a:lvl1pPr>
          </a:lstStyle>
          <a:p>
            <a:fld id="{B5E90156-6D53-484F-8707-0FB17B46D8F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748823D-94FA-439F-9ACE-92976025DD0B}" type="datetime1">
              <a:rPr lang="en-US" smtClean="0"/>
              <a:pPr/>
              <a:t>1/16/2013</a:t>
            </a:fld>
            <a:endParaRPr lang="en-US"/>
          </a:p>
        </p:txBody>
      </p:sp>
      <p:sp>
        <p:nvSpPr>
          <p:cNvPr id="3" name="Footer Placeholder 2"/>
          <p:cNvSpPr>
            <a:spLocks noGrp="1"/>
          </p:cNvSpPr>
          <p:nvPr>
            <p:ph type="ftr" sz="quarter" idx="11"/>
          </p:nvPr>
        </p:nvSpPr>
        <p:spPr/>
        <p:txBody>
          <a:bodyPr/>
          <a:lstStyle>
            <a:lvl1pPr>
              <a:defRPr/>
            </a:lvl1pPr>
          </a:lstStyle>
          <a:p>
            <a:r>
              <a:rPr lang="en-US" smtClean="0"/>
              <a:t>mkaplan@bcps.org Writing Supports</a:t>
            </a:r>
            <a:endParaRPr lang="en-US"/>
          </a:p>
        </p:txBody>
      </p:sp>
      <p:sp>
        <p:nvSpPr>
          <p:cNvPr id="4" name="Slide Number Placeholder 3"/>
          <p:cNvSpPr>
            <a:spLocks noGrp="1"/>
          </p:cNvSpPr>
          <p:nvPr>
            <p:ph type="sldNum" sz="quarter" idx="12"/>
          </p:nvPr>
        </p:nvSpPr>
        <p:spPr/>
        <p:txBody>
          <a:bodyPr/>
          <a:lstStyle>
            <a:lvl1pPr>
              <a:defRPr/>
            </a:lvl1pPr>
          </a:lstStyle>
          <a:p>
            <a:fld id="{BC4F6A29-2408-4197-AC8B-8F750F01661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0192F68-E8B4-44E0-BE75-C1FF0DE1DBAE}" type="datetime1">
              <a:rPr lang="en-US" smtClean="0"/>
              <a:pPr/>
              <a:t>1/16/2013</a:t>
            </a:fld>
            <a:endParaRPr lang="en-US"/>
          </a:p>
        </p:txBody>
      </p:sp>
      <p:sp>
        <p:nvSpPr>
          <p:cNvPr id="6" name="Footer Placeholder 5"/>
          <p:cNvSpPr>
            <a:spLocks noGrp="1"/>
          </p:cNvSpPr>
          <p:nvPr>
            <p:ph type="ftr" sz="quarter" idx="11"/>
          </p:nvPr>
        </p:nvSpPr>
        <p:spPr/>
        <p:txBody>
          <a:bodyPr/>
          <a:lstStyle>
            <a:lvl1pPr>
              <a:defRPr/>
            </a:lvl1pPr>
          </a:lstStyle>
          <a:p>
            <a:r>
              <a:rPr lang="en-US" smtClean="0"/>
              <a:t>mkaplan@bcps.org Writing Supports</a:t>
            </a:r>
            <a:endParaRPr lang="en-US"/>
          </a:p>
        </p:txBody>
      </p:sp>
      <p:sp>
        <p:nvSpPr>
          <p:cNvPr id="7" name="Slide Number Placeholder 6"/>
          <p:cNvSpPr>
            <a:spLocks noGrp="1"/>
          </p:cNvSpPr>
          <p:nvPr>
            <p:ph type="sldNum" sz="quarter" idx="12"/>
          </p:nvPr>
        </p:nvSpPr>
        <p:spPr/>
        <p:txBody>
          <a:bodyPr/>
          <a:lstStyle>
            <a:lvl1pPr>
              <a:defRPr/>
            </a:lvl1pPr>
          </a:lstStyle>
          <a:p>
            <a:fld id="{A4FAD005-8853-48B6-905A-A488A4C9670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CDF90D-27A7-40FB-8D72-7B64EEB7F3A1}" type="datetime1">
              <a:rPr lang="en-US" smtClean="0"/>
              <a:pPr/>
              <a:t>1/16/2013</a:t>
            </a:fld>
            <a:endParaRPr lang="en-US"/>
          </a:p>
        </p:txBody>
      </p:sp>
      <p:sp>
        <p:nvSpPr>
          <p:cNvPr id="6" name="Footer Placeholder 5"/>
          <p:cNvSpPr>
            <a:spLocks noGrp="1"/>
          </p:cNvSpPr>
          <p:nvPr>
            <p:ph type="ftr" sz="quarter" idx="11"/>
          </p:nvPr>
        </p:nvSpPr>
        <p:spPr/>
        <p:txBody>
          <a:bodyPr/>
          <a:lstStyle>
            <a:lvl1pPr>
              <a:defRPr/>
            </a:lvl1pPr>
          </a:lstStyle>
          <a:p>
            <a:r>
              <a:rPr lang="en-US" smtClean="0"/>
              <a:t>mkaplan@bcps.org Writing Supports</a:t>
            </a:r>
            <a:endParaRPr lang="en-US"/>
          </a:p>
        </p:txBody>
      </p:sp>
      <p:sp>
        <p:nvSpPr>
          <p:cNvPr id="7" name="Slide Number Placeholder 6"/>
          <p:cNvSpPr>
            <a:spLocks noGrp="1"/>
          </p:cNvSpPr>
          <p:nvPr>
            <p:ph type="sldNum" sz="quarter" idx="12"/>
          </p:nvPr>
        </p:nvSpPr>
        <p:spPr/>
        <p:txBody>
          <a:bodyPr/>
          <a:lstStyle>
            <a:lvl1pPr>
              <a:defRPr/>
            </a:lvl1pPr>
          </a:lstStyle>
          <a:p>
            <a:fld id="{F4456649-DFE3-4366-BE7B-F1844F7D9D1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74638"/>
            <a:ext cx="7620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1600200"/>
            <a:ext cx="7620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9F93925B-E5C2-4775-A297-7BC97FE7696F}" type="datetime1">
              <a:rPr lang="en-US" smtClean="0"/>
              <a:pPr/>
              <a:t>1/16/2013</a:t>
            </a:fld>
            <a:endParaRPr lang="en-US"/>
          </a:p>
        </p:txBody>
      </p:sp>
      <p:sp>
        <p:nvSpPr>
          <p:cNvPr id="1029" name="Rectangle 5"/>
          <p:cNvSpPr>
            <a:spLocks noGrp="1" noChangeArrowheads="1"/>
          </p:cNvSpPr>
          <p:nvPr>
            <p:ph type="ftr" sz="quarter" idx="3"/>
          </p:nvPr>
        </p:nvSpPr>
        <p:spPr bwMode="auto">
          <a:xfrm>
            <a:off x="2514600" y="6381750"/>
            <a:ext cx="533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mkaplan@bcps.org Writing Supports</a:t>
            </a:r>
            <a:endParaRPr lang="en-US"/>
          </a:p>
        </p:txBody>
      </p:sp>
      <p:sp>
        <p:nvSpPr>
          <p:cNvPr id="1030" name="Rectangle 6"/>
          <p:cNvSpPr>
            <a:spLocks noGrp="1" noChangeArrowheads="1"/>
          </p:cNvSpPr>
          <p:nvPr>
            <p:ph type="sldNum" sz="quarter" idx="4"/>
          </p:nvPr>
        </p:nvSpPr>
        <p:spPr bwMode="auto">
          <a:xfrm>
            <a:off x="7924800" y="6381750"/>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a:solidFill>
                  <a:srgbClr val="0099CC"/>
                </a:solidFill>
              </a:defRPr>
            </a:lvl1pPr>
          </a:lstStyle>
          <a:p>
            <a:fld id="{AB685D5A-ADEA-4F59-B3DC-6E41C9538BE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1" fontAlgn="base" hangingPunct="1">
        <a:spcBef>
          <a:spcPct val="0"/>
        </a:spcBef>
        <a:spcAft>
          <a:spcPct val="0"/>
        </a:spcAft>
        <a:defRPr sz="4400" b="1">
          <a:solidFill>
            <a:srgbClr val="0099CC"/>
          </a:solidFill>
          <a:latin typeface="+mj-lt"/>
          <a:ea typeface="+mj-ea"/>
          <a:cs typeface="+mj-cs"/>
        </a:defRPr>
      </a:lvl1pPr>
      <a:lvl2pPr algn="ctr" rtl="0" eaLnBrk="1" fontAlgn="base" hangingPunct="1">
        <a:spcBef>
          <a:spcPct val="0"/>
        </a:spcBef>
        <a:spcAft>
          <a:spcPct val="0"/>
        </a:spcAft>
        <a:defRPr sz="4400" b="1">
          <a:solidFill>
            <a:srgbClr val="0099CC"/>
          </a:solidFill>
          <a:latin typeface="Arial" charset="0"/>
        </a:defRPr>
      </a:lvl2pPr>
      <a:lvl3pPr algn="ctr" rtl="0" eaLnBrk="1" fontAlgn="base" hangingPunct="1">
        <a:spcBef>
          <a:spcPct val="0"/>
        </a:spcBef>
        <a:spcAft>
          <a:spcPct val="0"/>
        </a:spcAft>
        <a:defRPr sz="4400" b="1">
          <a:solidFill>
            <a:srgbClr val="0099CC"/>
          </a:solidFill>
          <a:latin typeface="Arial" charset="0"/>
        </a:defRPr>
      </a:lvl3pPr>
      <a:lvl4pPr algn="ctr" rtl="0" eaLnBrk="1" fontAlgn="base" hangingPunct="1">
        <a:spcBef>
          <a:spcPct val="0"/>
        </a:spcBef>
        <a:spcAft>
          <a:spcPct val="0"/>
        </a:spcAft>
        <a:defRPr sz="4400" b="1">
          <a:solidFill>
            <a:srgbClr val="0099CC"/>
          </a:solidFill>
          <a:latin typeface="Arial" charset="0"/>
        </a:defRPr>
      </a:lvl4pPr>
      <a:lvl5pPr algn="ctr" rtl="0" eaLnBrk="1" fontAlgn="base" hangingPunct="1">
        <a:spcBef>
          <a:spcPct val="0"/>
        </a:spcBef>
        <a:spcAft>
          <a:spcPct val="0"/>
        </a:spcAft>
        <a:defRPr sz="4400" b="1">
          <a:solidFill>
            <a:srgbClr val="0099CC"/>
          </a:solidFill>
          <a:latin typeface="Arial" charset="0"/>
        </a:defRPr>
      </a:lvl5pPr>
      <a:lvl6pPr marL="457200" algn="ctr" rtl="0" eaLnBrk="1" fontAlgn="base" hangingPunct="1">
        <a:spcBef>
          <a:spcPct val="0"/>
        </a:spcBef>
        <a:spcAft>
          <a:spcPct val="0"/>
        </a:spcAft>
        <a:defRPr sz="4400" b="1">
          <a:solidFill>
            <a:srgbClr val="0099CC"/>
          </a:solidFill>
          <a:latin typeface="Arial" charset="0"/>
        </a:defRPr>
      </a:lvl6pPr>
      <a:lvl7pPr marL="914400" algn="ctr" rtl="0" eaLnBrk="1" fontAlgn="base" hangingPunct="1">
        <a:spcBef>
          <a:spcPct val="0"/>
        </a:spcBef>
        <a:spcAft>
          <a:spcPct val="0"/>
        </a:spcAft>
        <a:defRPr sz="4400" b="1">
          <a:solidFill>
            <a:srgbClr val="0099CC"/>
          </a:solidFill>
          <a:latin typeface="Arial" charset="0"/>
        </a:defRPr>
      </a:lvl7pPr>
      <a:lvl8pPr marL="1371600" algn="ctr" rtl="0" eaLnBrk="1" fontAlgn="base" hangingPunct="1">
        <a:spcBef>
          <a:spcPct val="0"/>
        </a:spcBef>
        <a:spcAft>
          <a:spcPct val="0"/>
        </a:spcAft>
        <a:defRPr sz="4400" b="1">
          <a:solidFill>
            <a:srgbClr val="0099CC"/>
          </a:solidFill>
          <a:latin typeface="Arial" charset="0"/>
        </a:defRPr>
      </a:lvl8pPr>
      <a:lvl9pPr marL="1828800" algn="ctr" rtl="0" eaLnBrk="1" fontAlgn="base" hangingPunct="1">
        <a:spcBef>
          <a:spcPct val="0"/>
        </a:spcBef>
        <a:spcAft>
          <a:spcPct val="0"/>
        </a:spcAft>
        <a:defRPr sz="4400" b="1">
          <a:solidFill>
            <a:srgbClr val="0099CC"/>
          </a:solidFill>
          <a:latin typeface="Arial" charset="0"/>
        </a:defRPr>
      </a:lvl9pPr>
    </p:titleStyle>
    <p:bodyStyle>
      <a:lvl1pPr marL="342900" indent="-342900" algn="l" rtl="0" eaLnBrk="1" fontAlgn="base" hangingPunct="1">
        <a:spcBef>
          <a:spcPct val="20000"/>
        </a:spcBef>
        <a:spcAft>
          <a:spcPct val="0"/>
        </a:spcAft>
        <a:buClr>
          <a:srgbClr val="0099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99CC"/>
        </a:buClr>
        <a:buChar char="–"/>
        <a:defRPr sz="2800">
          <a:solidFill>
            <a:schemeClr val="tx1"/>
          </a:solidFill>
          <a:latin typeface="+mn-lt"/>
        </a:defRPr>
      </a:lvl2pPr>
      <a:lvl3pPr marL="1143000" indent="-228600" algn="l" rtl="0" eaLnBrk="1" fontAlgn="base" hangingPunct="1">
        <a:spcBef>
          <a:spcPct val="20000"/>
        </a:spcBef>
        <a:spcAft>
          <a:spcPct val="0"/>
        </a:spcAft>
        <a:buClr>
          <a:srgbClr val="0099CC"/>
        </a:buClr>
        <a:buChar char="•"/>
        <a:defRPr sz="2400">
          <a:solidFill>
            <a:schemeClr val="tx1"/>
          </a:solidFill>
          <a:latin typeface="+mn-lt"/>
        </a:defRPr>
      </a:lvl3pPr>
      <a:lvl4pPr marL="1600200" indent="-228600" algn="l" rtl="0" eaLnBrk="1" fontAlgn="base" hangingPunct="1">
        <a:spcBef>
          <a:spcPct val="20000"/>
        </a:spcBef>
        <a:spcAft>
          <a:spcPct val="0"/>
        </a:spcAft>
        <a:buClr>
          <a:srgbClr val="0099CC"/>
        </a:buClr>
        <a:buChar char="–"/>
        <a:defRPr sz="2000">
          <a:solidFill>
            <a:schemeClr val="tx1"/>
          </a:solidFill>
          <a:latin typeface="+mn-lt"/>
        </a:defRPr>
      </a:lvl4pPr>
      <a:lvl5pPr marL="2057400" indent="-228600" algn="l" rtl="0" eaLnBrk="1" fontAlgn="base" hangingPunct="1">
        <a:spcBef>
          <a:spcPct val="20000"/>
        </a:spcBef>
        <a:spcAft>
          <a:spcPct val="0"/>
        </a:spcAft>
        <a:buClr>
          <a:srgbClr val="0099CC"/>
        </a:buClr>
        <a:buChar char="»"/>
        <a:defRPr sz="2000">
          <a:solidFill>
            <a:schemeClr val="tx1"/>
          </a:solidFill>
          <a:latin typeface="+mn-lt"/>
        </a:defRPr>
      </a:lvl5pPr>
      <a:lvl6pPr marL="2514600" indent="-228600" algn="l" rtl="0" eaLnBrk="1" fontAlgn="base" hangingPunct="1">
        <a:spcBef>
          <a:spcPct val="20000"/>
        </a:spcBef>
        <a:spcAft>
          <a:spcPct val="0"/>
        </a:spcAft>
        <a:buClr>
          <a:srgbClr val="0099CC"/>
        </a:buClr>
        <a:buChar char="»"/>
        <a:defRPr sz="2000">
          <a:solidFill>
            <a:schemeClr val="tx1"/>
          </a:solidFill>
          <a:latin typeface="+mn-lt"/>
        </a:defRPr>
      </a:lvl6pPr>
      <a:lvl7pPr marL="2971800" indent="-228600" algn="l" rtl="0" eaLnBrk="1" fontAlgn="base" hangingPunct="1">
        <a:spcBef>
          <a:spcPct val="20000"/>
        </a:spcBef>
        <a:spcAft>
          <a:spcPct val="0"/>
        </a:spcAft>
        <a:buClr>
          <a:srgbClr val="0099CC"/>
        </a:buClr>
        <a:buChar char="»"/>
        <a:defRPr sz="2000">
          <a:solidFill>
            <a:schemeClr val="tx1"/>
          </a:solidFill>
          <a:latin typeface="+mn-lt"/>
        </a:defRPr>
      </a:lvl7pPr>
      <a:lvl8pPr marL="3429000" indent="-228600" algn="l" rtl="0" eaLnBrk="1" fontAlgn="base" hangingPunct="1">
        <a:spcBef>
          <a:spcPct val="20000"/>
        </a:spcBef>
        <a:spcAft>
          <a:spcPct val="0"/>
        </a:spcAft>
        <a:buClr>
          <a:srgbClr val="0099CC"/>
        </a:buClr>
        <a:buChar char="»"/>
        <a:defRPr sz="2000">
          <a:solidFill>
            <a:schemeClr val="tx1"/>
          </a:solidFill>
          <a:latin typeface="+mn-lt"/>
        </a:defRPr>
      </a:lvl8pPr>
      <a:lvl9pPr marL="3886200" indent="-228600" algn="l" rtl="0" eaLnBrk="1" fontAlgn="base" hangingPunct="1">
        <a:spcBef>
          <a:spcPct val="20000"/>
        </a:spcBef>
        <a:spcAft>
          <a:spcPct val="0"/>
        </a:spcAft>
        <a:buClr>
          <a:srgbClr val="0099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www.rsc-ne-scotland.ac.uk/eduapps/mystudybar.php" TargetMode="External"/><Relationship Id="rId3" Type="http://schemas.openxmlformats.org/officeDocument/2006/relationships/hyperlink" Target="http://www.donjohnston.com/" TargetMode="External"/><Relationship Id="rId7" Type="http://schemas.openxmlformats.org/officeDocument/2006/relationships/hyperlink" Target="http://www.intellitools.com/"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www.cricksoft.com/" TargetMode="External"/><Relationship Id="rId5" Type="http://schemas.openxmlformats.org/officeDocument/2006/relationships/hyperlink" Target="http://www.kurzweiledu.com/" TargetMode="External"/><Relationship Id="rId4" Type="http://schemas.openxmlformats.org/officeDocument/2006/relationships/hyperlink" Target="http://www.wordq.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nspiration.co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www.rsc-ne-scotland.ac.uk/eduapps/mystudybar.php" TargetMode="External"/><Relationship Id="rId5" Type="http://schemas.openxmlformats.org/officeDocument/2006/relationships/hyperlink" Target="http://www.kurzweiledu.com/" TargetMode="External"/><Relationship Id="rId4" Type="http://schemas.openxmlformats.org/officeDocument/2006/relationships/hyperlink" Target="http://www.donjohnston.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audio" Target="../media/audio1.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cricksoft.com/"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audio" Target="../media/audio2.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cricksoft.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kurzweiledu.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9.png"/><Relationship Id="rId5" Type="http://schemas.openxmlformats.org/officeDocument/2006/relationships/image" Target="../media/image14.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Speech%20Rec/Windows7%20Speech%20Recognition.mp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Speech%20Rec/Demo%20of%20Dragon%20NaturallySpeaking%2011.fl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hyperlink" Target="http://www.youtube.com/watch?v=lXHawlHLmtI" TargetMode="Externa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hyperlink" Target="http://www.rsc-ne-scotland.ac.uk/eduapps/mystudybar.ph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crick.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audionotetaker.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audionotetaker.com/discover-more/what-is-audio-notetake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wizcomtech.com/eng/catalog/a/infoScan2/" TargetMode="External"/><Relationship Id="rId7"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cpen.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livescribe.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hyperlink" Target="http://www.renlearn.com/neo/neo2/flash/neo-presentation.html"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hyperlink" Target="http://www.writerlearning.com/special-needs/fusion.php" TargetMode="External"/><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www.keyboardinstructor.com/fusion_overview.php" TargetMode="External"/><Relationship Id="rId5" Type="http://schemas.openxmlformats.org/officeDocument/2006/relationships/image" Target="../media/image28.png"/><Relationship Id="rId4" Type="http://schemas.openxmlformats.org/officeDocument/2006/relationships/hyperlink" Target="http://www.writerlearning.com/writer_overview.ph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b="1" dirty="0" smtClean="0">
                <a:latin typeface="Century Gothic" pitchFamily="34" charset="0"/>
              </a:rPr>
              <a:t>Writing Tools: For you &amp; you &amp; you!</a:t>
            </a:r>
            <a:endParaRPr lang="en-US" b="1" dirty="0">
              <a:latin typeface="Century Gothic" pitchFamily="34" charset="0"/>
            </a:endParaRPr>
          </a:p>
        </p:txBody>
      </p:sp>
      <p:sp>
        <p:nvSpPr>
          <p:cNvPr id="2051" name="Rectangle 3"/>
          <p:cNvSpPr>
            <a:spLocks noGrp="1" noChangeArrowheads="1"/>
          </p:cNvSpPr>
          <p:nvPr>
            <p:ph type="subTitle" idx="1"/>
          </p:nvPr>
        </p:nvSpPr>
        <p:spPr/>
        <p:txBody>
          <a:bodyPr/>
          <a:lstStyle/>
          <a:p>
            <a:r>
              <a:rPr lang="en-US" dirty="0" smtClean="0">
                <a:latin typeface="Century Gothic" pitchFamily="34" charset="0"/>
              </a:rPr>
              <a:t>Marsye Kaplan, MS, CCC-SLP,ATP</a:t>
            </a:r>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t>Use of a Word Processor</a:t>
            </a:r>
            <a:br>
              <a:rPr lang="en-US" smtClean="0"/>
            </a:br>
            <a:r>
              <a:rPr lang="en-US" sz="3600" smtClean="0"/>
              <a:t>Studies Have Shown That:</a:t>
            </a:r>
            <a:endParaRPr lang="en-US" smtClean="0"/>
          </a:p>
        </p:txBody>
      </p:sp>
      <p:sp>
        <p:nvSpPr>
          <p:cNvPr id="29699" name="Rectangle 3"/>
          <p:cNvSpPr>
            <a:spLocks noGrp="1" noChangeArrowheads="1"/>
          </p:cNvSpPr>
          <p:nvPr>
            <p:ph type="body" idx="1"/>
          </p:nvPr>
        </p:nvSpPr>
        <p:spPr>
          <a:xfrm>
            <a:off x="609600" y="1600200"/>
            <a:ext cx="8305800" cy="4525963"/>
          </a:xfrm>
        </p:spPr>
        <p:txBody>
          <a:bodyPr/>
          <a:lstStyle/>
          <a:p>
            <a:pPr eaLnBrk="1" hangingPunct="1">
              <a:lnSpc>
                <a:spcPct val="90000"/>
              </a:lnSpc>
              <a:spcAft>
                <a:spcPct val="25000"/>
              </a:spcAft>
              <a:defRPr/>
            </a:pPr>
            <a:r>
              <a:rPr lang="en-US" dirty="0" smtClean="0"/>
              <a:t>Does </a:t>
            </a:r>
            <a:r>
              <a:rPr lang="en-US" b="1" dirty="0" smtClean="0"/>
              <a:t>not</a:t>
            </a:r>
            <a:r>
              <a:rPr lang="en-US" dirty="0" smtClean="0"/>
              <a:t> impede the writing process</a:t>
            </a:r>
          </a:p>
          <a:p>
            <a:pPr eaLnBrk="1" hangingPunct="1">
              <a:lnSpc>
                <a:spcPct val="90000"/>
              </a:lnSpc>
              <a:spcAft>
                <a:spcPct val="25000"/>
              </a:spcAft>
              <a:defRPr/>
            </a:pPr>
            <a:r>
              <a:rPr lang="en-US" dirty="0"/>
              <a:t>D</a:t>
            </a:r>
            <a:r>
              <a:rPr lang="en-US" dirty="0" smtClean="0"/>
              <a:t>oes </a:t>
            </a:r>
            <a:r>
              <a:rPr lang="en-US" b="1" dirty="0" smtClean="0"/>
              <a:t>not</a:t>
            </a:r>
            <a:r>
              <a:rPr lang="en-US" dirty="0" smtClean="0"/>
              <a:t> interfere with idea generation.</a:t>
            </a:r>
          </a:p>
          <a:p>
            <a:pPr eaLnBrk="1" hangingPunct="1">
              <a:lnSpc>
                <a:spcPct val="90000"/>
              </a:lnSpc>
              <a:spcAft>
                <a:spcPct val="25000"/>
              </a:spcAft>
              <a:defRPr/>
            </a:pPr>
            <a:r>
              <a:rPr lang="en-US" dirty="0" smtClean="0"/>
              <a:t>More interested in the writing process</a:t>
            </a:r>
          </a:p>
          <a:p>
            <a:pPr eaLnBrk="1" hangingPunct="1">
              <a:lnSpc>
                <a:spcPct val="90000"/>
              </a:lnSpc>
              <a:spcAft>
                <a:spcPct val="25000"/>
              </a:spcAft>
              <a:defRPr/>
            </a:pPr>
            <a:r>
              <a:rPr lang="en-US" dirty="0" smtClean="0"/>
              <a:t>Editing less painful- no recopying</a:t>
            </a:r>
          </a:p>
          <a:p>
            <a:pPr eaLnBrk="1" hangingPunct="1">
              <a:lnSpc>
                <a:spcPct val="90000"/>
              </a:lnSpc>
              <a:spcAft>
                <a:spcPct val="25000"/>
              </a:spcAft>
              <a:defRPr/>
            </a:pPr>
            <a:r>
              <a:rPr lang="en-US" dirty="0" smtClean="0"/>
              <a:t>Easier revisions</a:t>
            </a:r>
          </a:p>
          <a:p>
            <a:pPr lvl="1">
              <a:lnSpc>
                <a:spcPct val="90000"/>
              </a:lnSpc>
              <a:spcAft>
                <a:spcPct val="25000"/>
              </a:spcAft>
              <a:defRPr/>
            </a:pPr>
            <a:r>
              <a:rPr lang="en-US" dirty="0"/>
              <a:t>t</a:t>
            </a:r>
            <a:r>
              <a:rPr lang="en-US" dirty="0" smtClean="0"/>
              <a:t>ake more risks with words &amp; length of composition</a:t>
            </a:r>
          </a:p>
        </p:txBody>
      </p:sp>
      <p:sp>
        <p:nvSpPr>
          <p:cNvPr id="6" name="Slide Number Placeholder 5"/>
          <p:cNvSpPr>
            <a:spLocks noGrp="1"/>
          </p:cNvSpPr>
          <p:nvPr>
            <p:ph type="sldNum" sz="quarter" idx="12"/>
          </p:nvPr>
        </p:nvSpPr>
        <p:spPr/>
        <p:txBody>
          <a:bodyPr/>
          <a:lstStyle/>
          <a:p>
            <a:fld id="{000BB4BD-66FF-4984-8939-50C41D0491F6}" type="slidenum">
              <a:rPr lang="en-US" smtClean="0"/>
              <a:pPr/>
              <a:t>10</a:t>
            </a:fld>
            <a:endParaRPr lang="en-US"/>
          </a:p>
        </p:txBody>
      </p:sp>
      <p:sp>
        <p:nvSpPr>
          <p:cNvPr id="7" name="Footer Placeholder 6"/>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Hetroni</a:t>
            </a:r>
            <a:r>
              <a:rPr lang="en-US" dirty="0" smtClean="0"/>
              <a:t> &amp; </a:t>
            </a:r>
            <a:r>
              <a:rPr lang="en-US" dirty="0" err="1" smtClean="0"/>
              <a:t>Schrieber</a:t>
            </a:r>
            <a:r>
              <a:rPr lang="en-US" dirty="0" smtClean="0"/>
              <a:t>, 2004</a:t>
            </a:r>
            <a:endParaRPr lang="en-US" dirty="0"/>
          </a:p>
        </p:txBody>
      </p:sp>
      <p:sp>
        <p:nvSpPr>
          <p:cNvPr id="3" name="Content Placeholder 2"/>
          <p:cNvSpPr>
            <a:spLocks noGrp="1"/>
          </p:cNvSpPr>
          <p:nvPr>
            <p:ph idx="1"/>
          </p:nvPr>
        </p:nvSpPr>
        <p:spPr/>
        <p:txBody>
          <a:bodyPr/>
          <a:lstStyle/>
          <a:p>
            <a:r>
              <a:rPr lang="en-US" dirty="0" smtClean="0"/>
              <a:t>Significant differences between handwritten and computer samples</a:t>
            </a:r>
          </a:p>
          <a:p>
            <a:r>
              <a:rPr lang="en-US" dirty="0" smtClean="0"/>
              <a:t>Less spelling errors</a:t>
            </a:r>
          </a:p>
          <a:p>
            <a:r>
              <a:rPr lang="en-US" dirty="0" smtClean="0"/>
              <a:t>More organization and structure</a:t>
            </a:r>
          </a:p>
          <a:p>
            <a:r>
              <a:rPr lang="en-US" dirty="0" smtClean="0"/>
              <a:t>Fewer errors reading their own work</a:t>
            </a:r>
          </a:p>
          <a:p>
            <a:r>
              <a:rPr lang="en-US" dirty="0" smtClean="0"/>
              <a:t>Negligible difference in # of words generated</a:t>
            </a:r>
            <a:endParaRPr lang="en-US" dirty="0"/>
          </a:p>
        </p:txBody>
      </p:sp>
      <p:sp>
        <p:nvSpPr>
          <p:cNvPr id="5" name="Footer Placeholder 4"/>
          <p:cNvSpPr>
            <a:spLocks noGrp="1"/>
          </p:cNvSpPr>
          <p:nvPr>
            <p:ph type="ftr" sz="quarter" idx="11"/>
          </p:nvPr>
        </p:nvSpPr>
        <p:spPr>
          <a:xfrm>
            <a:off x="1524000" y="5943600"/>
            <a:ext cx="7239000" cy="476250"/>
          </a:xfrm>
        </p:spPr>
        <p:txBody>
          <a:bodyPr/>
          <a:lstStyle/>
          <a:p>
            <a:r>
              <a:rPr lang="en-US" smtClean="0"/>
              <a:t>mkaplan@bcps.org Writing Supports</a:t>
            </a:r>
            <a:endParaRPr lang="en-US" dirty="0"/>
          </a:p>
        </p:txBody>
      </p:sp>
      <p:sp>
        <p:nvSpPr>
          <p:cNvPr id="6" name="Slide Number Placeholder 5"/>
          <p:cNvSpPr>
            <a:spLocks noGrp="1"/>
          </p:cNvSpPr>
          <p:nvPr>
            <p:ph type="sldNum" sz="quarter" idx="12"/>
          </p:nvPr>
        </p:nvSpPr>
        <p:spPr/>
        <p:txBody>
          <a:bodyPr/>
          <a:lstStyle/>
          <a:p>
            <a:fld id="{000BB4BD-66FF-4984-8939-50C41D0491F6}"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Important Points</a:t>
            </a:r>
          </a:p>
        </p:txBody>
      </p:sp>
      <p:sp>
        <p:nvSpPr>
          <p:cNvPr id="30723" name="Rectangle 3"/>
          <p:cNvSpPr>
            <a:spLocks noGrp="1" noChangeArrowheads="1"/>
          </p:cNvSpPr>
          <p:nvPr>
            <p:ph type="body" idx="1"/>
          </p:nvPr>
        </p:nvSpPr>
        <p:spPr/>
        <p:txBody>
          <a:bodyPr/>
          <a:lstStyle/>
          <a:p>
            <a:pPr eaLnBrk="1" hangingPunct="1">
              <a:lnSpc>
                <a:spcPct val="90000"/>
              </a:lnSpc>
              <a:spcAft>
                <a:spcPct val="20000"/>
              </a:spcAft>
              <a:buClr>
                <a:schemeClr val="tx1"/>
              </a:buClr>
              <a:buFont typeface="Wingdings" pitchFamily="2" charset="2"/>
              <a:buChar char="Ø"/>
              <a:defRPr/>
            </a:pPr>
            <a:r>
              <a:rPr lang="en-US" smtClean="0"/>
              <a:t>Technology will not solve the problems alone.</a:t>
            </a:r>
          </a:p>
          <a:p>
            <a:pPr eaLnBrk="1" hangingPunct="1">
              <a:lnSpc>
                <a:spcPct val="90000"/>
              </a:lnSpc>
              <a:spcAft>
                <a:spcPct val="20000"/>
              </a:spcAft>
              <a:buClr>
                <a:schemeClr val="tx1"/>
              </a:buClr>
              <a:buFont typeface="Wingdings" pitchFamily="2" charset="2"/>
              <a:buChar char="Ø"/>
              <a:defRPr/>
            </a:pPr>
            <a:r>
              <a:rPr lang="en-US" smtClean="0"/>
              <a:t>Good teaching strategies must also be included.</a:t>
            </a:r>
          </a:p>
          <a:p>
            <a:pPr eaLnBrk="1" hangingPunct="1">
              <a:lnSpc>
                <a:spcPct val="90000"/>
              </a:lnSpc>
              <a:spcAft>
                <a:spcPct val="20000"/>
              </a:spcAft>
              <a:buClr>
                <a:schemeClr val="tx1"/>
              </a:buClr>
              <a:buFont typeface="Wingdings" pitchFamily="2" charset="2"/>
              <a:buChar char="Ø"/>
              <a:defRPr/>
            </a:pPr>
            <a:r>
              <a:rPr lang="en-US" smtClean="0"/>
              <a:t>Students must be taught the skills to use technology.</a:t>
            </a:r>
          </a:p>
          <a:p>
            <a:pPr eaLnBrk="1" hangingPunct="1">
              <a:lnSpc>
                <a:spcPct val="90000"/>
              </a:lnSpc>
              <a:spcAft>
                <a:spcPct val="20000"/>
              </a:spcAft>
              <a:buClr>
                <a:schemeClr val="tx1"/>
              </a:buClr>
              <a:buFont typeface="Wingdings" pitchFamily="2" charset="2"/>
              <a:buChar char="Ø"/>
              <a:defRPr/>
            </a:pPr>
            <a:r>
              <a:rPr lang="en-US" smtClean="0"/>
              <a:t>Sitting a child in front of a word processor does not make them instantly competent.</a:t>
            </a:r>
          </a:p>
        </p:txBody>
      </p:sp>
      <p:sp>
        <p:nvSpPr>
          <p:cNvPr id="5" name="Slide Number Placeholder 4"/>
          <p:cNvSpPr>
            <a:spLocks noGrp="1"/>
          </p:cNvSpPr>
          <p:nvPr>
            <p:ph type="sldNum" sz="quarter" idx="12"/>
          </p:nvPr>
        </p:nvSpPr>
        <p:spPr/>
        <p:txBody>
          <a:bodyPr/>
          <a:lstStyle/>
          <a:p>
            <a:fld id="{000BB4BD-66FF-4984-8939-50C41D0491F6}"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t>Current Demands</a:t>
            </a:r>
          </a:p>
        </p:txBody>
      </p:sp>
      <p:sp>
        <p:nvSpPr>
          <p:cNvPr id="34819" name="Rectangle 3"/>
          <p:cNvSpPr>
            <a:spLocks noGrp="1" noChangeArrowheads="1"/>
          </p:cNvSpPr>
          <p:nvPr>
            <p:ph type="body" sz="half" idx="1"/>
          </p:nvPr>
        </p:nvSpPr>
        <p:spPr>
          <a:xfrm>
            <a:off x="614362" y="1981200"/>
            <a:ext cx="4033838" cy="4114800"/>
          </a:xfrm>
        </p:spPr>
        <p:txBody>
          <a:bodyPr/>
          <a:lstStyle/>
          <a:p>
            <a:pPr eaLnBrk="1" hangingPunct="1">
              <a:spcAft>
                <a:spcPct val="25000"/>
              </a:spcAft>
              <a:buClr>
                <a:schemeClr val="tx1"/>
              </a:buClr>
              <a:defRPr/>
            </a:pPr>
            <a:r>
              <a:rPr lang="en-US" dirty="0" smtClean="0"/>
              <a:t>Increased writing in very early years</a:t>
            </a:r>
          </a:p>
          <a:p>
            <a:pPr eaLnBrk="1" hangingPunct="1">
              <a:spcAft>
                <a:spcPct val="25000"/>
              </a:spcAft>
              <a:buClr>
                <a:schemeClr val="tx1"/>
              </a:buClr>
              <a:defRPr/>
            </a:pPr>
            <a:r>
              <a:rPr lang="en-US" dirty="0" smtClean="0"/>
              <a:t>More time spent on composing and copying</a:t>
            </a:r>
          </a:p>
          <a:p>
            <a:pPr eaLnBrk="1" hangingPunct="1">
              <a:spcAft>
                <a:spcPct val="25000"/>
              </a:spcAft>
              <a:buClr>
                <a:schemeClr val="tx1"/>
              </a:buClr>
              <a:defRPr/>
            </a:pPr>
            <a:r>
              <a:rPr lang="en-US" dirty="0" smtClean="0"/>
              <a:t>Less time spent on handwriting</a:t>
            </a:r>
          </a:p>
        </p:txBody>
      </p:sp>
      <p:sp>
        <p:nvSpPr>
          <p:cNvPr id="34820" name="Rectangle 4"/>
          <p:cNvSpPr>
            <a:spLocks noGrp="1" noChangeArrowheads="1"/>
          </p:cNvSpPr>
          <p:nvPr>
            <p:ph type="body" sz="half" idx="2"/>
          </p:nvPr>
        </p:nvSpPr>
        <p:spPr>
          <a:xfrm>
            <a:off x="4652963" y="1981200"/>
            <a:ext cx="4033837" cy="4114800"/>
          </a:xfrm>
        </p:spPr>
        <p:txBody>
          <a:bodyPr/>
          <a:lstStyle/>
          <a:p>
            <a:pPr eaLnBrk="1" hangingPunct="1">
              <a:spcAft>
                <a:spcPct val="25000"/>
              </a:spcAft>
              <a:defRPr/>
            </a:pPr>
            <a:r>
              <a:rPr lang="en-US" dirty="0" smtClean="0"/>
              <a:t>Increased writing demands at all grade levels</a:t>
            </a:r>
          </a:p>
          <a:p>
            <a:pPr eaLnBrk="1" hangingPunct="1">
              <a:spcAft>
                <a:spcPct val="25000"/>
              </a:spcAft>
              <a:defRPr/>
            </a:pPr>
            <a:r>
              <a:rPr lang="en-US" dirty="0" smtClean="0"/>
              <a:t>High stakes testing</a:t>
            </a:r>
          </a:p>
          <a:p>
            <a:pPr eaLnBrk="1" hangingPunct="1">
              <a:spcAft>
                <a:spcPct val="25000"/>
              </a:spcAft>
              <a:defRPr/>
            </a:pPr>
            <a:r>
              <a:rPr lang="en-US" dirty="0" smtClean="0"/>
              <a:t>Writing competencies to graduate from high school</a:t>
            </a:r>
          </a:p>
          <a:p>
            <a:pPr eaLnBrk="1" hangingPunct="1">
              <a:spcAft>
                <a:spcPct val="25000"/>
              </a:spcAft>
              <a:buFont typeface="Wingdings" pitchFamily="2" charset="2"/>
              <a:buNone/>
              <a:defRPr/>
            </a:pPr>
            <a:endParaRPr lang="en-US" dirty="0" smtClean="0"/>
          </a:p>
        </p:txBody>
      </p:sp>
      <p:sp>
        <p:nvSpPr>
          <p:cNvPr id="6" name="Slide Number Placeholder 5"/>
          <p:cNvSpPr>
            <a:spLocks noGrp="1"/>
          </p:cNvSpPr>
          <p:nvPr>
            <p:ph type="sldNum" sz="quarter" idx="12"/>
          </p:nvPr>
        </p:nvSpPr>
        <p:spPr/>
        <p:txBody>
          <a:bodyPr/>
          <a:lstStyle/>
          <a:p>
            <a:fld id="{F739DCA0-B0A1-42AA-97F2-62581EF7088D}"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371600"/>
          </a:xfrm>
        </p:spPr>
        <p:txBody>
          <a:bodyPr/>
          <a:lstStyle/>
          <a:p>
            <a:pPr eaLnBrk="1" hangingPunct="1">
              <a:defRPr/>
            </a:pPr>
            <a:r>
              <a:rPr lang="en-US" dirty="0" smtClean="0"/>
              <a:t>Assessment</a:t>
            </a:r>
          </a:p>
        </p:txBody>
      </p:sp>
      <p:sp>
        <p:nvSpPr>
          <p:cNvPr id="35843" name="Rectangle 3"/>
          <p:cNvSpPr>
            <a:spLocks noGrp="1" noChangeArrowheads="1"/>
          </p:cNvSpPr>
          <p:nvPr>
            <p:ph type="body" sz="half" idx="1"/>
          </p:nvPr>
        </p:nvSpPr>
        <p:spPr>
          <a:xfrm>
            <a:off x="457200" y="1295400"/>
            <a:ext cx="4033838" cy="4525963"/>
          </a:xfrm>
        </p:spPr>
        <p:txBody>
          <a:bodyPr/>
          <a:lstStyle/>
          <a:p>
            <a:pPr eaLnBrk="1" hangingPunct="1">
              <a:defRPr/>
            </a:pPr>
            <a:r>
              <a:rPr lang="en-US" sz="3200" dirty="0" smtClean="0"/>
              <a:t>Handwriting</a:t>
            </a:r>
          </a:p>
          <a:p>
            <a:pPr lvl="1" eaLnBrk="1" hangingPunct="1">
              <a:defRPr/>
            </a:pPr>
            <a:r>
              <a:rPr lang="en-US" sz="3200" dirty="0" smtClean="0"/>
              <a:t>Speed</a:t>
            </a:r>
          </a:p>
          <a:p>
            <a:pPr lvl="1" eaLnBrk="1" hangingPunct="1">
              <a:defRPr/>
            </a:pPr>
            <a:r>
              <a:rPr lang="en-US" sz="3200" dirty="0" smtClean="0"/>
              <a:t>Legibility</a:t>
            </a:r>
          </a:p>
          <a:p>
            <a:pPr lvl="1" eaLnBrk="1" hangingPunct="1">
              <a:defRPr/>
            </a:pPr>
            <a:r>
              <a:rPr lang="en-US" sz="3200" dirty="0" smtClean="0"/>
              <a:t>Endurance </a:t>
            </a:r>
          </a:p>
          <a:p>
            <a:pPr eaLnBrk="1" hangingPunct="1">
              <a:defRPr/>
            </a:pPr>
            <a:r>
              <a:rPr lang="en-US" sz="3200" dirty="0" smtClean="0"/>
              <a:t>Keyboarding</a:t>
            </a:r>
          </a:p>
          <a:p>
            <a:pPr lvl="1" eaLnBrk="1" hangingPunct="1">
              <a:defRPr/>
            </a:pPr>
            <a:r>
              <a:rPr lang="en-US" sz="3200" dirty="0" smtClean="0"/>
              <a:t>Speed</a:t>
            </a:r>
          </a:p>
          <a:p>
            <a:pPr lvl="1" eaLnBrk="1" hangingPunct="1">
              <a:defRPr/>
            </a:pPr>
            <a:r>
              <a:rPr lang="en-US" sz="3200" dirty="0" smtClean="0"/>
              <a:t>Accuracy</a:t>
            </a:r>
          </a:p>
          <a:p>
            <a:pPr lvl="1" eaLnBrk="1" hangingPunct="1">
              <a:defRPr/>
            </a:pPr>
            <a:r>
              <a:rPr lang="en-US" sz="3200" dirty="0" smtClean="0"/>
              <a:t>Endurance</a:t>
            </a:r>
          </a:p>
        </p:txBody>
      </p:sp>
      <p:sp>
        <p:nvSpPr>
          <p:cNvPr id="35844" name="Rectangle 4"/>
          <p:cNvSpPr>
            <a:spLocks noGrp="1" noChangeArrowheads="1"/>
          </p:cNvSpPr>
          <p:nvPr>
            <p:ph type="body" sz="half" idx="2"/>
          </p:nvPr>
        </p:nvSpPr>
        <p:spPr>
          <a:xfrm>
            <a:off x="4576763" y="1219200"/>
            <a:ext cx="4719637" cy="5638800"/>
          </a:xfrm>
        </p:spPr>
        <p:txBody>
          <a:bodyPr/>
          <a:lstStyle/>
          <a:p>
            <a:pPr eaLnBrk="1" hangingPunct="1">
              <a:defRPr/>
            </a:pPr>
            <a:r>
              <a:rPr lang="en-US" sz="3200" dirty="0" smtClean="0"/>
              <a:t>Spelling</a:t>
            </a:r>
          </a:p>
          <a:p>
            <a:pPr eaLnBrk="1" hangingPunct="1">
              <a:defRPr/>
            </a:pPr>
            <a:r>
              <a:rPr lang="en-US" sz="3200" dirty="0" smtClean="0"/>
              <a:t>Writing traits</a:t>
            </a:r>
          </a:p>
          <a:p>
            <a:pPr lvl="1" eaLnBrk="1" hangingPunct="1">
              <a:defRPr/>
            </a:pPr>
            <a:r>
              <a:rPr lang="en-US" sz="3200" dirty="0" smtClean="0"/>
              <a:t>Ideas</a:t>
            </a:r>
          </a:p>
          <a:p>
            <a:pPr lvl="1" eaLnBrk="1" hangingPunct="1">
              <a:defRPr/>
            </a:pPr>
            <a:r>
              <a:rPr lang="en-US" sz="3200" dirty="0" smtClean="0"/>
              <a:t>Organization</a:t>
            </a:r>
          </a:p>
          <a:p>
            <a:pPr lvl="1" eaLnBrk="1" hangingPunct="1">
              <a:defRPr/>
            </a:pPr>
            <a:r>
              <a:rPr lang="en-US" sz="3200" dirty="0" smtClean="0"/>
              <a:t>Voice</a:t>
            </a:r>
          </a:p>
          <a:p>
            <a:pPr lvl="1" eaLnBrk="1" hangingPunct="1">
              <a:defRPr/>
            </a:pPr>
            <a:r>
              <a:rPr lang="en-US" sz="3200" dirty="0" smtClean="0"/>
              <a:t>Word choice</a:t>
            </a:r>
          </a:p>
          <a:p>
            <a:pPr lvl="1" eaLnBrk="1" hangingPunct="1">
              <a:defRPr/>
            </a:pPr>
            <a:r>
              <a:rPr lang="en-US" sz="3200" dirty="0" smtClean="0"/>
              <a:t>Sentence fluency</a:t>
            </a:r>
          </a:p>
          <a:p>
            <a:pPr lvl="1" eaLnBrk="1" hangingPunct="1">
              <a:defRPr/>
            </a:pPr>
            <a:r>
              <a:rPr lang="en-US" sz="3200" dirty="0" smtClean="0"/>
              <a:t>Compare to typical performance</a:t>
            </a:r>
          </a:p>
        </p:txBody>
      </p:sp>
      <p:sp>
        <p:nvSpPr>
          <p:cNvPr id="6" name="Slide Number Placeholder 5"/>
          <p:cNvSpPr>
            <a:spLocks noGrp="1"/>
          </p:cNvSpPr>
          <p:nvPr>
            <p:ph type="sldNum" sz="quarter" idx="12"/>
          </p:nvPr>
        </p:nvSpPr>
        <p:spPr/>
        <p:txBody>
          <a:bodyPr/>
          <a:lstStyle/>
          <a:p>
            <a:fld id="{F739DCA0-B0A1-42AA-97F2-62581EF7088D}" type="slidenum">
              <a:rPr lang="en-US" smtClean="0"/>
              <a:pPr/>
              <a:t>14</a:t>
            </a:fld>
            <a:endParaRPr lang="en-US"/>
          </a:p>
        </p:txBody>
      </p:sp>
      <p:sp>
        <p:nvSpPr>
          <p:cNvPr id="7" name="Footer Placeholder 6"/>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t>Handwriting Issues</a:t>
            </a:r>
          </a:p>
        </p:txBody>
      </p:sp>
      <p:sp>
        <p:nvSpPr>
          <p:cNvPr id="37891" name="Rectangle 3"/>
          <p:cNvSpPr>
            <a:spLocks noGrp="1" noChangeArrowheads="1"/>
          </p:cNvSpPr>
          <p:nvPr>
            <p:ph type="body" idx="1"/>
          </p:nvPr>
        </p:nvSpPr>
        <p:spPr>
          <a:xfrm>
            <a:off x="760412" y="1535113"/>
            <a:ext cx="4040188" cy="639762"/>
          </a:xfrm>
        </p:spPr>
        <p:txBody>
          <a:bodyPr/>
          <a:lstStyle/>
          <a:p>
            <a:pPr eaLnBrk="1" hangingPunct="1">
              <a:buFont typeface="Wingdings" pitchFamily="2" charset="2"/>
              <a:buNone/>
              <a:defRPr/>
            </a:pPr>
            <a:r>
              <a:rPr lang="en-US" sz="3200" dirty="0" smtClean="0"/>
              <a:t>Not a problem</a:t>
            </a:r>
          </a:p>
        </p:txBody>
      </p:sp>
      <p:sp>
        <p:nvSpPr>
          <p:cNvPr id="5" name="Content Placeholder 4"/>
          <p:cNvSpPr>
            <a:spLocks noGrp="1"/>
          </p:cNvSpPr>
          <p:nvPr>
            <p:ph sz="half" idx="2"/>
          </p:nvPr>
        </p:nvSpPr>
        <p:spPr>
          <a:xfrm>
            <a:off x="762000" y="2209800"/>
            <a:ext cx="4040188" cy="3951288"/>
          </a:xfrm>
        </p:spPr>
        <p:txBody>
          <a:bodyPr/>
          <a:lstStyle/>
          <a:p>
            <a:pPr>
              <a:defRPr/>
            </a:pPr>
            <a:r>
              <a:rPr lang="en-US" dirty="0"/>
              <a:t>Legible </a:t>
            </a:r>
            <a:r>
              <a:rPr lang="en-US" dirty="0" smtClean="0"/>
              <a:t>to </a:t>
            </a:r>
            <a:r>
              <a:rPr lang="en-US" dirty="0"/>
              <a:t>unfamiliar </a:t>
            </a:r>
            <a:r>
              <a:rPr lang="en-US" dirty="0" smtClean="0"/>
              <a:t>reader</a:t>
            </a:r>
          </a:p>
          <a:p>
            <a:pPr>
              <a:buNone/>
              <a:defRPr/>
            </a:pPr>
            <a:endParaRPr lang="en-US" dirty="0"/>
          </a:p>
          <a:p>
            <a:pPr>
              <a:defRPr/>
            </a:pPr>
            <a:r>
              <a:rPr lang="en-US" dirty="0"/>
              <a:t>K</a:t>
            </a:r>
            <a:r>
              <a:rPr lang="en-US" dirty="0" smtClean="0"/>
              <a:t>eep </a:t>
            </a:r>
            <a:r>
              <a:rPr lang="en-US" dirty="0"/>
              <a:t>up with the pace of </a:t>
            </a:r>
            <a:r>
              <a:rPr lang="en-US" dirty="0" smtClean="0"/>
              <a:t>peers</a:t>
            </a:r>
          </a:p>
          <a:p>
            <a:pPr>
              <a:buNone/>
              <a:defRPr/>
            </a:pPr>
            <a:endParaRPr lang="en-US" dirty="0"/>
          </a:p>
          <a:p>
            <a:pPr>
              <a:defRPr/>
            </a:pPr>
            <a:r>
              <a:rPr lang="en-US" dirty="0"/>
              <a:t>K</a:t>
            </a:r>
            <a:r>
              <a:rPr lang="en-US" dirty="0" smtClean="0"/>
              <a:t>eep </a:t>
            </a:r>
            <a:r>
              <a:rPr lang="en-US" dirty="0"/>
              <a:t>pace with his/her expression of ideas</a:t>
            </a:r>
          </a:p>
          <a:p>
            <a:endParaRPr lang="en-US" dirty="0"/>
          </a:p>
        </p:txBody>
      </p:sp>
      <p:sp>
        <p:nvSpPr>
          <p:cNvPr id="37892" name="Rectangle 4"/>
          <p:cNvSpPr>
            <a:spLocks noGrp="1" noChangeArrowheads="1"/>
          </p:cNvSpPr>
          <p:nvPr>
            <p:ph type="body" sz="quarter" idx="3"/>
          </p:nvPr>
        </p:nvSpPr>
        <p:spPr>
          <a:xfrm>
            <a:off x="4873625" y="1535113"/>
            <a:ext cx="4041775" cy="639762"/>
          </a:xfrm>
        </p:spPr>
        <p:txBody>
          <a:bodyPr/>
          <a:lstStyle/>
          <a:p>
            <a:pPr eaLnBrk="1" hangingPunct="1">
              <a:lnSpc>
                <a:spcPct val="90000"/>
              </a:lnSpc>
              <a:buFont typeface="Wingdings" pitchFamily="2" charset="2"/>
              <a:buNone/>
              <a:defRPr/>
            </a:pPr>
            <a:r>
              <a:rPr lang="en-US" sz="3200" dirty="0" smtClean="0"/>
              <a:t>Problem</a:t>
            </a:r>
          </a:p>
        </p:txBody>
      </p:sp>
      <p:sp>
        <p:nvSpPr>
          <p:cNvPr id="6" name="Content Placeholder 5"/>
          <p:cNvSpPr>
            <a:spLocks noGrp="1"/>
          </p:cNvSpPr>
          <p:nvPr>
            <p:ph sz="quarter" idx="4"/>
          </p:nvPr>
        </p:nvSpPr>
        <p:spPr/>
        <p:txBody>
          <a:bodyPr/>
          <a:lstStyle/>
          <a:p>
            <a:pPr>
              <a:lnSpc>
                <a:spcPct val="90000"/>
              </a:lnSpc>
              <a:buClr>
                <a:schemeClr val="tx1"/>
              </a:buClr>
              <a:defRPr/>
            </a:pPr>
            <a:r>
              <a:rPr lang="en-US" dirty="0"/>
              <a:t>Illegible </a:t>
            </a:r>
            <a:r>
              <a:rPr lang="en-US" dirty="0" smtClean="0"/>
              <a:t>to unfamiliar </a:t>
            </a:r>
            <a:r>
              <a:rPr lang="en-US" dirty="0"/>
              <a:t>reader</a:t>
            </a:r>
          </a:p>
          <a:p>
            <a:pPr>
              <a:lnSpc>
                <a:spcPct val="90000"/>
              </a:lnSpc>
              <a:buClr>
                <a:schemeClr val="tx1"/>
              </a:buClr>
              <a:defRPr/>
            </a:pPr>
            <a:r>
              <a:rPr lang="en-US" dirty="0"/>
              <a:t>Can’t keep pace with peers</a:t>
            </a:r>
          </a:p>
          <a:p>
            <a:pPr>
              <a:lnSpc>
                <a:spcPct val="90000"/>
              </a:lnSpc>
              <a:buClr>
                <a:schemeClr val="tx1"/>
              </a:buClr>
              <a:defRPr/>
            </a:pPr>
            <a:r>
              <a:rPr lang="en-US" dirty="0"/>
              <a:t>Unable to keep pace with his/her expression of ideas</a:t>
            </a:r>
          </a:p>
          <a:p>
            <a:pPr>
              <a:lnSpc>
                <a:spcPct val="90000"/>
              </a:lnSpc>
              <a:buClr>
                <a:schemeClr val="tx1"/>
              </a:buClr>
              <a:defRPr/>
            </a:pPr>
            <a:r>
              <a:rPr lang="en-US" dirty="0"/>
              <a:t>Difficulty with endurance for longer assignments</a:t>
            </a:r>
          </a:p>
          <a:p>
            <a:endParaRPr lang="en-US" dirty="0"/>
          </a:p>
        </p:txBody>
      </p:sp>
      <p:sp>
        <p:nvSpPr>
          <p:cNvPr id="8" name="Slide Number Placeholder 7"/>
          <p:cNvSpPr>
            <a:spLocks noGrp="1"/>
          </p:cNvSpPr>
          <p:nvPr>
            <p:ph type="sldNum" sz="quarter" idx="12"/>
          </p:nvPr>
        </p:nvSpPr>
        <p:spPr/>
        <p:txBody>
          <a:bodyPr/>
          <a:lstStyle/>
          <a:p>
            <a:fld id="{47580B8A-8549-42F2-9B1E-B6D965D4AE8D}" type="slidenum">
              <a:rPr lang="en-US" smtClean="0"/>
              <a:pPr/>
              <a:t>15</a:t>
            </a:fld>
            <a:endParaRPr lang="en-US"/>
          </a:p>
        </p:txBody>
      </p:sp>
      <p:sp>
        <p:nvSpPr>
          <p:cNvPr id="9" name="Footer Placeholder 8"/>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447800"/>
          </a:xfrm>
        </p:spPr>
        <p:txBody>
          <a:bodyPr/>
          <a:lstStyle/>
          <a:p>
            <a:pPr eaLnBrk="1" hangingPunct="1">
              <a:defRPr/>
            </a:pPr>
            <a:r>
              <a:rPr lang="en-US" smtClean="0"/>
              <a:t>Keyboarding Issues</a:t>
            </a:r>
          </a:p>
        </p:txBody>
      </p:sp>
      <p:sp>
        <p:nvSpPr>
          <p:cNvPr id="36867" name="Rectangle 3"/>
          <p:cNvSpPr>
            <a:spLocks noGrp="1" noChangeArrowheads="1"/>
          </p:cNvSpPr>
          <p:nvPr>
            <p:ph type="body" idx="1"/>
          </p:nvPr>
        </p:nvSpPr>
        <p:spPr>
          <a:xfrm>
            <a:off x="762000" y="1981200"/>
            <a:ext cx="7772400" cy="4191000"/>
          </a:xfrm>
        </p:spPr>
        <p:txBody>
          <a:bodyPr/>
          <a:lstStyle/>
          <a:p>
            <a:pPr eaLnBrk="1" hangingPunct="1">
              <a:lnSpc>
                <a:spcPct val="90000"/>
              </a:lnSpc>
              <a:spcAft>
                <a:spcPct val="20000"/>
              </a:spcAft>
              <a:defRPr/>
            </a:pPr>
            <a:r>
              <a:rPr lang="en-US" dirty="0" smtClean="0"/>
              <a:t>Handwriting speed is considerably faster than typing </a:t>
            </a:r>
          </a:p>
          <a:p>
            <a:pPr lvl="1">
              <a:lnSpc>
                <a:spcPct val="90000"/>
              </a:lnSpc>
              <a:spcAft>
                <a:spcPct val="20000"/>
              </a:spcAft>
              <a:defRPr/>
            </a:pPr>
            <a:r>
              <a:rPr lang="en-US" dirty="0" smtClean="0"/>
              <a:t>keyboard is not an efficient tool.</a:t>
            </a:r>
          </a:p>
          <a:p>
            <a:pPr eaLnBrk="1" hangingPunct="1">
              <a:lnSpc>
                <a:spcPct val="90000"/>
              </a:lnSpc>
              <a:spcAft>
                <a:spcPct val="20000"/>
              </a:spcAft>
              <a:defRPr/>
            </a:pPr>
            <a:r>
              <a:rPr lang="en-US" dirty="0" smtClean="0"/>
              <a:t>Regular daily practice in keyboarding with a structured program can yield good results</a:t>
            </a:r>
          </a:p>
          <a:p>
            <a:pPr lvl="1">
              <a:lnSpc>
                <a:spcPct val="90000"/>
              </a:lnSpc>
              <a:spcAft>
                <a:spcPct val="20000"/>
              </a:spcAft>
              <a:defRPr/>
            </a:pPr>
            <a:r>
              <a:rPr lang="en-US" dirty="0" smtClean="0"/>
              <a:t>It is most effective if the student is practicing both at home and school</a:t>
            </a:r>
          </a:p>
          <a:p>
            <a:pPr eaLnBrk="1" hangingPunct="1">
              <a:lnSpc>
                <a:spcPct val="90000"/>
              </a:lnSpc>
              <a:defRPr/>
            </a:pPr>
            <a:endParaRPr lang="en-US" dirty="0" smtClean="0"/>
          </a:p>
          <a:p>
            <a:pPr eaLnBrk="1" hangingPunct="1">
              <a:lnSpc>
                <a:spcPct val="90000"/>
              </a:lnSpc>
              <a:buFont typeface="Wingdings" pitchFamily="2" charset="2"/>
              <a:buNone/>
              <a:defRPr/>
            </a:pPr>
            <a:endParaRPr lang="en-US" dirty="0" smtClean="0"/>
          </a:p>
        </p:txBody>
      </p:sp>
      <p:sp>
        <p:nvSpPr>
          <p:cNvPr id="5" name="Slide Number Placeholder 4"/>
          <p:cNvSpPr>
            <a:spLocks noGrp="1"/>
          </p:cNvSpPr>
          <p:nvPr>
            <p:ph type="sldNum" sz="quarter" idx="12"/>
          </p:nvPr>
        </p:nvSpPr>
        <p:spPr/>
        <p:txBody>
          <a:bodyPr/>
          <a:lstStyle/>
          <a:p>
            <a:fld id="{000BB4BD-66FF-4984-8939-50C41D0491F6}"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6200"/>
            <a:ext cx="8229600" cy="1371600"/>
          </a:xfrm>
        </p:spPr>
        <p:txBody>
          <a:bodyPr/>
          <a:lstStyle/>
          <a:p>
            <a:pPr eaLnBrk="1" hangingPunct="1">
              <a:defRPr/>
            </a:pPr>
            <a:r>
              <a:rPr lang="en-US" smtClean="0"/>
              <a:t>Keyboarding Issues (Cont.)</a:t>
            </a:r>
          </a:p>
        </p:txBody>
      </p:sp>
      <p:sp>
        <p:nvSpPr>
          <p:cNvPr id="39939" name="Rectangle 3"/>
          <p:cNvSpPr>
            <a:spLocks noGrp="1" noChangeArrowheads="1"/>
          </p:cNvSpPr>
          <p:nvPr>
            <p:ph type="body" idx="1"/>
          </p:nvPr>
        </p:nvSpPr>
        <p:spPr>
          <a:xfrm>
            <a:off x="685800" y="1143000"/>
            <a:ext cx="8229600" cy="4525963"/>
          </a:xfrm>
        </p:spPr>
        <p:txBody>
          <a:bodyPr/>
          <a:lstStyle/>
          <a:p>
            <a:pPr eaLnBrk="1" hangingPunct="1">
              <a:lnSpc>
                <a:spcPct val="90000"/>
              </a:lnSpc>
              <a:spcBef>
                <a:spcPct val="0"/>
              </a:spcBef>
              <a:spcAft>
                <a:spcPct val="20000"/>
              </a:spcAft>
              <a:defRPr/>
            </a:pPr>
            <a:r>
              <a:rPr lang="en-US" dirty="0"/>
              <a:t>C</a:t>
            </a:r>
            <a:r>
              <a:rPr lang="en-US" dirty="0" smtClean="0"/>
              <a:t>omposition speed of 6-10 words per min.</a:t>
            </a:r>
          </a:p>
          <a:p>
            <a:pPr lvl="1">
              <a:lnSpc>
                <a:spcPct val="90000"/>
              </a:lnSpc>
              <a:spcBef>
                <a:spcPct val="0"/>
              </a:spcBef>
              <a:spcAft>
                <a:spcPct val="20000"/>
              </a:spcAft>
              <a:defRPr/>
            </a:pPr>
            <a:r>
              <a:rPr lang="en-US" dirty="0" smtClean="0"/>
              <a:t>sufficient for an EL school student. </a:t>
            </a:r>
            <a:endParaRPr lang="en-US" dirty="0"/>
          </a:p>
          <a:p>
            <a:pPr lvl="1">
              <a:lnSpc>
                <a:spcPct val="90000"/>
              </a:lnSpc>
              <a:spcBef>
                <a:spcPct val="0"/>
              </a:spcBef>
              <a:spcAft>
                <a:spcPct val="20000"/>
              </a:spcAft>
              <a:defRPr/>
            </a:pPr>
            <a:r>
              <a:rPr lang="en-US" dirty="0" smtClean="0"/>
              <a:t>average adult composition speed is 18 WPM</a:t>
            </a:r>
          </a:p>
          <a:p>
            <a:pPr eaLnBrk="1" hangingPunct="1">
              <a:lnSpc>
                <a:spcPct val="90000"/>
              </a:lnSpc>
              <a:spcBef>
                <a:spcPct val="0"/>
              </a:spcBef>
              <a:spcAft>
                <a:spcPct val="20000"/>
              </a:spcAft>
              <a:defRPr/>
            </a:pPr>
            <a:r>
              <a:rPr lang="en-US" dirty="0" smtClean="0"/>
              <a:t>Using a keyboard to take notes is a different skill than using a keyboard to compose.</a:t>
            </a:r>
          </a:p>
          <a:p>
            <a:pPr eaLnBrk="1" hangingPunct="1">
              <a:lnSpc>
                <a:spcPct val="90000"/>
              </a:lnSpc>
              <a:spcBef>
                <a:spcPct val="0"/>
              </a:spcBef>
              <a:spcAft>
                <a:spcPct val="20000"/>
              </a:spcAft>
              <a:defRPr/>
            </a:pPr>
            <a:r>
              <a:rPr lang="en-US" dirty="0" smtClean="0"/>
              <a:t>Learning to compose on the computer versus paper is a new skill and must be given time to develop.</a:t>
            </a:r>
          </a:p>
          <a:p>
            <a:pPr eaLnBrk="1" hangingPunct="1">
              <a:lnSpc>
                <a:spcPct val="90000"/>
              </a:lnSpc>
              <a:defRPr/>
            </a:pPr>
            <a:endParaRPr lang="en-US" dirty="0" smtClean="0"/>
          </a:p>
        </p:txBody>
      </p:sp>
      <p:sp>
        <p:nvSpPr>
          <p:cNvPr id="5" name="Slide Number Placeholder 4"/>
          <p:cNvSpPr>
            <a:spLocks noGrp="1"/>
          </p:cNvSpPr>
          <p:nvPr>
            <p:ph type="sldNum" sz="quarter" idx="12"/>
          </p:nvPr>
        </p:nvSpPr>
        <p:spPr/>
        <p:txBody>
          <a:bodyPr/>
          <a:lstStyle/>
          <a:p>
            <a:fld id="{000BB4BD-66FF-4984-8939-50C41D0491F6}"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t>Tools and Techniques That Can Help With Spelling</a:t>
            </a:r>
          </a:p>
        </p:txBody>
      </p:sp>
      <p:sp>
        <p:nvSpPr>
          <p:cNvPr id="41987" name="Rectangle 3"/>
          <p:cNvSpPr>
            <a:spLocks noGrp="1" noChangeArrowheads="1"/>
          </p:cNvSpPr>
          <p:nvPr>
            <p:ph type="body" idx="1"/>
          </p:nvPr>
        </p:nvSpPr>
        <p:spPr/>
        <p:txBody>
          <a:bodyPr/>
          <a:lstStyle/>
          <a:p>
            <a:pPr eaLnBrk="1" hangingPunct="1">
              <a:defRPr/>
            </a:pPr>
            <a:r>
              <a:rPr lang="en-US" smtClean="0"/>
              <a:t>Personal Dictionary</a:t>
            </a:r>
          </a:p>
          <a:p>
            <a:pPr eaLnBrk="1" hangingPunct="1">
              <a:defRPr/>
            </a:pPr>
            <a:r>
              <a:rPr lang="en-US" smtClean="0"/>
              <a:t>Word Wall</a:t>
            </a:r>
          </a:p>
          <a:p>
            <a:pPr eaLnBrk="1" hangingPunct="1">
              <a:defRPr/>
            </a:pPr>
            <a:r>
              <a:rPr lang="en-US" smtClean="0"/>
              <a:t>Franklin Spell Checker</a:t>
            </a:r>
          </a:p>
          <a:p>
            <a:pPr eaLnBrk="1" hangingPunct="1">
              <a:defRPr/>
            </a:pPr>
            <a:r>
              <a:rPr lang="en-US" smtClean="0"/>
              <a:t>Word Spell Check</a:t>
            </a:r>
          </a:p>
          <a:p>
            <a:pPr eaLnBrk="1" hangingPunct="1">
              <a:defRPr/>
            </a:pPr>
            <a:r>
              <a:rPr lang="en-US" smtClean="0"/>
              <a:t>Talking Word Processor</a:t>
            </a:r>
          </a:p>
          <a:p>
            <a:pPr eaLnBrk="1" hangingPunct="1">
              <a:defRPr/>
            </a:pPr>
            <a:r>
              <a:rPr lang="en-US" smtClean="0"/>
              <a:t>Word Prediction Software</a:t>
            </a:r>
          </a:p>
        </p:txBody>
      </p:sp>
      <p:sp>
        <p:nvSpPr>
          <p:cNvPr id="5" name="Slide Number Placeholder 4"/>
          <p:cNvSpPr>
            <a:spLocks noGrp="1"/>
          </p:cNvSpPr>
          <p:nvPr>
            <p:ph type="sldNum" sz="quarter" idx="12"/>
          </p:nvPr>
        </p:nvSpPr>
        <p:spPr/>
        <p:txBody>
          <a:bodyPr/>
          <a:lstStyle/>
          <a:p>
            <a:fld id="{000BB4BD-66FF-4984-8939-50C41D0491F6}"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altLang="en-US" dirty="0" smtClean="0"/>
              <a:t>Word Prediction?</a:t>
            </a:r>
          </a:p>
        </p:txBody>
      </p:sp>
      <p:sp>
        <p:nvSpPr>
          <p:cNvPr id="70659" name="Rectangle 3"/>
          <p:cNvSpPr>
            <a:spLocks noGrp="1" noChangeArrowheads="1"/>
          </p:cNvSpPr>
          <p:nvPr>
            <p:ph type="body" idx="1"/>
          </p:nvPr>
        </p:nvSpPr>
        <p:spPr>
          <a:xfrm>
            <a:off x="533400" y="990600"/>
            <a:ext cx="4040188" cy="639762"/>
          </a:xfrm>
        </p:spPr>
        <p:txBody>
          <a:bodyPr/>
          <a:lstStyle/>
          <a:p>
            <a:pPr algn="ctr" eaLnBrk="1" hangingPunct="1">
              <a:defRPr/>
            </a:pPr>
            <a:r>
              <a:rPr lang="en-US" altLang="en-US" dirty="0" smtClean="0"/>
              <a:t>Benefit</a:t>
            </a:r>
          </a:p>
        </p:txBody>
      </p:sp>
      <p:sp>
        <p:nvSpPr>
          <p:cNvPr id="4" name="Content Placeholder 3"/>
          <p:cNvSpPr>
            <a:spLocks noGrp="1"/>
          </p:cNvSpPr>
          <p:nvPr>
            <p:ph sz="half" idx="2"/>
          </p:nvPr>
        </p:nvSpPr>
        <p:spPr>
          <a:xfrm>
            <a:off x="685800" y="1905000"/>
            <a:ext cx="4040188" cy="3951288"/>
          </a:xfrm>
        </p:spPr>
        <p:txBody>
          <a:bodyPr/>
          <a:lstStyle/>
          <a:p>
            <a:pPr>
              <a:defRPr/>
            </a:pPr>
            <a:r>
              <a:rPr lang="en-US" altLang="en-US" dirty="0" smtClean="0"/>
              <a:t>Writers with physical disabilities, especially those using switch access</a:t>
            </a:r>
          </a:p>
          <a:p>
            <a:pPr>
              <a:buNone/>
              <a:defRPr/>
            </a:pPr>
            <a:endParaRPr lang="en-US" altLang="en-US" dirty="0" smtClean="0"/>
          </a:p>
          <a:p>
            <a:pPr>
              <a:defRPr/>
            </a:pPr>
            <a:r>
              <a:rPr lang="en-US" altLang="en-US" dirty="0" smtClean="0"/>
              <a:t>Writers who lack skill and confidence in writing due to poor spelling and grammar</a:t>
            </a:r>
          </a:p>
          <a:p>
            <a:endParaRPr lang="en-US" dirty="0"/>
          </a:p>
        </p:txBody>
      </p:sp>
      <p:sp>
        <p:nvSpPr>
          <p:cNvPr id="5" name="Text Placeholder 4"/>
          <p:cNvSpPr>
            <a:spLocks noGrp="1"/>
          </p:cNvSpPr>
          <p:nvPr>
            <p:ph type="body" sz="quarter" idx="3"/>
          </p:nvPr>
        </p:nvSpPr>
        <p:spPr>
          <a:xfrm>
            <a:off x="4724400" y="990600"/>
            <a:ext cx="4041775" cy="639762"/>
          </a:xfrm>
        </p:spPr>
        <p:txBody>
          <a:bodyPr/>
          <a:lstStyle/>
          <a:p>
            <a:pPr algn="ctr"/>
            <a:r>
              <a:rPr lang="en-US" dirty="0" smtClean="0"/>
              <a:t>Not Benefit</a:t>
            </a:r>
            <a:endParaRPr lang="en-US" dirty="0"/>
          </a:p>
        </p:txBody>
      </p:sp>
      <p:sp>
        <p:nvSpPr>
          <p:cNvPr id="6" name="Content Placeholder 5"/>
          <p:cNvSpPr>
            <a:spLocks noGrp="1"/>
          </p:cNvSpPr>
          <p:nvPr>
            <p:ph sz="quarter" idx="4"/>
          </p:nvPr>
        </p:nvSpPr>
        <p:spPr>
          <a:xfrm>
            <a:off x="4648200" y="1828800"/>
            <a:ext cx="4495800" cy="3951288"/>
          </a:xfrm>
        </p:spPr>
        <p:txBody>
          <a:bodyPr/>
          <a:lstStyle/>
          <a:p>
            <a:pPr>
              <a:defRPr/>
            </a:pPr>
            <a:r>
              <a:rPr lang="en-US" altLang="en-US" dirty="0" smtClean="0"/>
              <a:t>Slow typist</a:t>
            </a:r>
          </a:p>
          <a:p>
            <a:pPr lvl="1">
              <a:defRPr/>
            </a:pPr>
            <a:r>
              <a:rPr lang="en-US" altLang="en-US" sz="2400" dirty="0" smtClean="0"/>
              <a:t>Doesn’t speed up time </a:t>
            </a:r>
          </a:p>
          <a:p>
            <a:pPr lvl="1">
              <a:defRPr/>
            </a:pPr>
            <a:r>
              <a:rPr lang="en-US" altLang="en-US" sz="2400" dirty="0" smtClean="0"/>
              <a:t>interferes with the flow of typing</a:t>
            </a:r>
          </a:p>
          <a:p>
            <a:pPr lvl="1">
              <a:defRPr/>
            </a:pPr>
            <a:r>
              <a:rPr lang="en-US" altLang="en-US" sz="2400" dirty="0" smtClean="0"/>
              <a:t>Learning keyboarding is a better option</a:t>
            </a:r>
          </a:p>
          <a:p>
            <a:pPr>
              <a:lnSpc>
                <a:spcPct val="90000"/>
              </a:lnSpc>
              <a:defRPr/>
            </a:pPr>
            <a:r>
              <a:rPr lang="en-US" altLang="en-US" sz="2200" dirty="0" smtClean="0"/>
              <a:t>No beginning phonemic awareness</a:t>
            </a:r>
          </a:p>
          <a:p>
            <a:pPr lvl="1">
              <a:lnSpc>
                <a:spcPct val="90000"/>
              </a:lnSpc>
              <a:defRPr/>
            </a:pPr>
            <a:r>
              <a:rPr lang="en-US" altLang="en-US" dirty="0" smtClean="0"/>
              <a:t>Cannot predict without a beginning sound</a:t>
            </a:r>
          </a:p>
          <a:p>
            <a:pPr lvl="2">
              <a:lnSpc>
                <a:spcPct val="90000"/>
              </a:lnSpc>
              <a:defRPr/>
            </a:pPr>
            <a:endParaRPr lang="en-US" altLang="en-US" dirty="0" smtClean="0"/>
          </a:p>
          <a:p>
            <a:pPr>
              <a:defRPr/>
            </a:pPr>
            <a:endParaRPr lang="en-US" altLang="en-US" sz="2800" dirty="0" smtClean="0"/>
          </a:p>
          <a:p>
            <a:endParaRPr lang="en-US" dirty="0"/>
          </a:p>
        </p:txBody>
      </p:sp>
      <p:sp>
        <p:nvSpPr>
          <p:cNvPr id="8" name="Slide Number Placeholder 7"/>
          <p:cNvSpPr>
            <a:spLocks noGrp="1"/>
          </p:cNvSpPr>
          <p:nvPr>
            <p:ph type="sldNum" sz="quarter" idx="12"/>
          </p:nvPr>
        </p:nvSpPr>
        <p:spPr/>
        <p:txBody>
          <a:bodyPr/>
          <a:lstStyle/>
          <a:p>
            <a:fld id="{47580B8A-8549-42F2-9B1E-B6D965D4AE8D}" type="slidenum">
              <a:rPr lang="en-US" smtClean="0"/>
              <a:pPr/>
              <a:t>19</a:t>
            </a:fld>
            <a:endParaRPr lang="en-US"/>
          </a:p>
        </p:txBody>
      </p:sp>
      <p:sp>
        <p:nvSpPr>
          <p:cNvPr id="9" name="Footer Placeholder 8"/>
          <p:cNvSpPr>
            <a:spLocks noGrp="1"/>
          </p:cNvSpPr>
          <p:nvPr>
            <p:ph type="ftr" sz="quarter" idx="11"/>
          </p:nvPr>
        </p:nvSpPr>
        <p:spPr/>
        <p:txBody>
          <a:bodyPr/>
          <a:lstStyle/>
          <a:p>
            <a:r>
              <a:rPr lang="en-US" smtClean="0"/>
              <a:t>mkaplan@bcps.org Writing Supports</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85800" y="533400"/>
            <a:ext cx="7772400" cy="4495800"/>
          </a:xfrm>
        </p:spPr>
        <p:txBody>
          <a:bodyPr/>
          <a:lstStyle/>
          <a:p>
            <a:pPr eaLnBrk="1" hangingPunct="1">
              <a:defRPr/>
            </a:pPr>
            <a:r>
              <a:rPr lang="en-US" dirty="0" smtClean="0"/>
              <a:t>“Written language is the most complex aspect of language arts.”</a:t>
            </a:r>
            <a:br>
              <a:rPr lang="en-US" dirty="0" smtClean="0"/>
            </a:br>
            <a:r>
              <a:rPr lang="en-US" sz="2800" dirty="0" smtClean="0"/>
              <a:t>Morris and Crump 1982</a:t>
            </a:r>
            <a:br>
              <a:rPr lang="en-US" sz="2800" dirty="0" smtClean="0"/>
            </a:br>
            <a:r>
              <a:rPr lang="en-US" sz="2800" dirty="0" smtClean="0"/>
              <a:t/>
            </a:r>
            <a:br>
              <a:rPr lang="en-US" sz="2800" dirty="0" smtClean="0"/>
            </a:br>
            <a:endParaRPr lang="en-US" dirty="0" smtClean="0"/>
          </a:p>
        </p:txBody>
      </p:sp>
      <p:sp>
        <p:nvSpPr>
          <p:cNvPr id="4" name="Slide Number Placeholder 3"/>
          <p:cNvSpPr>
            <a:spLocks noGrp="1"/>
          </p:cNvSpPr>
          <p:nvPr>
            <p:ph type="sldNum" sz="quarter" idx="12"/>
          </p:nvPr>
        </p:nvSpPr>
        <p:spPr/>
        <p:txBody>
          <a:bodyPr/>
          <a:lstStyle/>
          <a:p>
            <a:fld id="{BC4F6A29-2408-4197-AC8B-8F750F01661A}"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mkaplan@bcps.org Writing Supports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3"/>
          <p:cNvSpPr>
            <a:spLocks noGrp="1"/>
          </p:cNvSpPr>
          <p:nvPr>
            <p:ph type="title" idx="4294967295"/>
          </p:nvPr>
        </p:nvSpPr>
        <p:spPr/>
        <p:txBody>
          <a:bodyPr/>
          <a:lstStyle/>
          <a:p>
            <a:pPr eaLnBrk="1" hangingPunct="1">
              <a:defRPr/>
            </a:pPr>
            <a:r>
              <a:rPr lang="en-US" smtClean="0"/>
              <a:t>Word Prediction</a:t>
            </a:r>
          </a:p>
        </p:txBody>
      </p:sp>
      <p:sp>
        <p:nvSpPr>
          <p:cNvPr id="168963" name="Content Placeholder 4"/>
          <p:cNvSpPr>
            <a:spLocks noGrp="1"/>
          </p:cNvSpPr>
          <p:nvPr>
            <p:ph idx="4294967295"/>
          </p:nvPr>
        </p:nvSpPr>
        <p:spPr>
          <a:xfrm>
            <a:off x="762000" y="1600200"/>
            <a:ext cx="8001000" cy="4525963"/>
          </a:xfrm>
        </p:spPr>
        <p:txBody>
          <a:bodyPr/>
          <a:lstStyle/>
          <a:p>
            <a:pPr eaLnBrk="1" hangingPunct="1">
              <a:defRPr/>
            </a:pPr>
            <a:r>
              <a:rPr lang="en-US" dirty="0" err="1" smtClean="0"/>
              <a:t>Co:Writer</a:t>
            </a:r>
            <a:r>
              <a:rPr lang="en-US" dirty="0" smtClean="0"/>
              <a:t>  </a:t>
            </a:r>
            <a:r>
              <a:rPr lang="en-US" dirty="0" smtClean="0">
                <a:hlinkClick r:id="rId3"/>
              </a:rPr>
              <a:t>www.donjohnston.com</a:t>
            </a:r>
            <a:endParaRPr lang="en-US" dirty="0" smtClean="0"/>
          </a:p>
          <a:p>
            <a:pPr eaLnBrk="1" hangingPunct="1">
              <a:defRPr/>
            </a:pPr>
            <a:r>
              <a:rPr lang="en-US" dirty="0" err="1" smtClean="0"/>
              <a:t>WordQ</a:t>
            </a:r>
            <a:r>
              <a:rPr lang="en-US" dirty="0" smtClean="0"/>
              <a:t>  </a:t>
            </a:r>
            <a:r>
              <a:rPr lang="en-US" dirty="0" smtClean="0">
                <a:hlinkClick r:id="rId4"/>
              </a:rPr>
              <a:t>www.wordq.com</a:t>
            </a:r>
            <a:endParaRPr lang="en-US" dirty="0" smtClean="0"/>
          </a:p>
          <a:p>
            <a:pPr eaLnBrk="1" hangingPunct="1">
              <a:defRPr/>
            </a:pPr>
            <a:r>
              <a:rPr lang="en-US" dirty="0" smtClean="0"/>
              <a:t>Kurzweil 3000 </a:t>
            </a:r>
            <a:r>
              <a:rPr lang="en-US" dirty="0" smtClean="0">
                <a:hlinkClick r:id="rId5"/>
              </a:rPr>
              <a:t>www.kurzweiledu.com</a:t>
            </a:r>
            <a:endParaRPr lang="en-US" dirty="0" smtClean="0"/>
          </a:p>
          <a:p>
            <a:pPr eaLnBrk="1" hangingPunct="1">
              <a:defRPr/>
            </a:pPr>
            <a:r>
              <a:rPr lang="en-US" dirty="0" smtClean="0"/>
              <a:t>Clicker 6  </a:t>
            </a:r>
            <a:r>
              <a:rPr lang="en-US" dirty="0" smtClean="0">
                <a:hlinkClick r:id="rId6"/>
              </a:rPr>
              <a:t>www.cricksoft.com</a:t>
            </a:r>
            <a:endParaRPr lang="en-US" dirty="0" smtClean="0"/>
          </a:p>
          <a:p>
            <a:pPr eaLnBrk="1" hangingPunct="1">
              <a:defRPr/>
            </a:pPr>
            <a:r>
              <a:rPr lang="en-US" dirty="0" smtClean="0"/>
              <a:t>Classroom Suite  </a:t>
            </a:r>
            <a:r>
              <a:rPr lang="en-US" dirty="0" smtClean="0">
                <a:hlinkClick r:id="rId7"/>
              </a:rPr>
              <a:t>www.intellitools.com</a:t>
            </a:r>
            <a:r>
              <a:rPr lang="en-US" dirty="0" smtClean="0"/>
              <a:t> </a:t>
            </a:r>
            <a:endParaRPr lang="en-US" dirty="0"/>
          </a:p>
          <a:p>
            <a:pPr marL="342900" lvl="1" indent="-342900">
              <a:buFontTx/>
              <a:buChar char="•"/>
              <a:defRPr/>
            </a:pPr>
            <a:r>
              <a:rPr lang="en-US" sz="3200" dirty="0" smtClean="0"/>
              <a:t>My Study Bar </a:t>
            </a:r>
            <a:r>
              <a:rPr lang="en-US" sz="3200" dirty="0">
                <a:hlinkClick r:id="rId8"/>
              </a:rPr>
              <a:t>http://www.rsc-ne-scotland.ac.uk/eduapps/mystudybar.php</a:t>
            </a:r>
            <a:endParaRPr lang="en-US" sz="3200" dirty="0"/>
          </a:p>
          <a:p>
            <a:pPr eaLnBrk="1" hangingPunct="1">
              <a:defRPr/>
            </a:pPr>
            <a:endParaRPr lang="en-US" dirty="0" smtClean="0"/>
          </a:p>
          <a:p>
            <a:pPr eaLnBrk="1" hangingPunct="1">
              <a:defRPr/>
            </a:pPr>
            <a:endParaRPr lang="en-US" dirty="0" smtClean="0"/>
          </a:p>
        </p:txBody>
      </p:sp>
      <p:sp>
        <p:nvSpPr>
          <p:cNvPr id="6" name="Slide Number Placeholder 5"/>
          <p:cNvSpPr>
            <a:spLocks noGrp="1"/>
          </p:cNvSpPr>
          <p:nvPr>
            <p:ph type="sldNum" sz="quarter" idx="12"/>
          </p:nvPr>
        </p:nvSpPr>
        <p:spPr/>
        <p:txBody>
          <a:bodyPr/>
          <a:lstStyle/>
          <a:p>
            <a:fld id="{BC4F6A29-2408-4197-AC8B-8F750F01661A}"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57200"/>
            <a:ext cx="8229600" cy="1143000"/>
          </a:xfrm>
        </p:spPr>
        <p:txBody>
          <a:bodyPr/>
          <a:lstStyle/>
          <a:p>
            <a:pPr eaLnBrk="1" hangingPunct="1">
              <a:defRPr/>
            </a:pPr>
            <a:r>
              <a:rPr lang="en-US" smtClean="0"/>
              <a:t>Tools and Techniques That Can Help With Organization and Composition</a:t>
            </a:r>
          </a:p>
        </p:txBody>
      </p:sp>
      <p:sp>
        <p:nvSpPr>
          <p:cNvPr id="43011" name="Rectangle 3"/>
          <p:cNvSpPr>
            <a:spLocks noGrp="1" noChangeArrowheads="1"/>
          </p:cNvSpPr>
          <p:nvPr>
            <p:ph type="body" idx="1"/>
          </p:nvPr>
        </p:nvSpPr>
        <p:spPr>
          <a:xfrm>
            <a:off x="685800" y="2514600"/>
            <a:ext cx="7772400" cy="4114800"/>
          </a:xfrm>
        </p:spPr>
        <p:txBody>
          <a:bodyPr/>
          <a:lstStyle/>
          <a:p>
            <a:pPr eaLnBrk="1" hangingPunct="1">
              <a:defRPr/>
            </a:pPr>
            <a:r>
              <a:rPr lang="en-US" dirty="0" smtClean="0"/>
              <a:t>Graphic organizers </a:t>
            </a:r>
          </a:p>
          <a:p>
            <a:pPr eaLnBrk="1" hangingPunct="1">
              <a:defRPr/>
            </a:pPr>
            <a:r>
              <a:rPr lang="en-US" dirty="0" smtClean="0"/>
              <a:t>Inspiration/</a:t>
            </a:r>
            <a:r>
              <a:rPr lang="en-US" dirty="0" err="1" smtClean="0"/>
              <a:t>Kidspiration</a:t>
            </a:r>
            <a:r>
              <a:rPr lang="en-US" dirty="0" smtClean="0"/>
              <a:t> </a:t>
            </a:r>
          </a:p>
          <a:p>
            <a:pPr eaLnBrk="1" hangingPunct="1">
              <a:defRPr/>
            </a:pPr>
            <a:r>
              <a:rPr lang="en-US" dirty="0" smtClean="0"/>
              <a:t>Draft builder </a:t>
            </a:r>
          </a:p>
          <a:p>
            <a:pPr eaLnBrk="1" hangingPunct="1">
              <a:defRPr/>
            </a:pPr>
            <a:r>
              <a:rPr lang="en-US" dirty="0" smtClean="0"/>
              <a:t>Features on Microsoft word- reading level, find and replace, dictionary, &amp; thesaurus</a:t>
            </a:r>
          </a:p>
          <a:p>
            <a:pPr eaLnBrk="1" hangingPunct="1">
              <a:defRPr/>
            </a:pPr>
            <a:endParaRPr lang="en-US" dirty="0" smtClean="0"/>
          </a:p>
        </p:txBody>
      </p:sp>
      <p:sp>
        <p:nvSpPr>
          <p:cNvPr id="5" name="Slide Number Placeholder 4"/>
          <p:cNvSpPr>
            <a:spLocks noGrp="1"/>
          </p:cNvSpPr>
          <p:nvPr>
            <p:ph type="sldNum" sz="quarter" idx="12"/>
          </p:nvPr>
        </p:nvSpPr>
        <p:spPr/>
        <p:txBody>
          <a:bodyPr/>
          <a:lstStyle/>
          <a:p>
            <a:fld id="{000BB4BD-66FF-4984-8939-50C41D0491F6}"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idx="4294967295"/>
          </p:nvPr>
        </p:nvSpPr>
        <p:spPr>
          <a:xfrm>
            <a:off x="533400" y="152400"/>
            <a:ext cx="8610600" cy="1143000"/>
          </a:xfrm>
        </p:spPr>
        <p:txBody>
          <a:bodyPr/>
          <a:lstStyle/>
          <a:p>
            <a:pPr eaLnBrk="1" hangingPunct="1">
              <a:defRPr/>
            </a:pPr>
            <a:r>
              <a:rPr lang="en-US" sz="4000" dirty="0" smtClean="0"/>
              <a:t>Graphic Organizers</a:t>
            </a:r>
            <a:br>
              <a:rPr lang="en-US" sz="4000" dirty="0" smtClean="0"/>
            </a:br>
            <a:r>
              <a:rPr lang="en-US" sz="2800" dirty="0" smtClean="0"/>
              <a:t>Brainstorming, Organizing, Writing Supports</a:t>
            </a:r>
            <a:endParaRPr lang="en-US" sz="4000" dirty="0" smtClean="0"/>
          </a:p>
        </p:txBody>
      </p:sp>
      <p:sp>
        <p:nvSpPr>
          <p:cNvPr id="169987" name="Content Placeholder 2"/>
          <p:cNvSpPr>
            <a:spLocks noGrp="1"/>
          </p:cNvSpPr>
          <p:nvPr>
            <p:ph idx="4294967295"/>
          </p:nvPr>
        </p:nvSpPr>
        <p:spPr>
          <a:xfrm>
            <a:off x="990600" y="1371600"/>
            <a:ext cx="7848600" cy="4525963"/>
          </a:xfrm>
        </p:spPr>
        <p:txBody>
          <a:bodyPr/>
          <a:lstStyle/>
          <a:p>
            <a:pPr eaLnBrk="1" hangingPunct="1">
              <a:defRPr/>
            </a:pPr>
            <a:r>
              <a:rPr lang="en-US" dirty="0" smtClean="0"/>
              <a:t>Inspiration 8   </a:t>
            </a:r>
            <a:r>
              <a:rPr lang="en-US" dirty="0" smtClean="0">
                <a:hlinkClick r:id="rId3"/>
              </a:rPr>
              <a:t>www.inspiration.com</a:t>
            </a:r>
            <a:endParaRPr lang="en-US" dirty="0" smtClean="0"/>
          </a:p>
          <a:p>
            <a:pPr eaLnBrk="1" hangingPunct="1">
              <a:defRPr/>
            </a:pPr>
            <a:r>
              <a:rPr lang="en-US" dirty="0" err="1" smtClean="0"/>
              <a:t>Kidspiration</a:t>
            </a:r>
            <a:endParaRPr lang="en-US" dirty="0" smtClean="0"/>
          </a:p>
          <a:p>
            <a:pPr eaLnBrk="1" hangingPunct="1">
              <a:buFont typeface="Wingdings" pitchFamily="2" charset="2"/>
              <a:buNone/>
              <a:defRPr/>
            </a:pPr>
            <a:endParaRPr lang="en-US" dirty="0" smtClean="0"/>
          </a:p>
          <a:p>
            <a:pPr eaLnBrk="1" hangingPunct="1">
              <a:defRPr/>
            </a:pPr>
            <a:r>
              <a:rPr lang="en-US" dirty="0" err="1" smtClean="0"/>
              <a:t>Draft:Builder</a:t>
            </a:r>
            <a:r>
              <a:rPr lang="en-US" dirty="0" smtClean="0"/>
              <a:t> </a:t>
            </a:r>
            <a:r>
              <a:rPr lang="en-US" dirty="0" smtClean="0">
                <a:hlinkClick r:id="rId4"/>
              </a:rPr>
              <a:t>www.donjohnston.com</a:t>
            </a:r>
            <a:r>
              <a:rPr lang="en-US" dirty="0" smtClean="0"/>
              <a:t> </a:t>
            </a:r>
          </a:p>
          <a:p>
            <a:pPr eaLnBrk="1" hangingPunct="1">
              <a:buFont typeface="Wingdings" pitchFamily="2" charset="2"/>
              <a:buNone/>
              <a:defRPr/>
            </a:pPr>
            <a:endParaRPr lang="en-US" dirty="0" smtClean="0"/>
          </a:p>
          <a:p>
            <a:pPr eaLnBrk="1" hangingPunct="1">
              <a:defRPr/>
            </a:pPr>
            <a:r>
              <a:rPr lang="en-US" dirty="0" smtClean="0"/>
              <a:t>Kurzweil v.11 </a:t>
            </a:r>
            <a:r>
              <a:rPr lang="en-US" dirty="0" smtClean="0">
                <a:hlinkClick r:id="rId5"/>
              </a:rPr>
              <a:t>www.kurzweiledu.com</a:t>
            </a:r>
            <a:endParaRPr lang="en-US" dirty="0" smtClean="0"/>
          </a:p>
          <a:p>
            <a:pPr eaLnBrk="1" hangingPunct="1">
              <a:defRPr/>
            </a:pPr>
            <a:endParaRPr lang="en-US" dirty="0"/>
          </a:p>
          <a:p>
            <a:pPr marL="342900" lvl="1" indent="-342900">
              <a:buFontTx/>
              <a:buChar char="•"/>
              <a:defRPr/>
            </a:pPr>
            <a:r>
              <a:rPr lang="en-US" sz="3200" dirty="0"/>
              <a:t>My Study Bar </a:t>
            </a:r>
            <a:r>
              <a:rPr lang="en-US" sz="2400" dirty="0">
                <a:hlinkClick r:id="rId6"/>
              </a:rPr>
              <a:t>http://www.rsc-ne-scotland.ac.uk/eduapps/mystudybar.php</a:t>
            </a:r>
            <a:endParaRPr lang="en-US" sz="3200" dirty="0"/>
          </a:p>
          <a:p>
            <a:pPr eaLnBrk="1" hangingPunct="1">
              <a:defRPr/>
            </a:pPr>
            <a:endParaRPr lang="en-US" dirty="0" smtClean="0"/>
          </a:p>
          <a:p>
            <a:pPr eaLnBrk="1" hangingPunct="1">
              <a:defRPr/>
            </a:pPr>
            <a:endParaRPr lang="en-US" dirty="0" smtClean="0"/>
          </a:p>
        </p:txBody>
      </p:sp>
      <p:sp>
        <p:nvSpPr>
          <p:cNvPr id="5" name="Slide Number Placeholder 4"/>
          <p:cNvSpPr>
            <a:spLocks noGrp="1"/>
          </p:cNvSpPr>
          <p:nvPr>
            <p:ph type="sldNum" sz="quarter" idx="12"/>
          </p:nvPr>
        </p:nvSpPr>
        <p:spPr/>
        <p:txBody>
          <a:bodyPr/>
          <a:lstStyle/>
          <a:p>
            <a:fld id="{BC4F6A29-2408-4197-AC8B-8F750F01661A}"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dirty="0" smtClean="0"/>
              <a:t>Tools and Techniques to Support Sentence Structure</a:t>
            </a:r>
          </a:p>
        </p:txBody>
      </p:sp>
      <p:sp>
        <p:nvSpPr>
          <p:cNvPr id="44035" name="Rectangle 3"/>
          <p:cNvSpPr>
            <a:spLocks noGrp="1" noChangeArrowheads="1"/>
          </p:cNvSpPr>
          <p:nvPr>
            <p:ph type="body" idx="1"/>
          </p:nvPr>
        </p:nvSpPr>
        <p:spPr/>
        <p:txBody>
          <a:bodyPr/>
          <a:lstStyle/>
          <a:p>
            <a:pPr eaLnBrk="1" hangingPunct="1">
              <a:lnSpc>
                <a:spcPct val="150000"/>
              </a:lnSpc>
              <a:defRPr/>
            </a:pPr>
            <a:r>
              <a:rPr lang="en-US" dirty="0" smtClean="0"/>
              <a:t>Microsoft Word grammar check </a:t>
            </a:r>
          </a:p>
          <a:p>
            <a:pPr eaLnBrk="1" hangingPunct="1">
              <a:lnSpc>
                <a:spcPct val="150000"/>
              </a:lnSpc>
              <a:defRPr/>
            </a:pPr>
            <a:r>
              <a:rPr lang="en-US" dirty="0" smtClean="0"/>
              <a:t>Ginger Software</a:t>
            </a:r>
          </a:p>
          <a:p>
            <a:pPr lvl="1">
              <a:lnSpc>
                <a:spcPct val="150000"/>
              </a:lnSpc>
              <a:defRPr/>
            </a:pPr>
            <a:r>
              <a:rPr lang="en-US" dirty="0" smtClean="0"/>
              <a:t>www.gingersoftware.com</a:t>
            </a:r>
          </a:p>
          <a:p>
            <a:pPr eaLnBrk="1" hangingPunct="1">
              <a:lnSpc>
                <a:spcPct val="150000"/>
              </a:lnSpc>
              <a:defRPr/>
            </a:pPr>
            <a:r>
              <a:rPr lang="en-US" dirty="0" smtClean="0"/>
              <a:t>Talking word processors </a:t>
            </a:r>
          </a:p>
          <a:p>
            <a:pPr eaLnBrk="1" hangingPunct="1">
              <a:defRPr/>
            </a:pPr>
            <a:r>
              <a:rPr lang="en-US" dirty="0" smtClean="0"/>
              <a:t>Classroom Suite or Clicker 6 with word pallets/grids</a:t>
            </a:r>
          </a:p>
          <a:p>
            <a:pPr eaLnBrk="1" hangingPunct="1">
              <a:lnSpc>
                <a:spcPct val="150000"/>
              </a:lnSpc>
              <a:buNone/>
              <a:defRPr/>
            </a:pPr>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4648200" y="2438400"/>
            <a:ext cx="4105275" cy="8001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00BB4BD-66FF-4984-8939-50C41D0491F6}"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l"/>
            <a:r>
              <a:rPr lang="en-US" dirty="0" smtClean="0"/>
              <a:t>Don Johnston’s Writing Supports</a:t>
            </a:r>
            <a:endParaRPr lang="en-US" dirty="0"/>
          </a:p>
        </p:txBody>
      </p:sp>
      <p:sp>
        <p:nvSpPr>
          <p:cNvPr id="3" name="Content Placeholder 2"/>
          <p:cNvSpPr>
            <a:spLocks noGrp="1"/>
          </p:cNvSpPr>
          <p:nvPr>
            <p:ph idx="1"/>
          </p:nvPr>
        </p:nvSpPr>
        <p:spPr>
          <a:xfrm>
            <a:off x="304800" y="914400"/>
            <a:ext cx="7620000" cy="4068763"/>
          </a:xfrm>
        </p:spPr>
        <p:txBody>
          <a:bodyPr/>
          <a:lstStyle/>
          <a:p>
            <a:pPr>
              <a:spcBef>
                <a:spcPts val="400"/>
              </a:spcBef>
              <a:buNone/>
            </a:pPr>
            <a:endParaRPr lang="en-US" sz="4400" dirty="0" smtClean="0"/>
          </a:p>
          <a:p>
            <a:pPr>
              <a:spcBef>
                <a:spcPts val="400"/>
              </a:spcBef>
            </a:pPr>
            <a:r>
              <a:rPr lang="en-US" sz="4400" dirty="0" smtClean="0"/>
              <a:t>Co: Writer 6</a:t>
            </a:r>
          </a:p>
          <a:p>
            <a:pPr>
              <a:spcBef>
                <a:spcPts val="400"/>
              </a:spcBef>
              <a:buNone/>
            </a:pPr>
            <a:endParaRPr lang="en-US" sz="4400" dirty="0" smtClean="0"/>
          </a:p>
          <a:p>
            <a:pPr>
              <a:spcBef>
                <a:spcPts val="400"/>
              </a:spcBef>
            </a:pPr>
            <a:r>
              <a:rPr lang="en-US" sz="4400" dirty="0" smtClean="0"/>
              <a:t>Write: </a:t>
            </a:r>
            <a:r>
              <a:rPr lang="en-US" sz="4400" dirty="0" err="1" smtClean="0"/>
              <a:t>Outloud</a:t>
            </a:r>
            <a:endParaRPr lang="en-US" sz="4400" dirty="0" smtClean="0"/>
          </a:p>
          <a:p>
            <a:pPr>
              <a:spcBef>
                <a:spcPts val="400"/>
              </a:spcBef>
              <a:buNone/>
            </a:pPr>
            <a:endParaRPr lang="en-US" sz="4400" dirty="0" smtClean="0"/>
          </a:p>
          <a:p>
            <a:pPr>
              <a:spcBef>
                <a:spcPts val="400"/>
              </a:spcBef>
            </a:pPr>
            <a:r>
              <a:rPr lang="en-US" sz="4400" dirty="0" err="1" smtClean="0"/>
              <a:t>Draft:Builder</a:t>
            </a:r>
            <a:endParaRPr lang="en-US" sz="4400" dirty="0"/>
          </a:p>
        </p:txBody>
      </p:sp>
      <p:sp>
        <p:nvSpPr>
          <p:cNvPr id="5" name="Footer Placeholder 4"/>
          <p:cNvSpPr>
            <a:spLocks noGrp="1"/>
          </p:cNvSpPr>
          <p:nvPr>
            <p:ph type="ftr" sz="quarter" idx="11"/>
          </p:nvPr>
        </p:nvSpPr>
        <p:spPr/>
        <p:txBody>
          <a:bodyPr/>
          <a:lstStyle/>
          <a:p>
            <a:r>
              <a:rPr lang="en-US" smtClean="0"/>
              <a:t>mkaplan@bcps.org Writing Supports</a:t>
            </a:r>
            <a:endParaRPr lang="en-US" dirty="0"/>
          </a:p>
        </p:txBody>
      </p:sp>
      <p:sp>
        <p:nvSpPr>
          <p:cNvPr id="6" name="Slide Number Placeholder 5"/>
          <p:cNvSpPr>
            <a:spLocks noGrp="1"/>
          </p:cNvSpPr>
          <p:nvPr>
            <p:ph type="sldNum" sz="quarter" idx="12"/>
          </p:nvPr>
        </p:nvSpPr>
        <p:spPr/>
        <p:txBody>
          <a:bodyPr/>
          <a:lstStyle/>
          <a:p>
            <a:fld id="{000BB4BD-66FF-4984-8939-50C41D0491F6}" type="slidenum">
              <a:rPr lang="en-US" smtClean="0"/>
              <a:pPr/>
              <a:t>24</a:t>
            </a:fld>
            <a:endParaRPr lang="en-US"/>
          </a:p>
        </p:txBody>
      </p:sp>
      <p:pic>
        <p:nvPicPr>
          <p:cNvPr id="20483" name="Picture 3" descr="Co:Writer | Co:Writer main page graphic"/>
          <p:cNvPicPr>
            <a:picLocks noChangeAspect="1" noChangeArrowheads="1" noCrop="1"/>
          </p:cNvPicPr>
          <p:nvPr/>
        </p:nvPicPr>
        <p:blipFill>
          <a:blip r:embed="rId3" cstate="print"/>
          <a:srcRect/>
          <a:stretch>
            <a:fillRect/>
          </a:stretch>
        </p:blipFill>
        <p:spPr bwMode="auto">
          <a:xfrm>
            <a:off x="4495800" y="1219200"/>
            <a:ext cx="3505200" cy="1185582"/>
          </a:xfrm>
          <a:prstGeom prst="rect">
            <a:avLst/>
          </a:prstGeom>
          <a:noFill/>
        </p:spPr>
      </p:pic>
      <p:pic>
        <p:nvPicPr>
          <p:cNvPr id="20487" name="Picture 7" descr="Write:OutLoud | Write:OutLoud Main graphic"/>
          <p:cNvPicPr>
            <a:picLocks noChangeAspect="1" noChangeArrowheads="1" noCrop="1"/>
          </p:cNvPicPr>
          <p:nvPr/>
        </p:nvPicPr>
        <p:blipFill>
          <a:blip r:embed="rId4" cstate="print"/>
          <a:srcRect/>
          <a:stretch>
            <a:fillRect/>
          </a:stretch>
        </p:blipFill>
        <p:spPr bwMode="auto">
          <a:xfrm>
            <a:off x="4648200" y="2895600"/>
            <a:ext cx="4038600" cy="1365997"/>
          </a:xfrm>
          <a:prstGeom prst="rect">
            <a:avLst/>
          </a:prstGeom>
          <a:noFill/>
        </p:spPr>
      </p:pic>
      <p:pic>
        <p:nvPicPr>
          <p:cNvPr id="20491" name="Picture 11" descr="Draft:Builder | Draft:Builder main graphic"/>
          <p:cNvPicPr>
            <a:picLocks noChangeAspect="1" noChangeArrowheads="1" noCrop="1"/>
          </p:cNvPicPr>
          <p:nvPr/>
        </p:nvPicPr>
        <p:blipFill>
          <a:blip r:embed="rId5" cstate="print"/>
          <a:srcRect/>
          <a:stretch>
            <a:fillRect/>
          </a:stretch>
        </p:blipFill>
        <p:spPr bwMode="auto">
          <a:xfrm>
            <a:off x="4038600" y="4572000"/>
            <a:ext cx="4114799" cy="139177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Cloze Pro</a:t>
            </a:r>
            <a:br>
              <a:rPr lang="en-US" dirty="0" smtClean="0"/>
            </a:br>
            <a:r>
              <a:rPr lang="en-US" sz="3600" dirty="0" smtClean="0">
                <a:hlinkClick r:id="rId4"/>
              </a:rPr>
              <a:t>www.cricksoft.com</a:t>
            </a:r>
            <a:r>
              <a:rPr lang="en-US" sz="3600" dirty="0" smtClean="0"/>
              <a:t> </a:t>
            </a:r>
            <a:endParaRPr lang="en-US" dirty="0"/>
          </a:p>
        </p:txBody>
      </p:sp>
      <p:sp>
        <p:nvSpPr>
          <p:cNvPr id="3" name="Footer Placeholder 2"/>
          <p:cNvSpPr>
            <a:spLocks noGrp="1"/>
          </p:cNvSpPr>
          <p:nvPr>
            <p:ph type="ftr" sz="quarter" idx="11"/>
          </p:nvPr>
        </p:nvSpPr>
        <p:spPr/>
        <p:txBody>
          <a:bodyPr/>
          <a:lstStyle/>
          <a:p>
            <a:r>
              <a:rPr lang="en-US" dirty="0" smtClean="0"/>
              <a:t>mkaplan@bcps.org Writing Supports</a:t>
            </a:r>
            <a:endParaRPr lang="en-US" dirty="0"/>
          </a:p>
        </p:txBody>
      </p:sp>
      <p:sp>
        <p:nvSpPr>
          <p:cNvPr id="4" name="Slide Number Placeholder 3"/>
          <p:cNvSpPr>
            <a:spLocks noGrp="1"/>
          </p:cNvSpPr>
          <p:nvPr>
            <p:ph type="sldNum" sz="quarter" idx="12"/>
          </p:nvPr>
        </p:nvSpPr>
        <p:spPr/>
        <p:txBody>
          <a:bodyPr/>
          <a:lstStyle/>
          <a:p>
            <a:fld id="{BC4F6A29-2408-4197-AC8B-8F750F01661A}" type="slidenum">
              <a:rPr lang="en-US" smtClean="0"/>
              <a:pPr/>
              <a:t>25</a:t>
            </a:fld>
            <a:endParaRPr lang="en-US" dirty="0"/>
          </a:p>
        </p:txBody>
      </p:sp>
      <p:pic>
        <p:nvPicPr>
          <p:cNvPr id="1026" name="Picture 2" descr="http://www.cricksoft.com/Libraries/ClozePro/ClozePro-Home-Page.sflb.ashx?width=450&amp;height=350&amp;decreaseOnly=true&amp;proportional=true"/>
          <p:cNvPicPr>
            <a:picLocks noChangeAspect="1" noChangeArrowheads="1"/>
          </p:cNvPicPr>
          <p:nvPr/>
        </p:nvPicPr>
        <p:blipFill>
          <a:blip r:embed="rId5" cstate="print"/>
          <a:srcRect/>
          <a:stretch>
            <a:fillRect/>
          </a:stretch>
        </p:blipFill>
        <p:spPr bwMode="auto">
          <a:xfrm>
            <a:off x="1752600" y="1600200"/>
            <a:ext cx="6238454" cy="4699635"/>
          </a:xfrm>
          <a:prstGeom prst="rect">
            <a:avLst/>
          </a:prstGeom>
          <a:noFill/>
        </p:spPr>
      </p:pic>
      <p:pic>
        <p:nvPicPr>
          <p:cNvPr id="7" name="Recorded Sound">
            <a:hlinkClick r:id="" action="ppaction://media"/>
          </p:cNvPr>
          <p:cNvPicPr>
            <a:picLocks noRot="1" noChangeAspect="1"/>
          </p:cNvPicPr>
          <p:nvPr>
            <a:wavAudioFile r:embed="rId1" name="Recorded Sound"/>
          </p:nvPr>
        </p:nvPicPr>
        <p:blipFill>
          <a:blip r:embed="rId6" cstate="print"/>
          <a:stretch>
            <a:fillRect/>
          </a:stretch>
        </p:blipFill>
        <p:spPr>
          <a:xfrm>
            <a:off x="8229600" y="5410200"/>
            <a:ext cx="685800" cy="685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2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620000" cy="1143000"/>
          </a:xfrm>
        </p:spPr>
        <p:txBody>
          <a:bodyPr/>
          <a:lstStyle/>
          <a:p>
            <a:r>
              <a:rPr lang="en-US" dirty="0" smtClean="0"/>
              <a:t>Write Online</a:t>
            </a:r>
            <a:br>
              <a:rPr lang="en-US" dirty="0" smtClean="0"/>
            </a:br>
            <a:r>
              <a:rPr lang="en-US" sz="3600" dirty="0" smtClean="0">
                <a:hlinkClick r:id="rId4"/>
              </a:rPr>
              <a:t>www.cricksoft.com</a:t>
            </a:r>
            <a:r>
              <a:rPr lang="en-US" sz="3600" dirty="0" smtClean="0"/>
              <a:t> </a:t>
            </a:r>
            <a:endParaRPr lang="en-US" dirty="0"/>
          </a:p>
        </p:txBody>
      </p:sp>
      <p:sp>
        <p:nvSpPr>
          <p:cNvPr id="4" name="Footer Placeholder 3"/>
          <p:cNvSpPr>
            <a:spLocks noGrp="1"/>
          </p:cNvSpPr>
          <p:nvPr>
            <p:ph type="ftr" sz="quarter" idx="11"/>
          </p:nvPr>
        </p:nvSpPr>
        <p:spPr/>
        <p:txBody>
          <a:bodyPr/>
          <a:lstStyle/>
          <a:p>
            <a:r>
              <a:rPr lang="en-US" smtClean="0"/>
              <a:t>mkaplan@bcps.org Writing Supports</a:t>
            </a:r>
            <a:endParaRPr lang="en-US"/>
          </a:p>
        </p:txBody>
      </p:sp>
      <p:sp>
        <p:nvSpPr>
          <p:cNvPr id="5" name="Slide Number Placeholder 4"/>
          <p:cNvSpPr>
            <a:spLocks noGrp="1"/>
          </p:cNvSpPr>
          <p:nvPr>
            <p:ph type="sldNum" sz="quarter" idx="12"/>
          </p:nvPr>
        </p:nvSpPr>
        <p:spPr/>
        <p:txBody>
          <a:bodyPr/>
          <a:lstStyle/>
          <a:p>
            <a:fld id="{B5E90156-6D53-484F-8707-0FB17B46D8F0}" type="slidenum">
              <a:rPr lang="en-US" smtClean="0"/>
              <a:pPr/>
              <a:t>26</a:t>
            </a:fld>
            <a:endParaRPr lang="en-US"/>
          </a:p>
        </p:txBody>
      </p:sp>
      <p:pic>
        <p:nvPicPr>
          <p:cNvPr id="66562" name="Picture 2" descr="http://www.cricksoft.com/Libraries/WriteOnline/WriteOnline-Home-Page-US.sflb.ashx?width=450&amp;height=350&amp;decreaseOnly=true&amp;proportional=true"/>
          <p:cNvPicPr>
            <a:picLocks noChangeAspect="1" noChangeArrowheads="1"/>
          </p:cNvPicPr>
          <p:nvPr/>
        </p:nvPicPr>
        <p:blipFill>
          <a:blip r:embed="rId5" cstate="print"/>
          <a:srcRect/>
          <a:stretch>
            <a:fillRect/>
          </a:stretch>
        </p:blipFill>
        <p:spPr bwMode="auto">
          <a:xfrm>
            <a:off x="1752600" y="1219200"/>
            <a:ext cx="6368426" cy="4613571"/>
          </a:xfrm>
          <a:prstGeom prst="rect">
            <a:avLst/>
          </a:prstGeom>
          <a:noFill/>
        </p:spPr>
      </p:pic>
      <p:pic>
        <p:nvPicPr>
          <p:cNvPr id="7" name="Recorded Sound">
            <a:hlinkClick r:id="" action="ppaction://media"/>
          </p:cNvPr>
          <p:cNvPicPr>
            <a:picLocks noRot="1" noChangeAspect="1"/>
          </p:cNvPicPr>
          <p:nvPr>
            <a:wavAudioFile r:embed="rId1" name="Recorded Sound"/>
          </p:nvPr>
        </p:nvPicPr>
        <p:blipFill>
          <a:blip r:embed="rId6"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5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Kurzweil 3000"/>
          <p:cNvPicPr>
            <a:picLocks noChangeAspect="1" noChangeArrowheads="1"/>
          </p:cNvPicPr>
          <p:nvPr/>
        </p:nvPicPr>
        <p:blipFill>
          <a:blip r:embed="rId3" cstate="print"/>
          <a:srcRect/>
          <a:stretch>
            <a:fillRect/>
          </a:stretch>
        </p:blipFill>
        <p:spPr bwMode="auto">
          <a:xfrm>
            <a:off x="1295400" y="228600"/>
            <a:ext cx="3886200" cy="776288"/>
          </a:xfrm>
          <a:prstGeom prst="rect">
            <a:avLst/>
          </a:prstGeom>
          <a:noFill/>
          <a:ln w="9525">
            <a:noFill/>
            <a:miter lim="800000"/>
            <a:headEnd/>
            <a:tailEnd/>
          </a:ln>
        </p:spPr>
      </p:pic>
      <p:sp>
        <p:nvSpPr>
          <p:cNvPr id="173059" name="Rectangle 3"/>
          <p:cNvSpPr>
            <a:spLocks noGrp="1" noChangeArrowheads="1"/>
          </p:cNvSpPr>
          <p:nvPr>
            <p:ph type="body" idx="4294967295"/>
          </p:nvPr>
        </p:nvSpPr>
        <p:spPr>
          <a:xfrm>
            <a:off x="762000" y="1295400"/>
            <a:ext cx="7772400" cy="4114800"/>
          </a:xfrm>
        </p:spPr>
        <p:txBody>
          <a:bodyPr lIns="92075" tIns="46038" rIns="92075" bIns="46038"/>
          <a:lstStyle/>
          <a:p>
            <a:pPr eaLnBrk="1" hangingPunct="1">
              <a:buFont typeface="Wingdings" pitchFamily="2" charset="2"/>
              <a:buNone/>
              <a:defRPr/>
            </a:pPr>
            <a:r>
              <a:rPr lang="en-US" dirty="0" smtClean="0">
                <a:hlinkClick r:id="rId4"/>
              </a:rPr>
              <a:t>www.kurzweiledu.com</a:t>
            </a:r>
            <a:endParaRPr lang="en-US" dirty="0" smtClean="0"/>
          </a:p>
          <a:p>
            <a:pPr eaLnBrk="1" hangingPunct="1">
              <a:buFont typeface="Wingdings" pitchFamily="2" charset="2"/>
              <a:buNone/>
              <a:defRPr/>
            </a:pPr>
            <a:r>
              <a:rPr lang="en-US" dirty="0" smtClean="0"/>
              <a:t>V.13 Writing Supports</a:t>
            </a:r>
          </a:p>
          <a:p>
            <a:pPr eaLnBrk="1" hangingPunct="1">
              <a:buFont typeface="Wingdings" pitchFamily="2" charset="2"/>
              <a:buNone/>
              <a:defRPr/>
            </a:pPr>
            <a:r>
              <a:rPr lang="en-US" dirty="0" smtClean="0"/>
              <a:t>Column notes </a:t>
            </a:r>
          </a:p>
        </p:txBody>
      </p:sp>
      <p:pic>
        <p:nvPicPr>
          <p:cNvPr id="28676" name="Picture 6" descr="V11ColumnNotesHL"/>
          <p:cNvPicPr>
            <a:picLocks noChangeAspect="1" noChangeArrowheads="1"/>
          </p:cNvPicPr>
          <p:nvPr/>
        </p:nvPicPr>
        <p:blipFill>
          <a:blip r:embed="rId5" cstate="print"/>
          <a:srcRect/>
          <a:stretch>
            <a:fillRect/>
          </a:stretch>
        </p:blipFill>
        <p:spPr bwMode="auto">
          <a:xfrm>
            <a:off x="3733800" y="2362200"/>
            <a:ext cx="4861754" cy="37843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C4F6A29-2408-4197-AC8B-8F750F01661A}" type="slidenum">
              <a:rPr lang="en-US" smtClean="0"/>
              <a:pPr/>
              <a:t>27</a:t>
            </a:fld>
            <a:endParaRPr lang="en-US"/>
          </a:p>
        </p:txBody>
      </p:sp>
      <p:sp>
        <p:nvSpPr>
          <p:cNvPr id="7" name="Footer Placeholder 6"/>
          <p:cNvSpPr>
            <a:spLocks noGrp="1"/>
          </p:cNvSpPr>
          <p:nvPr>
            <p:ph type="ftr" sz="quarter" idx="11"/>
          </p:nvPr>
        </p:nvSpPr>
        <p:spPr/>
        <p:txBody>
          <a:bodyPr/>
          <a:lstStyle/>
          <a:p>
            <a:r>
              <a:rPr lang="en-US" smtClean="0"/>
              <a:t>mkaplan@bcps.org Writing Supports</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Kurzweil 3000"/>
          <p:cNvPicPr>
            <a:picLocks noChangeAspect="1" noChangeArrowheads="1"/>
          </p:cNvPicPr>
          <p:nvPr/>
        </p:nvPicPr>
        <p:blipFill>
          <a:blip r:embed="rId3" cstate="print"/>
          <a:srcRect/>
          <a:stretch>
            <a:fillRect/>
          </a:stretch>
        </p:blipFill>
        <p:spPr bwMode="auto">
          <a:xfrm>
            <a:off x="1295400" y="0"/>
            <a:ext cx="3886200" cy="776288"/>
          </a:xfrm>
          <a:prstGeom prst="rect">
            <a:avLst/>
          </a:prstGeom>
          <a:noFill/>
          <a:ln w="9525">
            <a:noFill/>
            <a:miter lim="800000"/>
            <a:headEnd/>
            <a:tailEnd/>
          </a:ln>
        </p:spPr>
      </p:pic>
      <p:sp>
        <p:nvSpPr>
          <p:cNvPr id="174083" name="Rectangle 3"/>
          <p:cNvSpPr>
            <a:spLocks noGrp="1" noChangeArrowheads="1"/>
          </p:cNvSpPr>
          <p:nvPr>
            <p:ph type="body" idx="4294967295"/>
          </p:nvPr>
        </p:nvSpPr>
        <p:spPr>
          <a:xfrm>
            <a:off x="838200" y="914400"/>
            <a:ext cx="7772400" cy="4114800"/>
          </a:xfrm>
        </p:spPr>
        <p:txBody>
          <a:bodyPr lIns="92075" tIns="46038" rIns="92075" bIns="46038"/>
          <a:lstStyle/>
          <a:p>
            <a:pPr eaLnBrk="1" hangingPunct="1">
              <a:buFont typeface="Wingdings" pitchFamily="2" charset="2"/>
              <a:buNone/>
              <a:defRPr/>
            </a:pPr>
            <a:r>
              <a:rPr lang="en-US" dirty="0" smtClean="0"/>
              <a:t>V.13 Writing Supports</a:t>
            </a:r>
          </a:p>
          <a:p>
            <a:pPr eaLnBrk="1" hangingPunct="1">
              <a:buFont typeface="Wingdings" pitchFamily="2" charset="2"/>
              <a:buNone/>
              <a:defRPr/>
            </a:pPr>
            <a:r>
              <a:rPr lang="en-US" sz="2800" dirty="0" smtClean="0"/>
              <a:t>Brainstorm</a:t>
            </a:r>
          </a:p>
          <a:p>
            <a:pPr eaLnBrk="1" hangingPunct="1">
              <a:buFont typeface="Wingdings" pitchFamily="2" charset="2"/>
              <a:buNone/>
              <a:defRPr/>
            </a:pPr>
            <a:r>
              <a:rPr lang="en-US" dirty="0" smtClean="0"/>
              <a:t> </a:t>
            </a:r>
          </a:p>
        </p:txBody>
      </p:sp>
      <p:pic>
        <p:nvPicPr>
          <p:cNvPr id="29700" name="Picture 6" descr="V11BrainStorm"/>
          <p:cNvPicPr>
            <a:picLocks noChangeAspect="1" noChangeArrowheads="1"/>
          </p:cNvPicPr>
          <p:nvPr/>
        </p:nvPicPr>
        <p:blipFill>
          <a:blip r:embed="rId4" cstate="print"/>
          <a:srcRect/>
          <a:stretch>
            <a:fillRect/>
          </a:stretch>
        </p:blipFill>
        <p:spPr bwMode="auto">
          <a:xfrm>
            <a:off x="838200" y="2133600"/>
            <a:ext cx="3622003" cy="2819400"/>
          </a:xfrm>
          <a:prstGeom prst="rect">
            <a:avLst/>
          </a:prstGeom>
          <a:noFill/>
          <a:ln w="9525">
            <a:noFill/>
            <a:miter lim="800000"/>
            <a:headEnd/>
            <a:tailEnd/>
          </a:ln>
        </p:spPr>
      </p:pic>
      <p:pic>
        <p:nvPicPr>
          <p:cNvPr id="5" name="Picture 6" descr="V11Outline"/>
          <p:cNvPicPr>
            <a:picLocks noChangeAspect="1" noChangeArrowheads="1"/>
          </p:cNvPicPr>
          <p:nvPr/>
        </p:nvPicPr>
        <p:blipFill>
          <a:blip r:embed="rId5" cstate="print"/>
          <a:srcRect/>
          <a:stretch>
            <a:fillRect/>
          </a:stretch>
        </p:blipFill>
        <p:spPr bwMode="auto">
          <a:xfrm>
            <a:off x="5083752" y="2133600"/>
            <a:ext cx="3522542" cy="2743200"/>
          </a:xfrm>
          <a:prstGeom prst="rect">
            <a:avLst/>
          </a:prstGeom>
          <a:noFill/>
          <a:ln w="9525">
            <a:noFill/>
            <a:miter lim="800000"/>
            <a:headEnd/>
            <a:tailEnd/>
          </a:ln>
        </p:spPr>
      </p:pic>
      <p:sp>
        <p:nvSpPr>
          <p:cNvPr id="6" name="Rectangle 5"/>
          <p:cNvSpPr/>
          <p:nvPr/>
        </p:nvSpPr>
        <p:spPr>
          <a:xfrm>
            <a:off x="5562600" y="1524000"/>
            <a:ext cx="1604927" cy="523220"/>
          </a:xfrm>
          <a:prstGeom prst="rect">
            <a:avLst/>
          </a:prstGeom>
        </p:spPr>
        <p:txBody>
          <a:bodyPr wrap="none">
            <a:spAutoFit/>
          </a:bodyPr>
          <a:lstStyle/>
          <a:p>
            <a:pPr eaLnBrk="1" hangingPunct="1">
              <a:buFont typeface="Wingdings" pitchFamily="2" charset="2"/>
              <a:buNone/>
              <a:defRPr/>
            </a:pPr>
            <a:r>
              <a:rPr lang="en-US" sz="2800" dirty="0" smtClean="0"/>
              <a:t>Outlining</a:t>
            </a:r>
          </a:p>
        </p:txBody>
      </p:sp>
      <p:sp>
        <p:nvSpPr>
          <p:cNvPr id="8" name="Slide Number Placeholder 7"/>
          <p:cNvSpPr>
            <a:spLocks noGrp="1"/>
          </p:cNvSpPr>
          <p:nvPr>
            <p:ph type="sldNum" sz="quarter" idx="12"/>
          </p:nvPr>
        </p:nvSpPr>
        <p:spPr/>
        <p:txBody>
          <a:bodyPr/>
          <a:lstStyle/>
          <a:p>
            <a:fld id="{BC4F6A29-2408-4197-AC8B-8F750F01661A}" type="slidenum">
              <a:rPr lang="en-US" smtClean="0"/>
              <a:pPr/>
              <a:t>28</a:t>
            </a:fld>
            <a:endParaRPr lang="en-US"/>
          </a:p>
        </p:txBody>
      </p:sp>
      <p:sp>
        <p:nvSpPr>
          <p:cNvPr id="9" name="Footer Placeholder 8"/>
          <p:cNvSpPr>
            <a:spLocks noGrp="1"/>
          </p:cNvSpPr>
          <p:nvPr>
            <p:ph type="ftr" sz="quarter" idx="11"/>
          </p:nvPr>
        </p:nvSpPr>
        <p:spPr/>
        <p:txBody>
          <a:bodyPr/>
          <a:lstStyle/>
          <a:p>
            <a:r>
              <a:rPr lang="en-US" smtClean="0"/>
              <a:t>mkaplan@bcps.org Writing Supports</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Kurzweil 3000"/>
          <p:cNvPicPr>
            <a:picLocks noChangeAspect="1" noChangeArrowheads="1"/>
          </p:cNvPicPr>
          <p:nvPr/>
        </p:nvPicPr>
        <p:blipFill>
          <a:blip r:embed="rId4" cstate="print"/>
          <a:srcRect/>
          <a:stretch>
            <a:fillRect/>
          </a:stretch>
        </p:blipFill>
        <p:spPr bwMode="auto">
          <a:xfrm>
            <a:off x="1524000" y="533400"/>
            <a:ext cx="3886200" cy="776288"/>
          </a:xfrm>
          <a:prstGeom prst="rect">
            <a:avLst/>
          </a:prstGeom>
          <a:noFill/>
          <a:ln w="9525">
            <a:noFill/>
            <a:miter lim="800000"/>
            <a:headEnd/>
            <a:tailEnd/>
          </a:ln>
        </p:spPr>
      </p:pic>
      <p:sp>
        <p:nvSpPr>
          <p:cNvPr id="176131" name="Rectangle 3"/>
          <p:cNvSpPr>
            <a:spLocks noGrp="1" noChangeArrowheads="1"/>
          </p:cNvSpPr>
          <p:nvPr>
            <p:ph type="body" idx="4294967295"/>
          </p:nvPr>
        </p:nvSpPr>
        <p:spPr>
          <a:xfrm>
            <a:off x="1371600" y="1676400"/>
            <a:ext cx="7772400" cy="4114800"/>
          </a:xfrm>
        </p:spPr>
        <p:txBody>
          <a:bodyPr lIns="92075" tIns="46038" rIns="92075" bIns="46038"/>
          <a:lstStyle/>
          <a:p>
            <a:pPr eaLnBrk="1" hangingPunct="1">
              <a:buFont typeface="Wingdings" pitchFamily="2" charset="2"/>
              <a:buNone/>
              <a:defRPr/>
            </a:pPr>
            <a:r>
              <a:rPr lang="en-US" dirty="0" smtClean="0"/>
              <a:t>V.13 Writing Supports</a:t>
            </a:r>
          </a:p>
          <a:p>
            <a:pPr eaLnBrk="1" hangingPunct="1">
              <a:buFont typeface="Wingdings" pitchFamily="2" charset="2"/>
              <a:buNone/>
              <a:defRPr/>
            </a:pPr>
            <a:r>
              <a:rPr lang="en-US" dirty="0" smtClean="0"/>
              <a:t>Draft writing</a:t>
            </a:r>
          </a:p>
          <a:p>
            <a:pPr eaLnBrk="1" hangingPunct="1">
              <a:buFont typeface="Wingdings" pitchFamily="2" charset="2"/>
              <a:buNone/>
              <a:defRPr/>
            </a:pPr>
            <a:r>
              <a:rPr lang="en-US" dirty="0" smtClean="0"/>
              <a:t> </a:t>
            </a:r>
          </a:p>
        </p:txBody>
      </p:sp>
      <p:pic>
        <p:nvPicPr>
          <p:cNvPr id="31748" name="Picture 6" descr="V11DraftSplitScreen"/>
          <p:cNvPicPr>
            <a:picLocks noChangeAspect="1" noChangeArrowheads="1"/>
          </p:cNvPicPr>
          <p:nvPr/>
        </p:nvPicPr>
        <p:blipFill>
          <a:blip r:embed="rId5" cstate="print"/>
          <a:srcRect/>
          <a:stretch>
            <a:fillRect/>
          </a:stretch>
        </p:blipFill>
        <p:spPr bwMode="auto">
          <a:xfrm>
            <a:off x="3733800" y="2514600"/>
            <a:ext cx="5410200" cy="4211638"/>
          </a:xfrm>
          <a:prstGeom prst="rect">
            <a:avLst/>
          </a:prstGeom>
          <a:noFill/>
          <a:ln w="9525">
            <a:noFill/>
            <a:miter lim="800000"/>
            <a:headEnd/>
            <a:tailEnd/>
          </a:ln>
        </p:spPr>
      </p:pic>
      <p:pic>
        <p:nvPicPr>
          <p:cNvPr id="6" name="Recorded Sound">
            <a:hlinkClick r:id="" action="ppaction://media"/>
          </p:cNvPr>
          <p:cNvPicPr>
            <a:picLocks noRot="1" noChangeAspect="1"/>
          </p:cNvPicPr>
          <p:nvPr>
            <a:wavAudioFile r:embed="rId1" name="Recorded Sound"/>
          </p:nvPr>
        </p:nvPicPr>
        <p:blipFill>
          <a:blip r:embed="rId6" cstate="print"/>
          <a:stretch>
            <a:fillRect/>
          </a:stretch>
        </p:blipFill>
        <p:spPr>
          <a:xfrm>
            <a:off x="8153400" y="5486400"/>
            <a:ext cx="685800" cy="685800"/>
          </a:xfrm>
          <a:prstGeom prst="rect">
            <a:avLst/>
          </a:prstGeom>
        </p:spPr>
      </p:pic>
      <p:sp>
        <p:nvSpPr>
          <p:cNvPr id="7" name="Slide Number Placeholder 6"/>
          <p:cNvSpPr>
            <a:spLocks noGrp="1"/>
          </p:cNvSpPr>
          <p:nvPr>
            <p:ph type="sldNum" sz="quarter" idx="12"/>
          </p:nvPr>
        </p:nvSpPr>
        <p:spPr/>
        <p:txBody>
          <a:bodyPr/>
          <a:lstStyle/>
          <a:p>
            <a:fld id="{BC4F6A29-2408-4197-AC8B-8F750F01661A}" type="slidenum">
              <a:rPr lang="en-US" smtClean="0"/>
              <a:pPr/>
              <a:t>29</a:t>
            </a:fld>
            <a:endParaRPr lang="en-US"/>
          </a:p>
        </p:txBody>
      </p:sp>
      <p:sp>
        <p:nvSpPr>
          <p:cNvPr id="8" name="Footer Placeholder 7"/>
          <p:cNvSpPr>
            <a:spLocks noGrp="1"/>
          </p:cNvSpPr>
          <p:nvPr>
            <p:ph type="ftr" sz="quarter" idx="11"/>
          </p:nvPr>
        </p:nvSpPr>
        <p:spPr/>
        <p:txBody>
          <a:bodyPr/>
          <a:lstStyle/>
          <a:p>
            <a:r>
              <a:rPr lang="en-US" smtClean="0"/>
              <a:t>mkaplan@bcps.org Writing Supports</a:t>
            </a:r>
            <a:endParaRPr lang="en-US"/>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5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Writing Involves Many Skills</a:t>
            </a:r>
          </a:p>
        </p:txBody>
      </p:sp>
      <p:sp>
        <p:nvSpPr>
          <p:cNvPr id="32771" name="Rectangle 3"/>
          <p:cNvSpPr>
            <a:spLocks noGrp="1" noChangeArrowheads="1"/>
          </p:cNvSpPr>
          <p:nvPr>
            <p:ph type="body" idx="1"/>
          </p:nvPr>
        </p:nvSpPr>
        <p:spPr>
          <a:xfrm>
            <a:off x="609600" y="1905000"/>
            <a:ext cx="8458200" cy="4114800"/>
          </a:xfrm>
        </p:spPr>
        <p:txBody>
          <a:bodyPr/>
          <a:lstStyle/>
          <a:p>
            <a:pPr eaLnBrk="1" hangingPunct="1">
              <a:lnSpc>
                <a:spcPct val="80000"/>
              </a:lnSpc>
              <a:defRPr/>
            </a:pPr>
            <a:r>
              <a:rPr lang="en-US" dirty="0" smtClean="0"/>
              <a:t>Handwriting: the physical act of getting words on paper.</a:t>
            </a:r>
          </a:p>
          <a:p>
            <a:pPr eaLnBrk="1" hangingPunct="1">
              <a:lnSpc>
                <a:spcPct val="80000"/>
              </a:lnSpc>
              <a:defRPr/>
            </a:pPr>
            <a:r>
              <a:rPr lang="en-US" dirty="0" smtClean="0"/>
              <a:t>Generation of ideas</a:t>
            </a:r>
          </a:p>
          <a:p>
            <a:pPr eaLnBrk="1" hangingPunct="1">
              <a:lnSpc>
                <a:spcPct val="80000"/>
              </a:lnSpc>
              <a:defRPr/>
            </a:pPr>
            <a:r>
              <a:rPr lang="en-US" dirty="0" smtClean="0"/>
              <a:t>Organization of ideas</a:t>
            </a:r>
          </a:p>
          <a:p>
            <a:pPr eaLnBrk="1" hangingPunct="1">
              <a:lnSpc>
                <a:spcPct val="80000"/>
              </a:lnSpc>
              <a:defRPr/>
            </a:pPr>
            <a:r>
              <a:rPr lang="en-US" dirty="0" smtClean="0"/>
              <a:t>Word Retrieval</a:t>
            </a:r>
          </a:p>
          <a:p>
            <a:pPr eaLnBrk="1" hangingPunct="1">
              <a:lnSpc>
                <a:spcPct val="80000"/>
              </a:lnSpc>
              <a:defRPr/>
            </a:pPr>
            <a:r>
              <a:rPr lang="en-US" dirty="0" smtClean="0"/>
              <a:t>Grammatical structures</a:t>
            </a:r>
          </a:p>
          <a:p>
            <a:pPr eaLnBrk="1" hangingPunct="1">
              <a:lnSpc>
                <a:spcPct val="80000"/>
              </a:lnSpc>
              <a:defRPr/>
            </a:pPr>
            <a:r>
              <a:rPr lang="en-US" dirty="0" smtClean="0"/>
              <a:t>Sentence construction</a:t>
            </a:r>
          </a:p>
          <a:p>
            <a:pPr eaLnBrk="1" hangingPunct="1">
              <a:lnSpc>
                <a:spcPct val="80000"/>
              </a:lnSpc>
              <a:defRPr/>
            </a:pPr>
            <a:r>
              <a:rPr lang="en-US" dirty="0" smtClean="0"/>
              <a:t>Knowledge of the reader’s perspective</a:t>
            </a:r>
          </a:p>
          <a:p>
            <a:pPr eaLnBrk="1" hangingPunct="1">
              <a:lnSpc>
                <a:spcPct val="80000"/>
              </a:lnSpc>
              <a:defRPr/>
            </a:pPr>
            <a:r>
              <a:rPr lang="en-US" dirty="0" smtClean="0"/>
              <a:t>Editing</a:t>
            </a:r>
          </a:p>
          <a:p>
            <a:pPr eaLnBrk="1" hangingPunct="1">
              <a:lnSpc>
                <a:spcPct val="80000"/>
              </a:lnSpc>
              <a:defRPr/>
            </a:pPr>
            <a:endParaRPr lang="en-US" dirty="0" smtClean="0"/>
          </a:p>
        </p:txBody>
      </p:sp>
      <p:sp>
        <p:nvSpPr>
          <p:cNvPr id="5" name="Slide Number Placeholder 4"/>
          <p:cNvSpPr>
            <a:spLocks noGrp="1"/>
          </p:cNvSpPr>
          <p:nvPr>
            <p:ph type="sldNum" sz="quarter" idx="12"/>
          </p:nvPr>
        </p:nvSpPr>
        <p:spPr/>
        <p:txBody>
          <a:bodyPr/>
          <a:lstStyle/>
          <a:p>
            <a:fld id="{000BB4BD-66FF-4984-8939-50C41D0491F6}"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mkaplan@bcps.org Writing Supports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Speech recognition</a:t>
            </a:r>
            <a:endParaRPr lang="en-US" dirty="0"/>
          </a:p>
        </p:txBody>
      </p:sp>
      <p:sp>
        <p:nvSpPr>
          <p:cNvPr id="6" name="Text Placeholder 5"/>
          <p:cNvSpPr>
            <a:spLocks noGrp="1"/>
          </p:cNvSpPr>
          <p:nvPr>
            <p:ph type="body" idx="1"/>
          </p:nvPr>
        </p:nvSpPr>
        <p:spPr/>
        <p:txBody>
          <a:bodyPr/>
          <a:lstStyle/>
          <a:p>
            <a:r>
              <a:rPr lang="en-US" dirty="0" smtClean="0"/>
              <a:t>Windows 7</a:t>
            </a:r>
          </a:p>
          <a:p>
            <a:r>
              <a:rPr lang="en-US" dirty="0" smtClean="0"/>
              <a:t>Dragon Naturally Speaking</a:t>
            </a:r>
          </a:p>
        </p:txBody>
      </p:sp>
      <p:sp>
        <p:nvSpPr>
          <p:cNvPr id="3" name="Footer Placeholder 2"/>
          <p:cNvSpPr>
            <a:spLocks noGrp="1"/>
          </p:cNvSpPr>
          <p:nvPr>
            <p:ph type="ftr" sz="quarter" idx="11"/>
          </p:nvPr>
        </p:nvSpPr>
        <p:spPr/>
        <p:txBody>
          <a:bodyPr/>
          <a:lstStyle/>
          <a:p>
            <a:r>
              <a:rPr lang="en-US" smtClean="0"/>
              <a:t>mkaplan@bcps.org Writing Supports</a:t>
            </a:r>
            <a:endParaRPr lang="en-US"/>
          </a:p>
        </p:txBody>
      </p:sp>
      <p:sp>
        <p:nvSpPr>
          <p:cNvPr id="4" name="Slide Number Placeholder 3"/>
          <p:cNvSpPr>
            <a:spLocks noGrp="1"/>
          </p:cNvSpPr>
          <p:nvPr>
            <p:ph type="sldNum" sz="quarter" idx="12"/>
          </p:nvPr>
        </p:nvSpPr>
        <p:spPr/>
        <p:txBody>
          <a:bodyPr/>
          <a:lstStyle/>
          <a:p>
            <a:fld id="{BC4F6A29-2408-4197-AC8B-8F750F01661A}"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620000" cy="1143000"/>
          </a:xfrm>
        </p:spPr>
        <p:txBody>
          <a:bodyPr/>
          <a:lstStyle/>
          <a:p>
            <a:r>
              <a:rPr lang="en-US" dirty="0" smtClean="0"/>
              <a:t>Microsoft Windows 7</a:t>
            </a:r>
            <a:endParaRPr lang="en-US" dirty="0"/>
          </a:p>
        </p:txBody>
      </p:sp>
      <p:sp>
        <p:nvSpPr>
          <p:cNvPr id="3" name="Content Placeholder 2"/>
          <p:cNvSpPr>
            <a:spLocks noGrp="1"/>
          </p:cNvSpPr>
          <p:nvPr>
            <p:ph idx="1"/>
          </p:nvPr>
        </p:nvSpPr>
        <p:spPr/>
        <p:txBody>
          <a:bodyPr/>
          <a:lstStyle/>
          <a:p>
            <a:r>
              <a:rPr lang="en-US" dirty="0" smtClean="0"/>
              <a:t>Speech to Text</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838200" y="2819400"/>
            <a:ext cx="6019800" cy="3713148"/>
          </a:xfrm>
          <a:prstGeom prst="rect">
            <a:avLst/>
          </a:prstGeom>
          <a:noFill/>
          <a:ln w="9525">
            <a:noFill/>
            <a:miter lim="800000"/>
            <a:headEnd/>
            <a:tailEnd/>
          </a:ln>
        </p:spPr>
      </p:pic>
      <p:pic>
        <p:nvPicPr>
          <p:cNvPr id="1029" name="Picture 5">
            <a:hlinkClick r:id="rId4" action="ppaction://hlinkfile"/>
          </p:cNvPr>
          <p:cNvPicPr>
            <a:picLocks noChangeAspect="1" noChangeArrowheads="1"/>
          </p:cNvPicPr>
          <p:nvPr/>
        </p:nvPicPr>
        <p:blipFill>
          <a:blip r:embed="rId5" cstate="print"/>
          <a:srcRect/>
          <a:stretch>
            <a:fillRect/>
          </a:stretch>
        </p:blipFill>
        <p:spPr bwMode="auto">
          <a:xfrm>
            <a:off x="3429000" y="253560"/>
            <a:ext cx="1981200" cy="563991"/>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000BB4BD-66FF-4984-8939-50C41D0491F6}" type="slidenum">
              <a:rPr lang="en-US" smtClean="0"/>
              <a:pPr/>
              <a:t>31</a:t>
            </a:fld>
            <a:endParaRPr lang="en-US"/>
          </a:p>
        </p:txBody>
      </p:sp>
      <p:sp>
        <p:nvSpPr>
          <p:cNvPr id="10" name="Footer Placeholder 9"/>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Speech Recognition</a:t>
            </a:r>
            <a:br>
              <a:rPr lang="en-US" dirty="0" smtClean="0"/>
            </a:br>
            <a:r>
              <a:rPr lang="en-US" dirty="0" smtClean="0"/>
              <a:t>Dragon Naturally Speaking</a:t>
            </a:r>
            <a:endParaRPr lang="en-US" dirty="0"/>
          </a:p>
        </p:txBody>
      </p:sp>
      <p:sp>
        <p:nvSpPr>
          <p:cNvPr id="5" name="Content Placeholder 4"/>
          <p:cNvSpPr>
            <a:spLocks noGrp="1"/>
          </p:cNvSpPr>
          <p:nvPr>
            <p:ph idx="1"/>
          </p:nvPr>
        </p:nvSpPr>
        <p:spPr/>
        <p:txBody>
          <a:bodyPr/>
          <a:lstStyle/>
          <a:p>
            <a:r>
              <a:rPr lang="en-US" dirty="0" smtClean="0"/>
              <a:t>Getting information down on paper</a:t>
            </a:r>
          </a:p>
          <a:p>
            <a:r>
              <a:rPr lang="en-US" dirty="0" smtClean="0"/>
              <a:t>May not be the tool to generate paragraphs</a:t>
            </a:r>
            <a:endParaRPr lang="en-US" dirty="0"/>
          </a:p>
        </p:txBody>
      </p:sp>
      <p:pic>
        <p:nvPicPr>
          <p:cNvPr id="32771" name="Picture 2" descr="Dragon Natually Speaking">
            <a:hlinkClick r:id="rId3" action="ppaction://hlinkfile"/>
          </p:cNvPr>
          <p:cNvPicPr>
            <a:picLocks noChangeAspect="1" noChangeArrowheads="1"/>
          </p:cNvPicPr>
          <p:nvPr/>
        </p:nvPicPr>
        <p:blipFill>
          <a:blip r:embed="rId4" cstate="print"/>
          <a:srcRect l="2892" t="10159" r="66264"/>
          <a:stretch>
            <a:fillRect/>
          </a:stretch>
        </p:blipFill>
        <p:spPr bwMode="auto">
          <a:xfrm>
            <a:off x="4343400" y="3048000"/>
            <a:ext cx="2481481" cy="2743200"/>
          </a:xfrm>
          <a:prstGeom prst="rect">
            <a:avLst/>
          </a:prstGeom>
          <a:noFill/>
          <a:ln w="9525">
            <a:noFill/>
            <a:miter lim="800000"/>
            <a:headEnd/>
            <a:tailEnd/>
          </a:ln>
        </p:spPr>
      </p:pic>
      <p:pic>
        <p:nvPicPr>
          <p:cNvPr id="32772" name="Picture 3" descr="C:\Program Files\Microsoft Office\Media\CntCD1\Animated\j0336708.gif">
            <a:hlinkClick r:id="rId5"/>
          </p:cNvPr>
          <p:cNvPicPr>
            <a:picLocks noChangeAspect="1" noChangeArrowheads="1" noCrop="1"/>
          </p:cNvPicPr>
          <p:nvPr/>
        </p:nvPicPr>
        <p:blipFill>
          <a:blip r:embed="rId6" cstate="print"/>
          <a:srcRect/>
          <a:stretch>
            <a:fillRect/>
          </a:stretch>
        </p:blipFill>
        <p:spPr bwMode="auto">
          <a:xfrm flipH="1">
            <a:off x="8077200" y="5638800"/>
            <a:ext cx="598488" cy="762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000BB4BD-66FF-4984-8939-50C41D0491F6}" type="slidenum">
              <a:rPr lang="en-US" smtClean="0"/>
              <a:pPr/>
              <a:t>32</a:t>
            </a:fld>
            <a:endParaRPr lang="en-US"/>
          </a:p>
        </p:txBody>
      </p:sp>
      <p:sp>
        <p:nvSpPr>
          <p:cNvPr id="9" name="Footer Placeholder 8"/>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mkaplan\Local Settings\Temporary Internet Files\Content.IE5\L37N528Z\MCj04420360000[1].wmf"/>
          <p:cNvPicPr>
            <a:picLocks noChangeAspect="1" noChangeArrowheads="1"/>
          </p:cNvPicPr>
          <p:nvPr/>
        </p:nvPicPr>
        <p:blipFill>
          <a:blip r:embed="rId3" cstate="print"/>
          <a:srcRect/>
          <a:stretch>
            <a:fillRect/>
          </a:stretch>
        </p:blipFill>
        <p:spPr bwMode="auto">
          <a:xfrm>
            <a:off x="533400" y="1371600"/>
            <a:ext cx="2133600" cy="2111375"/>
          </a:xfrm>
          <a:prstGeom prst="rect">
            <a:avLst/>
          </a:prstGeom>
          <a:noFill/>
          <a:ln w="9525">
            <a:noFill/>
            <a:miter lim="800000"/>
            <a:headEnd/>
            <a:tailEnd/>
          </a:ln>
        </p:spPr>
      </p:pic>
      <p:sp>
        <p:nvSpPr>
          <p:cNvPr id="33795" name="TextBox 2"/>
          <p:cNvSpPr txBox="1">
            <a:spLocks noChangeArrowheads="1"/>
          </p:cNvSpPr>
          <p:nvPr/>
        </p:nvSpPr>
        <p:spPr bwMode="auto">
          <a:xfrm>
            <a:off x="2087563" y="381000"/>
            <a:ext cx="6970712" cy="1446213"/>
          </a:xfrm>
          <a:prstGeom prst="rect">
            <a:avLst/>
          </a:prstGeom>
          <a:noFill/>
          <a:ln w="9525">
            <a:noFill/>
            <a:miter lim="800000"/>
            <a:headEnd/>
            <a:tailEnd/>
          </a:ln>
        </p:spPr>
        <p:txBody>
          <a:bodyPr wrap="none">
            <a:spAutoFit/>
          </a:bodyPr>
          <a:lstStyle/>
          <a:p>
            <a:pPr algn="ctr"/>
            <a:r>
              <a:rPr lang="en-US" sz="4400"/>
              <a:t>Adobe Acrobat Professional</a:t>
            </a:r>
          </a:p>
          <a:p>
            <a:pPr algn="ctr"/>
            <a:r>
              <a:rPr lang="en-US" sz="4400"/>
              <a:t>PDF</a:t>
            </a:r>
          </a:p>
        </p:txBody>
      </p:sp>
      <p:pic>
        <p:nvPicPr>
          <p:cNvPr id="33796" name="Picture 3"/>
          <p:cNvPicPr>
            <a:picLocks noChangeAspect="1" noChangeArrowheads="1"/>
          </p:cNvPicPr>
          <p:nvPr/>
        </p:nvPicPr>
        <p:blipFill>
          <a:blip r:embed="rId4" cstate="print"/>
          <a:srcRect/>
          <a:stretch>
            <a:fillRect/>
          </a:stretch>
        </p:blipFill>
        <p:spPr bwMode="auto">
          <a:xfrm>
            <a:off x="2667000" y="1905000"/>
            <a:ext cx="5867400" cy="478989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C4F6A29-2408-4197-AC8B-8F750F01661A}" type="slidenum">
              <a:rPr lang="en-US" smtClean="0"/>
              <a:pPr/>
              <a:t>33</a:t>
            </a:fld>
            <a:endParaRPr lang="en-US"/>
          </a:p>
        </p:txBody>
      </p:sp>
      <p:sp>
        <p:nvSpPr>
          <p:cNvPr id="7" name="Footer Placeholder 6"/>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Writing Resources</a:t>
            </a:r>
            <a:endParaRPr lang="en-US" dirty="0"/>
          </a:p>
        </p:txBody>
      </p:sp>
      <p:sp>
        <p:nvSpPr>
          <p:cNvPr id="3" name="Content Placeholder 2"/>
          <p:cNvSpPr>
            <a:spLocks noGrp="1"/>
          </p:cNvSpPr>
          <p:nvPr>
            <p:ph idx="1"/>
          </p:nvPr>
        </p:nvSpPr>
        <p:spPr/>
        <p:txBody>
          <a:bodyPr/>
          <a:lstStyle/>
          <a:p>
            <a:r>
              <a:rPr lang="en-US" sz="4000" dirty="0" smtClean="0"/>
              <a:t>My Study Bar</a:t>
            </a:r>
          </a:p>
          <a:p>
            <a:pPr lvl="1"/>
            <a:r>
              <a:rPr lang="en-US" dirty="0" smtClean="0">
                <a:hlinkClick r:id="rId3"/>
              </a:rPr>
              <a:t>http://www.rsc-ne-scotland.ac.uk/eduapps/mystudybar.php</a:t>
            </a:r>
            <a:endParaRPr lang="en-US" dirty="0" smtClean="0"/>
          </a:p>
          <a:p>
            <a:pPr lvl="1">
              <a:buNone/>
            </a:pPr>
            <a:endParaRPr lang="en-US" sz="3600" dirty="0" smtClean="0"/>
          </a:p>
          <a:p>
            <a:pPr lvl="1">
              <a:buNone/>
            </a:pPr>
            <a:endParaRPr lang="en-US" sz="3600" dirty="0" smtClean="0"/>
          </a:p>
          <a:p>
            <a:r>
              <a:rPr lang="en-US" sz="4000" dirty="0" smtClean="0"/>
              <a:t>Write Online</a:t>
            </a:r>
          </a:p>
          <a:p>
            <a:pPr lvl="1"/>
            <a:r>
              <a:rPr lang="en-US" sz="3600" dirty="0" smtClean="0">
                <a:hlinkClick r:id="rId4"/>
              </a:rPr>
              <a:t>www.crick.com</a:t>
            </a:r>
            <a:r>
              <a:rPr lang="en-US" sz="3600" dirty="0" smtClean="0"/>
              <a:t> </a:t>
            </a:r>
            <a:endParaRPr lang="en-US" sz="3600" dirty="0"/>
          </a:p>
        </p:txBody>
      </p:sp>
      <p:pic>
        <p:nvPicPr>
          <p:cNvPr id="12290" name="Picture 2"/>
          <p:cNvPicPr>
            <a:picLocks noChangeAspect="1" noChangeArrowheads="1"/>
          </p:cNvPicPr>
          <p:nvPr/>
        </p:nvPicPr>
        <p:blipFill>
          <a:blip r:embed="rId5" cstate="print"/>
          <a:srcRect/>
          <a:stretch>
            <a:fillRect/>
          </a:stretch>
        </p:blipFill>
        <p:spPr bwMode="auto">
          <a:xfrm>
            <a:off x="2514600" y="3429000"/>
            <a:ext cx="5791200" cy="1066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00BB4BD-66FF-4984-8939-50C41D0491F6}" type="slidenum">
              <a:rPr lang="en-US" smtClean="0"/>
              <a:pPr/>
              <a:t>34</a:t>
            </a:fld>
            <a:endParaRPr lang="en-US"/>
          </a:p>
        </p:txBody>
      </p:sp>
      <p:sp>
        <p:nvSpPr>
          <p:cNvPr id="7" name="Footer Placeholder 6"/>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a:t>
            </a:r>
            <a:r>
              <a:rPr lang="en-US" dirty="0" err="1" smtClean="0"/>
              <a:t>Notetaker</a:t>
            </a:r>
            <a:endParaRPr lang="en-US" dirty="0"/>
          </a:p>
        </p:txBody>
      </p:sp>
      <p:sp>
        <p:nvSpPr>
          <p:cNvPr id="3" name="Content Placeholder 2"/>
          <p:cNvSpPr>
            <a:spLocks noGrp="1"/>
          </p:cNvSpPr>
          <p:nvPr>
            <p:ph idx="1"/>
          </p:nvPr>
        </p:nvSpPr>
        <p:spPr/>
        <p:txBody>
          <a:bodyPr/>
          <a:lstStyle/>
          <a:p>
            <a:r>
              <a:rPr lang="en-US" dirty="0" smtClean="0"/>
              <a:t>Makes the audio file visual</a:t>
            </a:r>
          </a:p>
          <a:p>
            <a:r>
              <a:rPr lang="en-US" dirty="0" smtClean="0"/>
              <a:t>Allows for editing</a:t>
            </a:r>
          </a:p>
          <a:p>
            <a:r>
              <a:rPr lang="en-US" dirty="0" smtClean="0"/>
              <a:t>Work with audio file</a:t>
            </a:r>
          </a:p>
          <a:p>
            <a:pPr lvl="1"/>
            <a:r>
              <a:rPr lang="en-US" dirty="0" smtClean="0"/>
              <a:t>edit</a:t>
            </a:r>
          </a:p>
          <a:p>
            <a:r>
              <a:rPr lang="en-US" dirty="0" smtClean="0">
                <a:hlinkClick r:id="rId3"/>
              </a:rPr>
              <a:t>http://www.audionotetaker.com/</a:t>
            </a:r>
            <a:r>
              <a:rPr lang="en-US" dirty="0" smtClean="0"/>
              <a:t> </a:t>
            </a:r>
            <a:endParaRPr lang="en-US" dirty="0"/>
          </a:p>
        </p:txBody>
      </p:sp>
      <p:sp>
        <p:nvSpPr>
          <p:cNvPr id="6" name="Slide Number Placeholder 5"/>
          <p:cNvSpPr>
            <a:spLocks noGrp="1"/>
          </p:cNvSpPr>
          <p:nvPr>
            <p:ph type="sldNum" sz="quarter" idx="12"/>
          </p:nvPr>
        </p:nvSpPr>
        <p:spPr/>
        <p:txBody>
          <a:bodyPr/>
          <a:lstStyle/>
          <a:p>
            <a:fld id="{000BB4BD-66FF-4984-8939-50C41D0491F6}" type="slidenum">
              <a:rPr lang="en-US" smtClean="0"/>
              <a:pPr/>
              <a:t>35</a:t>
            </a:fld>
            <a:endParaRPr lang="en-US"/>
          </a:p>
        </p:txBody>
      </p:sp>
      <p:pic>
        <p:nvPicPr>
          <p:cNvPr id="1026" name="Picture 2">
            <a:hlinkClick r:id="rId4"/>
          </p:cNvPr>
          <p:cNvPicPr>
            <a:picLocks noChangeAspect="1" noChangeArrowheads="1"/>
          </p:cNvPicPr>
          <p:nvPr/>
        </p:nvPicPr>
        <p:blipFill>
          <a:blip r:embed="rId5" cstate="print"/>
          <a:srcRect l="11111" t="21296" r="54167" b="66667"/>
          <a:stretch>
            <a:fillRect/>
          </a:stretch>
        </p:blipFill>
        <p:spPr bwMode="auto">
          <a:xfrm>
            <a:off x="4572000" y="4876800"/>
            <a:ext cx="3810000" cy="9906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Notetaking</a:t>
            </a:r>
            <a:r>
              <a:rPr lang="en-US" dirty="0" smtClean="0"/>
              <a:t> Pens</a:t>
            </a:r>
            <a:endParaRPr lang="en-US" dirty="0"/>
          </a:p>
        </p:txBody>
      </p:sp>
      <p:sp>
        <p:nvSpPr>
          <p:cNvPr id="3" name="Content Placeholder 2"/>
          <p:cNvSpPr>
            <a:spLocks noGrp="1"/>
          </p:cNvSpPr>
          <p:nvPr>
            <p:ph idx="1"/>
          </p:nvPr>
        </p:nvSpPr>
        <p:spPr>
          <a:xfrm>
            <a:off x="1143000" y="1295400"/>
            <a:ext cx="7620000" cy="4525963"/>
          </a:xfrm>
        </p:spPr>
        <p:txBody>
          <a:bodyPr/>
          <a:lstStyle/>
          <a:p>
            <a:r>
              <a:rPr lang="en-US" dirty="0" smtClean="0"/>
              <a:t>InfoScan</a:t>
            </a:r>
            <a:r>
              <a:rPr lang="en-US" sz="1800" baseline="30000" dirty="0" smtClean="0"/>
              <a:t>TM</a:t>
            </a:r>
            <a:r>
              <a:rPr lang="en-US" sz="1800" dirty="0" smtClean="0"/>
              <a:t>2</a:t>
            </a:r>
          </a:p>
          <a:p>
            <a:pPr lvl="1"/>
            <a:r>
              <a:rPr lang="en-US" dirty="0" smtClean="0"/>
              <a:t>Portable hand-held scanner</a:t>
            </a:r>
          </a:p>
          <a:p>
            <a:pPr lvl="1"/>
            <a:r>
              <a:rPr lang="en-US" dirty="0" smtClean="0"/>
              <a:t>Stores, transfers to PC</a:t>
            </a:r>
          </a:p>
          <a:p>
            <a:pPr lvl="1"/>
            <a:r>
              <a:rPr lang="en-US" dirty="0" smtClean="0"/>
              <a:t>20,000 lines -500 pages</a:t>
            </a:r>
          </a:p>
          <a:p>
            <a:pPr lvl="1"/>
            <a:r>
              <a:rPr lang="en-US" sz="1600" dirty="0" smtClean="0">
                <a:hlinkClick r:id="rId3"/>
              </a:rPr>
              <a:t>http://www.wizcomtech.com/eng/catalog/a/infoScan2/</a:t>
            </a:r>
            <a:r>
              <a:rPr lang="en-US" sz="1600" dirty="0" smtClean="0"/>
              <a:t> </a:t>
            </a:r>
          </a:p>
          <a:p>
            <a:r>
              <a:rPr lang="en-US" dirty="0" smtClean="0"/>
              <a:t>C-Pen</a:t>
            </a:r>
          </a:p>
          <a:p>
            <a:pPr lvl="1"/>
            <a:r>
              <a:rPr lang="en-US" dirty="0" smtClean="0">
                <a:hlinkClick r:id="rId4"/>
              </a:rPr>
              <a:t>www.cpen.com</a:t>
            </a:r>
            <a:endParaRPr lang="en-US" dirty="0" smtClean="0"/>
          </a:p>
          <a:p>
            <a:r>
              <a:rPr lang="en-US" dirty="0" smtClean="0"/>
              <a:t>Iris Pen</a:t>
            </a:r>
          </a:p>
          <a:p>
            <a:pPr lvl="1"/>
            <a:r>
              <a:rPr lang="en-US" dirty="0" smtClean="0"/>
              <a:t>www.irislink.com   </a:t>
            </a:r>
            <a:endParaRPr lang="en-US" dirty="0"/>
          </a:p>
        </p:txBody>
      </p:sp>
      <p:sp>
        <p:nvSpPr>
          <p:cNvPr id="5" name="Footer Placeholder 4"/>
          <p:cNvSpPr>
            <a:spLocks noGrp="1"/>
          </p:cNvSpPr>
          <p:nvPr>
            <p:ph type="ftr" sz="quarter" idx="11"/>
          </p:nvPr>
        </p:nvSpPr>
        <p:spPr/>
        <p:txBody>
          <a:bodyPr/>
          <a:lstStyle/>
          <a:p>
            <a:r>
              <a:rPr lang="en-US" smtClean="0"/>
              <a:t>mkaplan@bcps.org Writing Supports</a:t>
            </a:r>
            <a:endParaRPr lang="en-US"/>
          </a:p>
        </p:txBody>
      </p:sp>
      <p:sp>
        <p:nvSpPr>
          <p:cNvPr id="6" name="Slide Number Placeholder 5"/>
          <p:cNvSpPr>
            <a:spLocks noGrp="1"/>
          </p:cNvSpPr>
          <p:nvPr>
            <p:ph type="sldNum" sz="quarter" idx="12"/>
          </p:nvPr>
        </p:nvSpPr>
        <p:spPr/>
        <p:txBody>
          <a:bodyPr/>
          <a:lstStyle/>
          <a:p>
            <a:fld id="{000BB4BD-66FF-4984-8939-50C41D0491F6}" type="slidenum">
              <a:rPr lang="en-US" smtClean="0"/>
              <a:pPr/>
              <a:t>36</a:t>
            </a:fld>
            <a:endParaRPr lang="en-US"/>
          </a:p>
        </p:txBody>
      </p:sp>
      <p:pic>
        <p:nvPicPr>
          <p:cNvPr id="1027" name="Picture 3"/>
          <p:cNvPicPr>
            <a:picLocks noChangeAspect="1" noChangeArrowheads="1"/>
          </p:cNvPicPr>
          <p:nvPr/>
        </p:nvPicPr>
        <p:blipFill>
          <a:blip r:embed="rId5" cstate="print"/>
          <a:srcRect t="67039" r="58899"/>
          <a:stretch>
            <a:fillRect/>
          </a:stretch>
        </p:blipFill>
        <p:spPr bwMode="auto">
          <a:xfrm>
            <a:off x="6629400" y="1752600"/>
            <a:ext cx="2133600" cy="112395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l="31496" t="4189"/>
          <a:stretch>
            <a:fillRect/>
          </a:stretch>
        </p:blipFill>
        <p:spPr bwMode="auto">
          <a:xfrm>
            <a:off x="6858000" y="3276600"/>
            <a:ext cx="1657350" cy="1742793"/>
          </a:xfrm>
          <a:prstGeom prst="rect">
            <a:avLst/>
          </a:prstGeom>
          <a:noFill/>
          <a:ln w="9525">
            <a:noFill/>
            <a:miter lim="800000"/>
            <a:headEnd/>
            <a:tailEnd/>
          </a:ln>
        </p:spPr>
      </p:pic>
      <p:pic>
        <p:nvPicPr>
          <p:cNvPr id="1031" name="Picture 7" descr="http://ecx.images-amazon.com/images/I/51VHRP6EA3L._SL500_AA300_.jpg"/>
          <p:cNvPicPr>
            <a:picLocks noChangeAspect="1" noChangeArrowheads="1"/>
          </p:cNvPicPr>
          <p:nvPr/>
        </p:nvPicPr>
        <p:blipFill>
          <a:blip r:embed="rId7" cstate="print"/>
          <a:srcRect t="10667" r="6667" b="12000"/>
          <a:stretch>
            <a:fillRect/>
          </a:stretch>
        </p:blipFill>
        <p:spPr bwMode="auto">
          <a:xfrm>
            <a:off x="5105399" y="4648200"/>
            <a:ext cx="1839311" cy="1524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err="1" smtClean="0">
                <a:hlinkClick r:id="rId3"/>
              </a:rPr>
              <a:t>LiveScribe</a:t>
            </a:r>
            <a:r>
              <a:rPr lang="en-US" dirty="0" smtClean="0"/>
              <a:t/>
            </a:r>
            <a:br>
              <a:rPr lang="en-US" dirty="0" smtClean="0"/>
            </a:br>
            <a:r>
              <a:rPr lang="en-US" dirty="0" smtClean="0"/>
              <a:t>Echo Pen</a:t>
            </a:r>
          </a:p>
        </p:txBody>
      </p:sp>
      <p:sp>
        <p:nvSpPr>
          <p:cNvPr id="51203" name="Rectangle 3"/>
          <p:cNvSpPr>
            <a:spLocks noGrp="1" noChangeArrowheads="1"/>
          </p:cNvSpPr>
          <p:nvPr>
            <p:ph type="body" idx="1"/>
          </p:nvPr>
        </p:nvSpPr>
        <p:spPr>
          <a:xfrm>
            <a:off x="838200" y="1524000"/>
            <a:ext cx="7772400" cy="4114800"/>
          </a:xfrm>
        </p:spPr>
        <p:txBody>
          <a:bodyPr/>
          <a:lstStyle/>
          <a:p>
            <a:r>
              <a:rPr lang="en-US" sz="2400" b="1" dirty="0" smtClean="0"/>
              <a:t>Automatically captures everything as you write and draw</a:t>
            </a:r>
          </a:p>
          <a:p>
            <a:r>
              <a:rPr lang="en-US" sz="2400" b="1" dirty="0" smtClean="0"/>
              <a:t>Records audio and links it to what you write</a:t>
            </a:r>
          </a:p>
          <a:p>
            <a:pPr lvl="1"/>
            <a:r>
              <a:rPr lang="en-US" sz="2000" b="1" dirty="0" smtClean="0"/>
              <a:t>Tap on your notes or drawings </a:t>
            </a:r>
          </a:p>
          <a:p>
            <a:pPr lvl="1"/>
            <a:r>
              <a:rPr lang="en-US" sz="2000" b="1" dirty="0" smtClean="0"/>
              <a:t>hear what was said while you were writing.</a:t>
            </a:r>
          </a:p>
          <a:p>
            <a:r>
              <a:rPr lang="en-US" sz="2400" b="1" dirty="0" smtClean="0"/>
              <a:t>Transfer your notes to your computer</a:t>
            </a:r>
          </a:p>
          <a:p>
            <a:r>
              <a:rPr lang="en-US" sz="2400" dirty="0" smtClean="0"/>
              <a:t>Share Your Notes</a:t>
            </a:r>
          </a:p>
          <a:p>
            <a:pPr lvl="1"/>
            <a:r>
              <a:rPr lang="en-US" sz="2000" b="1" dirty="0" smtClean="0"/>
              <a:t>Upload online</a:t>
            </a:r>
          </a:p>
          <a:p>
            <a:pPr lvl="1"/>
            <a:r>
              <a:rPr lang="en-US" sz="2000" b="1" dirty="0" smtClean="0"/>
              <a:t>Transform notes and audio into interactive movies</a:t>
            </a:r>
            <a:r>
              <a:rPr lang="en-US" b="1" dirty="0" smtClean="0"/>
              <a:t> </a:t>
            </a:r>
          </a:p>
          <a:p>
            <a:pPr lvl="1"/>
            <a:endParaRPr lang="en-US" b="1" dirty="0" smtClean="0"/>
          </a:p>
        </p:txBody>
      </p:sp>
      <p:pic>
        <p:nvPicPr>
          <p:cNvPr id="51204" name="Picture 5" descr="wr?wodata=APA-00002_product_0"/>
          <p:cNvPicPr>
            <a:picLocks noChangeAspect="1" noChangeArrowheads="1"/>
          </p:cNvPicPr>
          <p:nvPr/>
        </p:nvPicPr>
        <p:blipFill>
          <a:blip r:embed="rId4" cstate="print"/>
          <a:srcRect/>
          <a:stretch>
            <a:fillRect/>
          </a:stretch>
        </p:blipFill>
        <p:spPr bwMode="auto">
          <a:xfrm rot="1245143">
            <a:off x="6853616" y="2968590"/>
            <a:ext cx="2034739" cy="181554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00BB4BD-66FF-4984-8939-50C41D0491F6}" type="slidenum">
              <a:rPr lang="en-US" smtClean="0"/>
              <a:pPr/>
              <a:t>37</a:t>
            </a:fld>
            <a:endParaRPr lang="en-US"/>
          </a:p>
        </p:txBody>
      </p:sp>
      <p:sp>
        <p:nvSpPr>
          <p:cNvPr id="7" name="Footer Placeholder 6"/>
          <p:cNvSpPr>
            <a:spLocks noGrp="1"/>
          </p:cNvSpPr>
          <p:nvPr>
            <p:ph type="ftr" sz="quarter" idx="11"/>
          </p:nvPr>
        </p:nvSpPr>
        <p:spPr/>
        <p:txBody>
          <a:bodyPr/>
          <a:lstStyle/>
          <a:p>
            <a:r>
              <a:rPr lang="en-US" smtClean="0"/>
              <a:t>mkaplan@bcps.org Writing Supports</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p:txBody>
          <a:bodyPr lIns="92075" tIns="46038" rIns="92075" bIns="46038"/>
          <a:lstStyle/>
          <a:p>
            <a:pPr eaLnBrk="1" hangingPunct="1">
              <a:defRPr/>
            </a:pPr>
            <a:r>
              <a:rPr lang="en-US" smtClean="0">
                <a:hlinkClick r:id="rId3"/>
              </a:rPr>
              <a:t>NEO</a:t>
            </a:r>
            <a:r>
              <a:rPr lang="en-US" smtClean="0"/>
              <a:t>2</a:t>
            </a:r>
          </a:p>
        </p:txBody>
      </p:sp>
      <p:pic>
        <p:nvPicPr>
          <p:cNvPr id="34819" name="Picture 5" descr="You Won't BELIEVE Everything You Can Do With NEO 2"/>
          <p:cNvPicPr>
            <a:picLocks noChangeAspect="1" noChangeArrowheads="1"/>
          </p:cNvPicPr>
          <p:nvPr/>
        </p:nvPicPr>
        <p:blipFill>
          <a:blip r:embed="rId4" cstate="print"/>
          <a:srcRect l="4607" t="4379" r="7869"/>
          <a:stretch>
            <a:fillRect/>
          </a:stretch>
        </p:blipFill>
        <p:spPr bwMode="auto">
          <a:xfrm>
            <a:off x="2286000" y="2057400"/>
            <a:ext cx="4343400" cy="3327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C4F6A29-2408-4197-AC8B-8F750F01661A}"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mkaplan@bcps.org Writing Supports</a:t>
            </a: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lIns="92075" tIns="46038" rIns="92075" bIns="46038"/>
          <a:lstStyle/>
          <a:p>
            <a:pPr>
              <a:defRPr/>
            </a:pPr>
            <a:r>
              <a:rPr lang="en-US" sz="4000" dirty="0" smtClean="0"/>
              <a:t>The Writer    The Fusion/Forte</a:t>
            </a:r>
            <a:br>
              <a:rPr lang="en-US" sz="4000" dirty="0" smtClean="0"/>
            </a:br>
            <a:r>
              <a:rPr lang="en-US" sz="4000" dirty="0" smtClean="0">
                <a:hlinkClick r:id="rId3"/>
              </a:rPr>
              <a:t> </a:t>
            </a:r>
            <a:r>
              <a:rPr lang="en-US" sz="1800" dirty="0" smtClean="0">
                <a:hlinkClick r:id="rId3"/>
              </a:rPr>
              <a:t>http://www.writerlearning.com/special-needs/fusion.php</a:t>
            </a:r>
            <a:r>
              <a:rPr lang="en-US" sz="1800" dirty="0" smtClean="0"/>
              <a:t> </a:t>
            </a:r>
            <a:endParaRPr lang="en-US" sz="4000" dirty="0" smtClean="0"/>
          </a:p>
        </p:txBody>
      </p:sp>
      <p:sp>
        <p:nvSpPr>
          <p:cNvPr id="179203" name="Rectangle 3"/>
          <p:cNvSpPr>
            <a:spLocks noGrp="1" noChangeArrowheads="1"/>
          </p:cNvSpPr>
          <p:nvPr>
            <p:ph sz="half" idx="1"/>
          </p:nvPr>
        </p:nvSpPr>
        <p:spPr/>
        <p:txBody>
          <a:bodyPr lIns="92075" tIns="46038" rIns="92075" bIns="46038"/>
          <a:lstStyle/>
          <a:p>
            <a:pPr eaLnBrk="1" hangingPunct="1">
              <a:defRPr/>
            </a:pPr>
            <a:r>
              <a:rPr lang="en-US" dirty="0" smtClean="0"/>
              <a:t>Word Processor</a:t>
            </a:r>
          </a:p>
          <a:p>
            <a:pPr eaLnBrk="1" hangingPunct="1">
              <a:defRPr/>
            </a:pPr>
            <a:r>
              <a:rPr lang="en-US" dirty="0" smtClean="0"/>
              <a:t>Keyboard tutorial</a:t>
            </a:r>
          </a:p>
          <a:p>
            <a:pPr eaLnBrk="1" hangingPunct="1">
              <a:defRPr/>
            </a:pPr>
            <a:r>
              <a:rPr lang="en-US" dirty="0" smtClean="0"/>
              <a:t>Word prediction</a:t>
            </a:r>
          </a:p>
          <a:p>
            <a:pPr eaLnBrk="1" hangingPunct="1">
              <a:defRPr/>
            </a:pPr>
            <a:r>
              <a:rPr lang="en-US" dirty="0" smtClean="0"/>
              <a:t>IR connection</a:t>
            </a:r>
          </a:p>
        </p:txBody>
      </p:sp>
      <p:sp>
        <p:nvSpPr>
          <p:cNvPr id="5" name="Content Placeholder 4"/>
          <p:cNvSpPr>
            <a:spLocks noGrp="1"/>
          </p:cNvSpPr>
          <p:nvPr>
            <p:ph sz="half" idx="2"/>
          </p:nvPr>
        </p:nvSpPr>
        <p:spPr/>
        <p:txBody>
          <a:bodyPr/>
          <a:lstStyle/>
          <a:p>
            <a:pPr>
              <a:defRPr/>
            </a:pPr>
            <a:r>
              <a:rPr lang="en-US" dirty="0" smtClean="0"/>
              <a:t>Word processor</a:t>
            </a:r>
          </a:p>
          <a:p>
            <a:pPr>
              <a:defRPr/>
            </a:pPr>
            <a:r>
              <a:rPr lang="en-US" dirty="0" smtClean="0"/>
              <a:t>Text to speech</a:t>
            </a:r>
          </a:p>
          <a:p>
            <a:pPr>
              <a:defRPr/>
            </a:pPr>
            <a:r>
              <a:rPr lang="en-US" dirty="0" smtClean="0"/>
              <a:t>Word prediction</a:t>
            </a:r>
          </a:p>
          <a:p>
            <a:pPr>
              <a:defRPr/>
            </a:pPr>
            <a:r>
              <a:rPr lang="en-US" dirty="0" smtClean="0"/>
              <a:t>Thesaurus </a:t>
            </a:r>
          </a:p>
          <a:p>
            <a:pPr>
              <a:defRPr/>
            </a:pPr>
            <a:r>
              <a:rPr lang="en-US" dirty="0" smtClean="0"/>
              <a:t>IR connection</a:t>
            </a:r>
          </a:p>
        </p:txBody>
      </p:sp>
      <p:pic>
        <p:nvPicPr>
          <p:cNvPr id="35844" name="Picture 6" descr="http://www.writerlearning.com/images/index_writer_larger2.gif">
            <a:hlinkClick r:id="rId4"/>
          </p:cNvPr>
          <p:cNvPicPr>
            <a:picLocks noChangeAspect="1" noChangeArrowheads="1"/>
          </p:cNvPicPr>
          <p:nvPr/>
        </p:nvPicPr>
        <p:blipFill>
          <a:blip r:embed="rId5" cstate="print"/>
          <a:srcRect/>
          <a:stretch>
            <a:fillRect/>
          </a:stretch>
        </p:blipFill>
        <p:spPr bwMode="auto">
          <a:xfrm>
            <a:off x="1066800" y="3886200"/>
            <a:ext cx="2692400" cy="1828800"/>
          </a:xfrm>
          <a:prstGeom prst="rect">
            <a:avLst/>
          </a:prstGeom>
          <a:noFill/>
          <a:ln w="9525">
            <a:noFill/>
            <a:miter lim="800000"/>
            <a:headEnd/>
            <a:tailEnd/>
          </a:ln>
        </p:spPr>
      </p:pic>
      <p:pic>
        <p:nvPicPr>
          <p:cNvPr id="6" name="Picture 5" descr="photo_index_left">
            <a:hlinkClick r:id="rId6"/>
          </p:cNvPr>
          <p:cNvPicPr>
            <a:picLocks noChangeAspect="1" noChangeArrowheads="1"/>
          </p:cNvPicPr>
          <p:nvPr/>
        </p:nvPicPr>
        <p:blipFill>
          <a:blip r:embed="rId7" cstate="print"/>
          <a:srcRect/>
          <a:stretch>
            <a:fillRect/>
          </a:stretch>
        </p:blipFill>
        <p:spPr bwMode="auto">
          <a:xfrm>
            <a:off x="5672555" y="4284881"/>
            <a:ext cx="2519610" cy="2012561"/>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F739DCA0-B0A1-42AA-97F2-62581EF7088D}" type="slidenum">
              <a:rPr lang="en-US" smtClean="0"/>
              <a:pPr/>
              <a:t>39</a:t>
            </a:fld>
            <a:endParaRPr lang="en-US"/>
          </a:p>
        </p:txBody>
      </p:sp>
      <p:sp>
        <p:nvSpPr>
          <p:cNvPr id="9" name="Footer Placeholder 8"/>
          <p:cNvSpPr>
            <a:spLocks noGrp="1"/>
          </p:cNvSpPr>
          <p:nvPr>
            <p:ph type="ftr" sz="quarter" idx="11"/>
          </p:nvPr>
        </p:nvSpPr>
        <p:spPr/>
        <p:txBody>
          <a:bodyPr/>
          <a:lstStyle/>
          <a:p>
            <a:r>
              <a:rPr lang="en-US" smtClean="0"/>
              <a:t>mkaplan@bcps.org Writing Supports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defRPr/>
            </a:pPr>
            <a:r>
              <a:rPr lang="en-US" dirty="0" smtClean="0"/>
              <a:t>Student Challenges</a:t>
            </a:r>
          </a:p>
        </p:txBody>
      </p:sp>
      <p:sp>
        <p:nvSpPr>
          <p:cNvPr id="166915" name="Rectangle 3"/>
          <p:cNvSpPr>
            <a:spLocks noGrp="1" noChangeArrowheads="1"/>
          </p:cNvSpPr>
          <p:nvPr>
            <p:ph type="body" idx="1"/>
          </p:nvPr>
        </p:nvSpPr>
        <p:spPr>
          <a:xfrm>
            <a:off x="1143000" y="1371600"/>
            <a:ext cx="7620000" cy="4525963"/>
          </a:xfrm>
        </p:spPr>
        <p:txBody>
          <a:bodyPr/>
          <a:lstStyle/>
          <a:p>
            <a:pPr eaLnBrk="1" hangingPunct="1">
              <a:defRPr/>
            </a:pPr>
            <a:r>
              <a:rPr lang="en-US" sz="2800" dirty="0" smtClean="0"/>
              <a:t>During Writing process</a:t>
            </a:r>
          </a:p>
          <a:p>
            <a:pPr lvl="1" eaLnBrk="1" hangingPunct="1">
              <a:defRPr/>
            </a:pPr>
            <a:r>
              <a:rPr lang="en-US" sz="2400" dirty="0" smtClean="0"/>
              <a:t>Lack understanding of purpose</a:t>
            </a:r>
          </a:p>
          <a:p>
            <a:pPr lvl="1" eaLnBrk="1" hangingPunct="1">
              <a:defRPr/>
            </a:pPr>
            <a:r>
              <a:rPr lang="en-US" sz="2400" dirty="0" smtClean="0"/>
              <a:t>Fail to have a plan</a:t>
            </a:r>
          </a:p>
          <a:p>
            <a:pPr lvl="1" eaLnBrk="1" hangingPunct="1">
              <a:defRPr/>
            </a:pPr>
            <a:r>
              <a:rPr lang="en-US" sz="2400" dirty="0" smtClean="0"/>
              <a:t>Spend less time writing</a:t>
            </a:r>
          </a:p>
          <a:p>
            <a:pPr lvl="1" eaLnBrk="1" hangingPunct="1">
              <a:defRPr/>
            </a:pPr>
            <a:r>
              <a:rPr lang="en-US" sz="2400" dirty="0" smtClean="0"/>
              <a:t>Use immature/ineffective ‘knowledge telling’ strategy</a:t>
            </a:r>
          </a:p>
          <a:p>
            <a:pPr lvl="1" eaLnBrk="1" hangingPunct="1">
              <a:defRPr/>
            </a:pPr>
            <a:r>
              <a:rPr lang="en-US" sz="2400" dirty="0" smtClean="0"/>
              <a:t>Lack strategies or procedures for generating</a:t>
            </a:r>
          </a:p>
          <a:p>
            <a:pPr lvl="1" eaLnBrk="1" hangingPunct="1">
              <a:defRPr/>
            </a:pPr>
            <a:r>
              <a:rPr lang="en-US" sz="2400" dirty="0" smtClean="0"/>
              <a:t>Organizing ideas</a:t>
            </a:r>
          </a:p>
          <a:p>
            <a:pPr lvl="1" eaLnBrk="1" hangingPunct="1">
              <a:defRPr/>
            </a:pPr>
            <a:r>
              <a:rPr lang="en-US" sz="2400" dirty="0" smtClean="0"/>
              <a:t>Do not know or use text structures</a:t>
            </a:r>
          </a:p>
          <a:p>
            <a:pPr lvl="1" eaLnBrk="1" hangingPunct="1">
              <a:defRPr/>
            </a:pPr>
            <a:r>
              <a:rPr lang="en-US" sz="2400" dirty="0" smtClean="0"/>
              <a:t>Over rely on narrative or descriptive text structures</a:t>
            </a:r>
          </a:p>
        </p:txBody>
      </p:sp>
      <p:sp>
        <p:nvSpPr>
          <p:cNvPr id="5124" name="Rectangle 4"/>
          <p:cNvSpPr>
            <a:spLocks noChangeArrowheads="1"/>
          </p:cNvSpPr>
          <p:nvPr/>
        </p:nvSpPr>
        <p:spPr bwMode="auto">
          <a:xfrm>
            <a:off x="762000" y="6096000"/>
            <a:ext cx="7467600" cy="396875"/>
          </a:xfrm>
          <a:prstGeom prst="rect">
            <a:avLst/>
          </a:prstGeom>
          <a:noFill/>
          <a:ln w="9525">
            <a:noFill/>
            <a:miter lim="800000"/>
            <a:headEnd/>
            <a:tailEnd/>
          </a:ln>
        </p:spPr>
        <p:txBody>
          <a:bodyPr>
            <a:spAutoFit/>
          </a:bodyPr>
          <a:lstStyle/>
          <a:p>
            <a:pPr eaLnBrk="1" hangingPunct="1"/>
            <a:r>
              <a:rPr lang="en-US" sz="1000" dirty="0" err="1">
                <a:latin typeface="Arial" charset="0"/>
              </a:rPr>
              <a:t>Perterson-Karlan</a:t>
            </a:r>
            <a:r>
              <a:rPr lang="en-US" sz="1000" dirty="0">
                <a:latin typeface="Arial" charset="0"/>
              </a:rPr>
              <a:t>, G. &amp; </a:t>
            </a:r>
            <a:r>
              <a:rPr lang="en-US" sz="1000" dirty="0" err="1">
                <a:latin typeface="Arial" charset="0"/>
              </a:rPr>
              <a:t>Parette</a:t>
            </a:r>
            <a:r>
              <a:rPr lang="en-US" sz="1000" dirty="0">
                <a:latin typeface="Arial" charset="0"/>
              </a:rPr>
              <a:t>, H. Supporting Struggling Writers Using Technology</a:t>
            </a:r>
          </a:p>
          <a:p>
            <a:pPr eaLnBrk="1" hangingPunct="1"/>
            <a:r>
              <a:rPr lang="en-US" sz="1000" dirty="0">
                <a:latin typeface="Arial" charset="0"/>
              </a:rPr>
              <a:t>Evidence-Based Instruction and Decision-Making SEAT Center Nov. 2007</a:t>
            </a:r>
          </a:p>
        </p:txBody>
      </p:sp>
      <p:sp>
        <p:nvSpPr>
          <p:cNvPr id="6" name="Slide Number Placeholder 5"/>
          <p:cNvSpPr>
            <a:spLocks noGrp="1"/>
          </p:cNvSpPr>
          <p:nvPr>
            <p:ph type="sldNum" sz="quarter" idx="12"/>
          </p:nvPr>
        </p:nvSpPr>
        <p:spPr/>
        <p:txBody>
          <a:bodyPr/>
          <a:lstStyle/>
          <a:p>
            <a:fld id="{000BB4BD-66FF-4984-8939-50C41D0491F6}"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Digital Devices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981200" y="1828800"/>
            <a:ext cx="5623004" cy="45005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00BB4BD-66FF-4984-8939-50C41D0491F6}"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latin typeface="Century Gothic" pitchFamily="34" charset="0"/>
              </a:rPr>
              <a:t>Apps for Writing</a:t>
            </a:r>
            <a:endParaRPr lang="en-US" dirty="0">
              <a:latin typeface="Century Gothic" pitchFamily="34" charset="0"/>
            </a:endParaRPr>
          </a:p>
        </p:txBody>
      </p:sp>
      <p:sp>
        <p:nvSpPr>
          <p:cNvPr id="5123" name="Rectangle 3"/>
          <p:cNvSpPr>
            <a:spLocks noGrp="1" noChangeArrowheads="1"/>
          </p:cNvSpPr>
          <p:nvPr>
            <p:ph idx="1"/>
          </p:nvPr>
        </p:nvSpPr>
        <p:spPr/>
        <p:txBody>
          <a:bodyPr/>
          <a:lstStyle/>
          <a:p>
            <a:r>
              <a:rPr lang="en-US" dirty="0" smtClean="0">
                <a:latin typeface="Century Gothic" pitchFamily="34" charset="0"/>
              </a:rPr>
              <a:t>Dragon Naturally Speaking</a:t>
            </a:r>
          </a:p>
          <a:p>
            <a:r>
              <a:rPr lang="en-US" dirty="0" err="1" smtClean="0">
                <a:latin typeface="Century Gothic" pitchFamily="34" charset="0"/>
              </a:rPr>
              <a:t>Swype</a:t>
            </a:r>
            <a:endParaRPr lang="en-US" dirty="0" smtClean="0">
              <a:latin typeface="Century Gothic" pitchFamily="34" charset="0"/>
            </a:endParaRPr>
          </a:p>
          <a:p>
            <a:r>
              <a:rPr lang="en-US" dirty="0" err="1" smtClean="0">
                <a:latin typeface="Century Gothic" pitchFamily="34" charset="0"/>
              </a:rPr>
              <a:t>Evernote</a:t>
            </a:r>
            <a:endParaRPr lang="en-US" dirty="0" smtClean="0">
              <a:latin typeface="Century Gothic" pitchFamily="34" charset="0"/>
            </a:endParaRPr>
          </a:p>
          <a:p>
            <a:r>
              <a:rPr lang="en-US" dirty="0" smtClean="0">
                <a:latin typeface="Century Gothic" pitchFamily="34" charset="0"/>
              </a:rPr>
              <a:t>Pages</a:t>
            </a:r>
          </a:p>
          <a:p>
            <a:r>
              <a:rPr lang="en-US" dirty="0" err="1" smtClean="0">
                <a:latin typeface="Century Gothic" pitchFamily="34" charset="0"/>
              </a:rPr>
              <a:t>SolidNote</a:t>
            </a:r>
            <a:endParaRPr lang="en-US" dirty="0" smtClean="0">
              <a:latin typeface="Century Gothic" pitchFamily="34" charset="0"/>
            </a:endParaRPr>
          </a:p>
          <a:p>
            <a:r>
              <a:rPr lang="en-US" dirty="0" smtClean="0">
                <a:latin typeface="Century Gothic" pitchFamily="34" charset="0"/>
              </a:rPr>
              <a:t>Notes</a:t>
            </a:r>
          </a:p>
          <a:p>
            <a:r>
              <a:rPr lang="en-US" dirty="0" smtClean="0">
                <a:latin typeface="Century Gothic" pitchFamily="34" charset="0"/>
              </a:rPr>
              <a:t>Office HD</a:t>
            </a:r>
            <a:r>
              <a:rPr lang="en-US" baseline="30000" dirty="0" smtClean="0">
                <a:latin typeface="Century Gothic" pitchFamily="34" charset="0"/>
              </a:rPr>
              <a:t>2</a:t>
            </a:r>
            <a:endParaRPr lang="en-US" dirty="0" smtClean="0">
              <a:latin typeface="Century Gothic" pitchFamily="34" charset="0"/>
            </a:endParaRPr>
          </a:p>
          <a:p>
            <a:endParaRPr lang="en-US" dirty="0" smtClean="0">
              <a:latin typeface="Century Gothic" pitchFamily="34" charset="0"/>
            </a:endParaRPr>
          </a:p>
          <a:p>
            <a:endParaRPr lang="en-US" dirty="0">
              <a:latin typeface="Century Gothic" pitchFamily="34" charset="0"/>
            </a:endParaRPr>
          </a:p>
        </p:txBody>
      </p:sp>
      <p:sp>
        <p:nvSpPr>
          <p:cNvPr id="5" name="Footer Placeholder 4"/>
          <p:cNvSpPr>
            <a:spLocks noGrp="1"/>
          </p:cNvSpPr>
          <p:nvPr>
            <p:ph type="ftr" sz="quarter" idx="11"/>
          </p:nvPr>
        </p:nvSpPr>
        <p:spPr/>
        <p:txBody>
          <a:bodyPr/>
          <a:lstStyle/>
          <a:p>
            <a:r>
              <a:rPr lang="en-US" smtClean="0"/>
              <a:t>mkaplan@bcps.org Writing Supports</a:t>
            </a:r>
            <a:endParaRPr lang="en-US"/>
          </a:p>
        </p:txBody>
      </p:sp>
      <p:sp>
        <p:nvSpPr>
          <p:cNvPr id="6" name="Slide Number Placeholder 5"/>
          <p:cNvSpPr>
            <a:spLocks noGrp="1"/>
          </p:cNvSpPr>
          <p:nvPr>
            <p:ph type="sldNum" sz="quarter" idx="12"/>
          </p:nvPr>
        </p:nvSpPr>
        <p:spPr/>
        <p:txBody>
          <a:bodyPr/>
          <a:lstStyle/>
          <a:p>
            <a:fld id="{84DA2159-0A2E-4BFA-9971-601E442F47ED}" type="slidenum">
              <a:rPr lang="en-US"/>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457200"/>
            <a:ext cx="8229600" cy="1143000"/>
          </a:xfrm>
        </p:spPr>
        <p:txBody>
          <a:bodyPr/>
          <a:lstStyle/>
          <a:p>
            <a:pPr eaLnBrk="1" hangingPunct="1">
              <a:defRPr/>
            </a:pPr>
            <a:r>
              <a:rPr lang="en-US" smtClean="0"/>
              <a:t>Tools and Techniques That Can Help With the Physical Act of Writing</a:t>
            </a:r>
          </a:p>
        </p:txBody>
      </p:sp>
      <p:sp>
        <p:nvSpPr>
          <p:cNvPr id="45059" name="Rectangle 3"/>
          <p:cNvSpPr>
            <a:spLocks noGrp="1" noChangeArrowheads="1"/>
          </p:cNvSpPr>
          <p:nvPr>
            <p:ph type="body" idx="1"/>
          </p:nvPr>
        </p:nvSpPr>
        <p:spPr>
          <a:xfrm>
            <a:off x="685800" y="2286000"/>
            <a:ext cx="7772400" cy="4114800"/>
          </a:xfrm>
        </p:spPr>
        <p:txBody>
          <a:bodyPr/>
          <a:lstStyle/>
          <a:p>
            <a:pPr eaLnBrk="1" hangingPunct="1">
              <a:defRPr/>
            </a:pPr>
            <a:r>
              <a:rPr lang="en-US" dirty="0" smtClean="0"/>
              <a:t>Slant board</a:t>
            </a:r>
          </a:p>
          <a:p>
            <a:pPr eaLnBrk="1" hangingPunct="1">
              <a:defRPr/>
            </a:pPr>
            <a:r>
              <a:rPr lang="en-US" dirty="0" smtClean="0"/>
              <a:t>Pencil grips</a:t>
            </a:r>
          </a:p>
          <a:p>
            <a:pPr eaLnBrk="1" hangingPunct="1">
              <a:defRPr/>
            </a:pPr>
            <a:r>
              <a:rPr lang="en-US" dirty="0" smtClean="0"/>
              <a:t>Vertical surface</a:t>
            </a:r>
          </a:p>
          <a:p>
            <a:pPr eaLnBrk="1" hangingPunct="1">
              <a:defRPr/>
            </a:pPr>
            <a:r>
              <a:rPr lang="en-US" dirty="0" smtClean="0"/>
              <a:t>Trackball </a:t>
            </a:r>
          </a:p>
          <a:p>
            <a:pPr eaLnBrk="1" hangingPunct="1">
              <a:defRPr/>
            </a:pPr>
            <a:r>
              <a:rPr lang="en-US" dirty="0" err="1" smtClean="0"/>
              <a:t>IntelliKeys</a:t>
            </a:r>
            <a:r>
              <a:rPr lang="en-US" dirty="0" smtClean="0"/>
              <a:t> </a:t>
            </a:r>
          </a:p>
          <a:p>
            <a:pPr eaLnBrk="1" hangingPunct="1">
              <a:defRPr/>
            </a:pPr>
            <a:r>
              <a:rPr lang="en-US" dirty="0" smtClean="0"/>
              <a:t>Keyboarding devices </a:t>
            </a:r>
          </a:p>
          <a:p>
            <a:pPr eaLnBrk="1" hangingPunct="1">
              <a:defRPr/>
            </a:pPr>
            <a:r>
              <a:rPr lang="en-US" dirty="0" smtClean="0"/>
              <a:t>Computers</a:t>
            </a:r>
          </a:p>
          <a:p>
            <a:pPr eaLnBrk="1" hangingPunct="1">
              <a:defRPr/>
            </a:pPr>
            <a:endParaRPr lang="en-US" dirty="0" smtClean="0"/>
          </a:p>
        </p:txBody>
      </p:sp>
      <p:pic>
        <p:nvPicPr>
          <p:cNvPr id="37892" name="Picture 5" descr="IntelliKeys"/>
          <p:cNvPicPr>
            <a:picLocks noChangeAspect="1" noChangeArrowheads="1"/>
          </p:cNvPicPr>
          <p:nvPr/>
        </p:nvPicPr>
        <p:blipFill>
          <a:blip r:embed="rId3" cstate="print"/>
          <a:srcRect/>
          <a:stretch>
            <a:fillRect/>
          </a:stretch>
        </p:blipFill>
        <p:spPr bwMode="auto">
          <a:xfrm rot="1411941">
            <a:off x="4833938" y="2433638"/>
            <a:ext cx="3200400" cy="28416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00BB4BD-66FF-4984-8939-50C41D0491F6}" type="slidenum">
              <a:rPr lang="en-US" smtClean="0"/>
              <a:pPr/>
              <a:t>42</a:t>
            </a:fld>
            <a:endParaRPr lang="en-US"/>
          </a:p>
        </p:txBody>
      </p:sp>
      <p:sp>
        <p:nvSpPr>
          <p:cNvPr id="7" name="Footer Placeholder 6"/>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Summary</a:t>
            </a:r>
          </a:p>
        </p:txBody>
      </p:sp>
      <p:sp>
        <p:nvSpPr>
          <p:cNvPr id="40963" name="Rectangle 3"/>
          <p:cNvSpPr>
            <a:spLocks noGrp="1" noChangeArrowheads="1"/>
          </p:cNvSpPr>
          <p:nvPr>
            <p:ph type="body" idx="1"/>
          </p:nvPr>
        </p:nvSpPr>
        <p:spPr/>
        <p:txBody>
          <a:bodyPr/>
          <a:lstStyle/>
          <a:p>
            <a:pPr eaLnBrk="1" hangingPunct="1">
              <a:defRPr/>
            </a:pPr>
            <a:r>
              <a:rPr lang="en-US" dirty="0" smtClean="0"/>
              <a:t>There are many challenges for struggling writers</a:t>
            </a:r>
          </a:p>
          <a:p>
            <a:pPr eaLnBrk="1" hangingPunct="1">
              <a:defRPr/>
            </a:pPr>
            <a:r>
              <a:rPr lang="en-US" dirty="0" smtClean="0"/>
              <a:t>It is important to identify what the issues are for a particular student</a:t>
            </a:r>
          </a:p>
          <a:p>
            <a:pPr eaLnBrk="1" hangingPunct="1">
              <a:defRPr/>
            </a:pPr>
            <a:r>
              <a:rPr lang="en-US" dirty="0" smtClean="0"/>
              <a:t>Consider the many low tech and high </a:t>
            </a:r>
            <a:r>
              <a:rPr lang="en-US" smtClean="0"/>
              <a:t>tech tools</a:t>
            </a:r>
            <a:endParaRPr lang="en-US" dirty="0" smtClean="0"/>
          </a:p>
        </p:txBody>
      </p:sp>
      <p:sp>
        <p:nvSpPr>
          <p:cNvPr id="6" name="Slide Number Placeholder 5"/>
          <p:cNvSpPr>
            <a:spLocks noGrp="1"/>
          </p:cNvSpPr>
          <p:nvPr>
            <p:ph type="sldNum" sz="quarter" idx="12"/>
          </p:nvPr>
        </p:nvSpPr>
        <p:spPr/>
        <p:txBody>
          <a:bodyPr/>
          <a:lstStyle/>
          <a:p>
            <a:fld id="{000BB4BD-66FF-4984-8939-50C41D0491F6}" type="slidenum">
              <a:rPr lang="en-US" smtClean="0"/>
              <a:pPr/>
              <a:t>43</a:t>
            </a:fld>
            <a:endParaRPr lang="en-US"/>
          </a:p>
        </p:txBody>
      </p:sp>
      <p:sp>
        <p:nvSpPr>
          <p:cNvPr id="7" name="Footer Placeholder 6"/>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0"/>
            <a:ext cx="8229600" cy="1371600"/>
          </a:xfrm>
        </p:spPr>
        <p:txBody>
          <a:bodyPr/>
          <a:lstStyle/>
          <a:p>
            <a:pPr eaLnBrk="1" hangingPunct="1">
              <a:defRPr/>
            </a:pPr>
            <a:r>
              <a:rPr lang="en-US" dirty="0" smtClean="0"/>
              <a:t>Student Challenges</a:t>
            </a:r>
          </a:p>
        </p:txBody>
      </p:sp>
      <p:sp>
        <p:nvSpPr>
          <p:cNvPr id="167939" name="Rectangle 3"/>
          <p:cNvSpPr>
            <a:spLocks noGrp="1" noChangeArrowheads="1"/>
          </p:cNvSpPr>
          <p:nvPr>
            <p:ph type="body" idx="1"/>
          </p:nvPr>
        </p:nvSpPr>
        <p:spPr>
          <a:xfrm>
            <a:off x="304800" y="1295400"/>
            <a:ext cx="8229600" cy="4800600"/>
          </a:xfrm>
        </p:spPr>
        <p:txBody>
          <a:bodyPr/>
          <a:lstStyle/>
          <a:p>
            <a:pPr eaLnBrk="1" hangingPunct="1">
              <a:defRPr/>
            </a:pPr>
            <a:r>
              <a:rPr lang="en-US" dirty="0" smtClean="0"/>
              <a:t>Composing</a:t>
            </a:r>
          </a:p>
          <a:p>
            <a:pPr lvl="1" eaLnBrk="1" hangingPunct="1">
              <a:defRPr/>
            </a:pPr>
            <a:r>
              <a:rPr lang="en-US" dirty="0" smtClean="0"/>
              <a:t>More mechanical errors (spelling, punctuation, capitalization</a:t>
            </a:r>
          </a:p>
          <a:p>
            <a:pPr lvl="1" eaLnBrk="1" hangingPunct="1">
              <a:defRPr/>
            </a:pPr>
            <a:r>
              <a:rPr lang="en-US" dirty="0" smtClean="0"/>
              <a:t>More subject predicate agreement errors (syntax)</a:t>
            </a:r>
          </a:p>
          <a:p>
            <a:pPr lvl="1" eaLnBrk="1" hangingPunct="1">
              <a:defRPr/>
            </a:pPr>
            <a:r>
              <a:rPr lang="en-US" dirty="0" smtClean="0"/>
              <a:t>Fewer words, sentences, less variety of words, fewer adjectives and adverbs, fewer novel words and fewer words with at least seven words</a:t>
            </a:r>
          </a:p>
          <a:p>
            <a:pPr lvl="1" eaLnBrk="1" hangingPunct="1">
              <a:defRPr/>
            </a:pPr>
            <a:r>
              <a:rPr lang="en-US" dirty="0" smtClean="0"/>
              <a:t>Less complex sentences</a:t>
            </a:r>
          </a:p>
        </p:txBody>
      </p:sp>
      <p:sp>
        <p:nvSpPr>
          <p:cNvPr id="6148" name="Rectangle 4"/>
          <p:cNvSpPr>
            <a:spLocks noChangeArrowheads="1"/>
          </p:cNvSpPr>
          <p:nvPr/>
        </p:nvSpPr>
        <p:spPr bwMode="auto">
          <a:xfrm>
            <a:off x="838200" y="6248400"/>
            <a:ext cx="7391400" cy="396875"/>
          </a:xfrm>
          <a:prstGeom prst="rect">
            <a:avLst/>
          </a:prstGeom>
          <a:noFill/>
          <a:ln w="9525">
            <a:noFill/>
            <a:miter lim="800000"/>
            <a:headEnd/>
            <a:tailEnd/>
          </a:ln>
        </p:spPr>
        <p:txBody>
          <a:bodyPr>
            <a:spAutoFit/>
          </a:bodyPr>
          <a:lstStyle/>
          <a:p>
            <a:pPr eaLnBrk="1" hangingPunct="1"/>
            <a:r>
              <a:rPr lang="en-US" sz="1000" dirty="0" err="1">
                <a:latin typeface="Arial" charset="0"/>
              </a:rPr>
              <a:t>Perterson-Karlan</a:t>
            </a:r>
            <a:r>
              <a:rPr lang="en-US" sz="1000" dirty="0">
                <a:latin typeface="Arial" charset="0"/>
              </a:rPr>
              <a:t>, G. &amp; </a:t>
            </a:r>
            <a:r>
              <a:rPr lang="en-US" sz="1000" dirty="0" err="1">
                <a:latin typeface="Arial" charset="0"/>
              </a:rPr>
              <a:t>Parette</a:t>
            </a:r>
            <a:r>
              <a:rPr lang="en-US" sz="1000" dirty="0">
                <a:latin typeface="Arial" charset="0"/>
              </a:rPr>
              <a:t>, H. Supporting Struggling Writers Using Technology</a:t>
            </a:r>
          </a:p>
          <a:p>
            <a:pPr eaLnBrk="1" hangingPunct="1"/>
            <a:r>
              <a:rPr lang="en-US" sz="1000" dirty="0">
                <a:latin typeface="Arial" charset="0"/>
              </a:rPr>
              <a:t>Evidence-Based Instruction and Decision-Making SEAT Center Nov. 2007</a:t>
            </a:r>
          </a:p>
        </p:txBody>
      </p:sp>
      <p:sp>
        <p:nvSpPr>
          <p:cNvPr id="6" name="Slide Number Placeholder 5"/>
          <p:cNvSpPr>
            <a:spLocks noGrp="1"/>
          </p:cNvSpPr>
          <p:nvPr>
            <p:ph type="sldNum" sz="quarter" idx="12"/>
          </p:nvPr>
        </p:nvSpPr>
        <p:spPr/>
        <p:txBody>
          <a:bodyPr/>
          <a:lstStyle/>
          <a:p>
            <a:fld id="{000BB4BD-66FF-4984-8939-50C41D0491F6}"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Struggling Writers </a:t>
            </a:r>
          </a:p>
        </p:txBody>
      </p:sp>
      <p:sp>
        <p:nvSpPr>
          <p:cNvPr id="33795" name="Rectangle 3"/>
          <p:cNvSpPr>
            <a:spLocks noGrp="1" noChangeArrowheads="1"/>
          </p:cNvSpPr>
          <p:nvPr>
            <p:ph type="body" idx="1"/>
          </p:nvPr>
        </p:nvSpPr>
        <p:spPr/>
        <p:txBody>
          <a:bodyPr/>
          <a:lstStyle/>
          <a:p>
            <a:pPr eaLnBrk="1" hangingPunct="1">
              <a:defRPr/>
            </a:pPr>
            <a:r>
              <a:rPr lang="en-US" smtClean="0"/>
              <a:t>Vary in their strengths and challenges.</a:t>
            </a:r>
          </a:p>
          <a:p>
            <a:pPr eaLnBrk="1" hangingPunct="1">
              <a:defRPr/>
            </a:pPr>
            <a:r>
              <a:rPr lang="en-US" smtClean="0"/>
              <a:t>Need to be thoroughly evaluated to identify where support is needed.</a:t>
            </a:r>
          </a:p>
          <a:p>
            <a:pPr eaLnBrk="1" hangingPunct="1">
              <a:defRPr/>
            </a:pPr>
            <a:r>
              <a:rPr lang="en-US" smtClean="0"/>
              <a:t>Often are aware of their problems and become discouraged reluctant writers.</a:t>
            </a:r>
          </a:p>
          <a:p>
            <a:pPr eaLnBrk="1" hangingPunct="1">
              <a:buFont typeface="Wingdings" pitchFamily="2" charset="2"/>
              <a:buNone/>
              <a:defRPr/>
            </a:pPr>
            <a:endParaRPr lang="en-US" smtClean="0"/>
          </a:p>
        </p:txBody>
      </p:sp>
      <p:sp>
        <p:nvSpPr>
          <p:cNvPr id="5" name="Slide Number Placeholder 4"/>
          <p:cNvSpPr>
            <a:spLocks noGrp="1"/>
          </p:cNvSpPr>
          <p:nvPr>
            <p:ph type="sldNum" sz="quarter" idx="12"/>
          </p:nvPr>
        </p:nvSpPr>
        <p:spPr/>
        <p:txBody>
          <a:bodyPr/>
          <a:lstStyle/>
          <a:p>
            <a:fld id="{000BB4BD-66FF-4984-8939-50C41D0491F6}"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Challenges For Struggling Writers in Composition</a:t>
            </a:r>
          </a:p>
        </p:txBody>
      </p:sp>
      <p:sp>
        <p:nvSpPr>
          <p:cNvPr id="26627" name="Rectangle 3"/>
          <p:cNvSpPr>
            <a:spLocks noGrp="1" noChangeArrowheads="1"/>
          </p:cNvSpPr>
          <p:nvPr>
            <p:ph type="body" idx="1"/>
          </p:nvPr>
        </p:nvSpPr>
        <p:spPr/>
        <p:txBody>
          <a:bodyPr/>
          <a:lstStyle/>
          <a:p>
            <a:pPr eaLnBrk="1" hangingPunct="1">
              <a:defRPr/>
            </a:pPr>
            <a:r>
              <a:rPr lang="en-US" dirty="0" smtClean="0"/>
              <a:t>Have more difficulty with composition.</a:t>
            </a:r>
          </a:p>
          <a:p>
            <a:pPr lvl="1">
              <a:defRPr/>
            </a:pPr>
            <a:r>
              <a:rPr lang="en-US" dirty="0" smtClean="0"/>
              <a:t>Distort word order, omit words.</a:t>
            </a:r>
          </a:p>
          <a:p>
            <a:pPr lvl="1">
              <a:defRPr/>
            </a:pPr>
            <a:r>
              <a:rPr lang="en-US" dirty="0" smtClean="0"/>
              <a:t>Use incorrect verbs, pronouns, and word endings.</a:t>
            </a:r>
          </a:p>
          <a:p>
            <a:pPr lvl="1">
              <a:defRPr/>
            </a:pPr>
            <a:r>
              <a:rPr lang="en-US" dirty="0" smtClean="0"/>
              <a:t>Have more difficulty with expository writing.</a:t>
            </a:r>
          </a:p>
          <a:p>
            <a:pPr lvl="1">
              <a:defRPr/>
            </a:pPr>
            <a:r>
              <a:rPr lang="en-US" dirty="0" smtClean="0"/>
              <a:t>Have deficits in working memory.</a:t>
            </a:r>
          </a:p>
          <a:p>
            <a:pPr eaLnBrk="1" hangingPunct="1">
              <a:defRPr/>
            </a:pPr>
            <a:endParaRPr lang="en-US" dirty="0" smtClean="0"/>
          </a:p>
        </p:txBody>
      </p:sp>
      <p:sp>
        <p:nvSpPr>
          <p:cNvPr id="5" name="Slide Number Placeholder 4"/>
          <p:cNvSpPr>
            <a:spLocks noGrp="1"/>
          </p:cNvSpPr>
          <p:nvPr>
            <p:ph type="sldNum" sz="quarter" idx="12"/>
          </p:nvPr>
        </p:nvSpPr>
        <p:spPr/>
        <p:txBody>
          <a:bodyPr/>
          <a:lstStyle/>
          <a:p>
            <a:fld id="{000BB4BD-66FF-4984-8939-50C41D0491F6}"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Composition Challenges (Cont.)</a:t>
            </a:r>
          </a:p>
        </p:txBody>
      </p:sp>
      <p:sp>
        <p:nvSpPr>
          <p:cNvPr id="27651" name="Rectangle 3"/>
          <p:cNvSpPr>
            <a:spLocks noGrp="1" noChangeArrowheads="1"/>
          </p:cNvSpPr>
          <p:nvPr>
            <p:ph type="body" idx="1"/>
          </p:nvPr>
        </p:nvSpPr>
        <p:spPr/>
        <p:txBody>
          <a:bodyPr/>
          <a:lstStyle/>
          <a:p>
            <a:pPr eaLnBrk="1" hangingPunct="1">
              <a:lnSpc>
                <a:spcPct val="90000"/>
              </a:lnSpc>
              <a:defRPr/>
            </a:pPr>
            <a:r>
              <a:rPr lang="en-US" smtClean="0"/>
              <a:t>Sentences are shorter and the number of sentences are fewer.</a:t>
            </a:r>
          </a:p>
          <a:p>
            <a:pPr eaLnBrk="1" hangingPunct="1">
              <a:lnSpc>
                <a:spcPct val="90000"/>
              </a:lnSpc>
              <a:defRPr/>
            </a:pPr>
            <a:r>
              <a:rPr lang="en-US" smtClean="0"/>
              <a:t>Have more difficulty with organization and planning and spend less time on these activities.</a:t>
            </a:r>
          </a:p>
          <a:p>
            <a:pPr eaLnBrk="1" hangingPunct="1">
              <a:lnSpc>
                <a:spcPct val="90000"/>
              </a:lnSpc>
              <a:defRPr/>
            </a:pPr>
            <a:r>
              <a:rPr lang="en-US" smtClean="0"/>
              <a:t>Are often the first one done and do not spend time editing.</a:t>
            </a:r>
          </a:p>
          <a:p>
            <a:pPr eaLnBrk="1" hangingPunct="1">
              <a:lnSpc>
                <a:spcPct val="90000"/>
              </a:lnSpc>
              <a:defRPr/>
            </a:pPr>
            <a:r>
              <a:rPr lang="en-US" smtClean="0"/>
              <a:t>Work strays from topic.</a:t>
            </a:r>
          </a:p>
        </p:txBody>
      </p:sp>
      <p:sp>
        <p:nvSpPr>
          <p:cNvPr id="5" name="Slide Number Placeholder 4"/>
          <p:cNvSpPr>
            <a:spLocks noGrp="1"/>
          </p:cNvSpPr>
          <p:nvPr>
            <p:ph type="sldNum" sz="quarter" idx="12"/>
          </p:nvPr>
        </p:nvSpPr>
        <p:spPr/>
        <p:txBody>
          <a:bodyPr/>
          <a:lstStyle/>
          <a:p>
            <a:fld id="{000BB4BD-66FF-4984-8939-50C41D0491F6}"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t>Challenges in Mechanics</a:t>
            </a:r>
          </a:p>
        </p:txBody>
      </p:sp>
      <p:sp>
        <p:nvSpPr>
          <p:cNvPr id="28675" name="Rectangle 3"/>
          <p:cNvSpPr>
            <a:spLocks noGrp="1" noChangeArrowheads="1"/>
          </p:cNvSpPr>
          <p:nvPr>
            <p:ph sz="half" idx="1"/>
          </p:nvPr>
        </p:nvSpPr>
        <p:spPr>
          <a:xfrm>
            <a:off x="533400" y="1295400"/>
            <a:ext cx="4267200" cy="4525963"/>
          </a:xfrm>
        </p:spPr>
        <p:txBody>
          <a:bodyPr/>
          <a:lstStyle/>
          <a:p>
            <a:pPr eaLnBrk="1" hangingPunct="1">
              <a:defRPr/>
            </a:pPr>
            <a:r>
              <a:rPr lang="en-US" dirty="0" smtClean="0"/>
              <a:t>Spelling.</a:t>
            </a:r>
          </a:p>
          <a:p>
            <a:pPr lvl="1" eaLnBrk="1" hangingPunct="1">
              <a:defRPr/>
            </a:pPr>
            <a:r>
              <a:rPr lang="en-US" sz="2800" dirty="0" smtClean="0"/>
              <a:t>Choose words that are safe &amp; easy to spell</a:t>
            </a:r>
          </a:p>
          <a:p>
            <a:pPr lvl="1" eaLnBrk="1" hangingPunct="1">
              <a:defRPr/>
            </a:pPr>
            <a:r>
              <a:rPr lang="en-US" sz="2800" dirty="0" smtClean="0"/>
              <a:t>Difficulty applying spelling rules</a:t>
            </a:r>
          </a:p>
          <a:p>
            <a:pPr lvl="1" eaLnBrk="1" hangingPunct="1">
              <a:defRPr/>
            </a:pPr>
            <a:r>
              <a:rPr lang="en-US" sz="2800" dirty="0" smtClean="0"/>
              <a:t>Problems with spell checkers</a:t>
            </a:r>
          </a:p>
          <a:p>
            <a:pPr lvl="2" eaLnBrk="1" hangingPunct="1">
              <a:defRPr/>
            </a:pPr>
            <a:r>
              <a:rPr lang="en-US" sz="2400" dirty="0" smtClean="0"/>
              <a:t>Word so poorly spelled - spell checker cannot identify the word</a:t>
            </a:r>
          </a:p>
          <a:p>
            <a:pPr eaLnBrk="1" hangingPunct="1">
              <a:defRPr/>
            </a:pPr>
            <a:endParaRPr lang="en-US" dirty="0" smtClean="0"/>
          </a:p>
        </p:txBody>
      </p:sp>
      <p:sp>
        <p:nvSpPr>
          <p:cNvPr id="5" name="Content Placeholder 4"/>
          <p:cNvSpPr>
            <a:spLocks noGrp="1"/>
          </p:cNvSpPr>
          <p:nvPr>
            <p:ph sz="half" idx="2"/>
          </p:nvPr>
        </p:nvSpPr>
        <p:spPr>
          <a:xfrm>
            <a:off x="4953000" y="1295400"/>
            <a:ext cx="3733800" cy="4525963"/>
          </a:xfrm>
        </p:spPr>
        <p:txBody>
          <a:bodyPr/>
          <a:lstStyle/>
          <a:p>
            <a:pPr>
              <a:defRPr/>
            </a:pPr>
            <a:r>
              <a:rPr lang="en-US" dirty="0" smtClean="0"/>
              <a:t>Capitalization and punctuation errors are frequent</a:t>
            </a:r>
          </a:p>
          <a:p>
            <a:pPr>
              <a:defRPr/>
            </a:pPr>
            <a:r>
              <a:rPr lang="en-US" dirty="0" smtClean="0"/>
              <a:t>Little variety in sentence structure</a:t>
            </a:r>
          </a:p>
          <a:p>
            <a:endParaRPr lang="en-US" dirty="0"/>
          </a:p>
        </p:txBody>
      </p:sp>
      <p:sp>
        <p:nvSpPr>
          <p:cNvPr id="7" name="Slide Number Placeholder 6"/>
          <p:cNvSpPr>
            <a:spLocks noGrp="1"/>
          </p:cNvSpPr>
          <p:nvPr>
            <p:ph type="sldNum" sz="quarter" idx="12"/>
          </p:nvPr>
        </p:nvSpPr>
        <p:spPr/>
        <p:txBody>
          <a:bodyPr/>
          <a:lstStyle/>
          <a:p>
            <a:fld id="{F739DCA0-B0A1-42AA-97F2-62581EF7088D}" type="slidenum">
              <a:rPr lang="en-US" smtClean="0"/>
              <a:pPr/>
              <a:t>9</a:t>
            </a:fld>
            <a:endParaRPr lang="en-US"/>
          </a:p>
        </p:txBody>
      </p:sp>
      <p:sp>
        <p:nvSpPr>
          <p:cNvPr id="8" name="Footer Placeholder 7"/>
          <p:cNvSpPr>
            <a:spLocks noGrp="1"/>
          </p:cNvSpPr>
          <p:nvPr>
            <p:ph type="ftr" sz="quarter" idx="11"/>
          </p:nvPr>
        </p:nvSpPr>
        <p:spPr/>
        <p:txBody>
          <a:bodyPr/>
          <a:lstStyle/>
          <a:p>
            <a:r>
              <a:rPr lang="en-US" smtClean="0"/>
              <a:t>mkaplan@bcps.org Writing Supports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izBinde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BizBinder</Template>
  <TotalTime>510</TotalTime>
  <Words>3340</Words>
  <Application>Microsoft Office PowerPoint</Application>
  <PresentationFormat>On-screen Show (4:3)</PresentationFormat>
  <Paragraphs>464</Paragraphs>
  <Slides>43</Slides>
  <Notes>43</Notes>
  <HiddenSlides>0</HiddenSlides>
  <MMClips>3</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BizBinder</vt:lpstr>
      <vt:lpstr>Writing Tools: For you &amp; you &amp; you!</vt:lpstr>
      <vt:lpstr>“Written language is the most complex aspect of language arts.” Morris and Crump 1982  </vt:lpstr>
      <vt:lpstr>Writing Involves Many Skills</vt:lpstr>
      <vt:lpstr>Student Challenges</vt:lpstr>
      <vt:lpstr>Student Challenges</vt:lpstr>
      <vt:lpstr>Struggling Writers </vt:lpstr>
      <vt:lpstr>Challenges For Struggling Writers in Composition</vt:lpstr>
      <vt:lpstr>Composition Challenges (Cont.)</vt:lpstr>
      <vt:lpstr>Challenges in Mechanics</vt:lpstr>
      <vt:lpstr>Use of a Word Processor Studies Have Shown That:</vt:lpstr>
      <vt:lpstr>Hetroni &amp; Schrieber, 2004</vt:lpstr>
      <vt:lpstr>Important Points</vt:lpstr>
      <vt:lpstr>Current Demands</vt:lpstr>
      <vt:lpstr>Assessment</vt:lpstr>
      <vt:lpstr>Handwriting Issues</vt:lpstr>
      <vt:lpstr>Keyboarding Issues</vt:lpstr>
      <vt:lpstr>Keyboarding Issues (Cont.)</vt:lpstr>
      <vt:lpstr>Tools and Techniques That Can Help With Spelling</vt:lpstr>
      <vt:lpstr>Word Prediction?</vt:lpstr>
      <vt:lpstr>Word Prediction</vt:lpstr>
      <vt:lpstr>Tools and Techniques That Can Help With Organization and Composition</vt:lpstr>
      <vt:lpstr>Graphic Organizers Brainstorming, Organizing, Writing Supports</vt:lpstr>
      <vt:lpstr>Tools and Techniques to Support Sentence Structure</vt:lpstr>
      <vt:lpstr>Don Johnston’s Writing Supports</vt:lpstr>
      <vt:lpstr>Cloze Pro www.cricksoft.com </vt:lpstr>
      <vt:lpstr>Write Online www.cricksoft.com </vt:lpstr>
      <vt:lpstr>Slide 27</vt:lpstr>
      <vt:lpstr>Slide 28</vt:lpstr>
      <vt:lpstr>Slide 29</vt:lpstr>
      <vt:lpstr>Speech recognition</vt:lpstr>
      <vt:lpstr>Microsoft Windows 7</vt:lpstr>
      <vt:lpstr>Speech Recognition Dragon Naturally Speaking</vt:lpstr>
      <vt:lpstr>Slide 33</vt:lpstr>
      <vt:lpstr>Online Writing Resources</vt:lpstr>
      <vt:lpstr>Audio Notetaker</vt:lpstr>
      <vt:lpstr>Notetaking Pens</vt:lpstr>
      <vt:lpstr>LiveScribe Echo Pen</vt:lpstr>
      <vt:lpstr>NEO2</vt:lpstr>
      <vt:lpstr>The Writer    The Fusion/Forte  http://www.writerlearning.com/special-needs/fusion.php </vt:lpstr>
      <vt:lpstr>Mobile Digital Devices</vt:lpstr>
      <vt:lpstr>Apps for Writing</vt:lpstr>
      <vt:lpstr>Tools and Techniques That Can Help With the Physical Act of Writing</vt:lpstr>
      <vt:lpstr>Summary</vt:lpstr>
    </vt:vector>
  </TitlesOfParts>
  <Company>BCPS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Tools: For you &amp; you &amp; you!</dc:title>
  <dc:creator>Marsye W. Kaplan</dc:creator>
  <cp:lastModifiedBy>Marsye W. Kaplan</cp:lastModifiedBy>
  <cp:revision>51</cp:revision>
  <dcterms:created xsi:type="dcterms:W3CDTF">2011-03-11T17:39:19Z</dcterms:created>
  <dcterms:modified xsi:type="dcterms:W3CDTF">2013-01-16T15:55:55Z</dcterms:modified>
</cp:coreProperties>
</file>