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custDataLst>
    <p:tags r:id="rId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36FD38-9210-449F-8D90-86D701E439EF}" type="datetimeFigureOut">
              <a:rPr lang="en-US" smtClean="0"/>
              <a:t>2/13/2014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2E4E06-0F06-4F70-AC0E-3C37EE40A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6930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04DE811-4D60-4ABA-BE75-B545CBD6845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0748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A5710-8DB6-4F4D-BDB0-F36DE9EB5144}" type="datetimeFigureOut">
              <a:rPr lang="en-US" smtClean="0"/>
              <a:t>2/13/2014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1D657-9782-4C2B-B14C-D70731FA31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0544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A5710-8DB6-4F4D-BDB0-F36DE9EB5144}" type="datetimeFigureOut">
              <a:rPr lang="en-US" smtClean="0"/>
              <a:t>2/13/2014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1D657-9782-4C2B-B14C-D70731FA31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7009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A5710-8DB6-4F4D-BDB0-F36DE9EB5144}" type="datetimeFigureOut">
              <a:rPr lang="en-US" smtClean="0"/>
              <a:t>2/13/2014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1D657-9782-4C2B-B14C-D70731FA31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4244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A5710-8DB6-4F4D-BDB0-F36DE9EB5144}" type="datetimeFigureOut">
              <a:rPr lang="en-US" smtClean="0"/>
              <a:t>2/13/2014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1D657-9782-4C2B-B14C-D70731FA31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2187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A5710-8DB6-4F4D-BDB0-F36DE9EB5144}" type="datetimeFigureOut">
              <a:rPr lang="en-US" smtClean="0"/>
              <a:t>2/13/2014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1D657-9782-4C2B-B14C-D70731FA31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8835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A5710-8DB6-4F4D-BDB0-F36DE9EB5144}" type="datetimeFigureOut">
              <a:rPr lang="en-US" smtClean="0"/>
              <a:t>2/13/2014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1D657-9782-4C2B-B14C-D70731FA31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2946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A5710-8DB6-4F4D-BDB0-F36DE9EB5144}" type="datetimeFigureOut">
              <a:rPr lang="en-US" smtClean="0"/>
              <a:t>2/13/2014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1D657-9782-4C2B-B14C-D70731FA31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8805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A5710-8DB6-4F4D-BDB0-F36DE9EB5144}" type="datetimeFigureOut">
              <a:rPr lang="en-US" smtClean="0"/>
              <a:t>2/13/2014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1D657-9782-4C2B-B14C-D70731FA31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9077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A5710-8DB6-4F4D-BDB0-F36DE9EB5144}" type="datetimeFigureOut">
              <a:rPr lang="en-US" smtClean="0"/>
              <a:t>2/13/2014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1D657-9782-4C2B-B14C-D70731FA31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347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A5710-8DB6-4F4D-BDB0-F36DE9EB5144}" type="datetimeFigureOut">
              <a:rPr lang="en-US" smtClean="0"/>
              <a:t>2/13/2014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1D657-9782-4C2B-B14C-D70731FA31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4334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A5710-8DB6-4F4D-BDB0-F36DE9EB5144}" type="datetimeFigureOut">
              <a:rPr lang="en-US" smtClean="0"/>
              <a:t>2/13/2014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1D657-9782-4C2B-B14C-D70731FA31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5386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1A5710-8DB6-4F4D-BDB0-F36DE9EB5144}" type="datetimeFigureOut">
              <a:rPr lang="en-US" smtClean="0"/>
              <a:t>2/13/2014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B1D657-9782-4C2B-B14C-D70731FA31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9754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470559"/>
              </p:ext>
            </p:extLst>
          </p:nvPr>
        </p:nvGraphicFramePr>
        <p:xfrm>
          <a:off x="0" y="1600200"/>
          <a:ext cx="9144000" cy="5257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93909"/>
                <a:gridCol w="1258349"/>
                <a:gridCol w="1006679"/>
                <a:gridCol w="1879201"/>
                <a:gridCol w="1702931"/>
                <a:gridCol w="1702931"/>
              </a:tblGrid>
              <a:tr h="114281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School Events</a:t>
                      </a:r>
                      <a:endParaRPr lang="en-US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Recursive</a:t>
                      </a:r>
                      <a:r>
                        <a:rPr lang="en-US" baseline="0" dirty="0" smtClean="0"/>
                        <a:t> Process</a:t>
                      </a:r>
                      <a:endParaRPr lang="en-US" dirty="0"/>
                    </a:p>
                  </a:txBody>
                  <a:tcPr>
                    <a:solidFill>
                      <a:srgbClr val="CC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ym typeface="Wingdings"/>
                        </a:rPr>
                        <a:t>Shared Goals</a:t>
                      </a:r>
                      <a:endParaRPr lang="en-US" dirty="0" smtClean="0"/>
                    </a:p>
                    <a:p>
                      <a:pPr algn="ctr"/>
                      <a:endParaRPr lang="en-US" dirty="0"/>
                    </a:p>
                  </a:txBody>
                  <a:tcPr>
                    <a:solidFill>
                      <a:srgbClr val="CC00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Sharing Knowledge</a:t>
                      </a:r>
                      <a:endParaRPr lang="en-US" dirty="0"/>
                    </a:p>
                  </a:txBody>
                  <a:tcPr>
                    <a:solidFill>
                      <a:srgbClr val="CC00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Building Consensus</a:t>
                      </a:r>
                      <a:endParaRPr lang="en-US" dirty="0"/>
                    </a:p>
                  </a:txBody>
                  <a:tcPr>
                    <a:solidFill>
                      <a:srgbClr val="CC00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Learning</a:t>
                      </a:r>
                      <a:endParaRPr lang="en-US" dirty="0"/>
                    </a:p>
                  </a:txBody>
                  <a:tcPr>
                    <a:solidFill>
                      <a:srgbClr val="CC0099"/>
                    </a:solidFill>
                  </a:tcPr>
                </a:tc>
              </a:tr>
              <a:tr h="685986">
                <a:tc>
                  <a:txBody>
                    <a:bodyPr/>
                    <a:lstStyle/>
                    <a:p>
                      <a:r>
                        <a:rPr lang="en-US" dirty="0" smtClean="0"/>
                        <a:t>Teacher</a:t>
                      </a:r>
                      <a:r>
                        <a:rPr lang="en-US" baseline="0" dirty="0" smtClean="0"/>
                        <a:t> Conference</a:t>
                      </a:r>
                      <a:endParaRPr lang="en-US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57126">
                <a:tc>
                  <a:txBody>
                    <a:bodyPr/>
                    <a:lstStyle/>
                    <a:p>
                      <a:r>
                        <a:rPr lang="en-US" dirty="0" smtClean="0"/>
                        <a:t>PTA Meetings</a:t>
                      </a:r>
                      <a:endParaRPr lang="en-US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686541"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Concerts</a:t>
                      </a:r>
                      <a:endParaRPr lang="en-US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799970">
                <a:tc>
                  <a:txBody>
                    <a:bodyPr/>
                    <a:lstStyle/>
                    <a:p>
                      <a:r>
                        <a:rPr lang="en-US" dirty="0" smtClean="0"/>
                        <a:t>Back</a:t>
                      </a:r>
                      <a:r>
                        <a:rPr lang="en-US" baseline="0" dirty="0" smtClean="0"/>
                        <a:t> to School Night</a:t>
                      </a:r>
                      <a:endParaRPr lang="en-US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570963">
                <a:tc>
                  <a:txBody>
                    <a:bodyPr/>
                    <a:lstStyle/>
                    <a:p>
                      <a:r>
                        <a:rPr lang="en-US" dirty="0" smtClean="0"/>
                        <a:t>IEP</a:t>
                      </a:r>
                      <a:r>
                        <a:rPr lang="en-US" baseline="0" dirty="0" smtClean="0"/>
                        <a:t> Meetings</a:t>
                      </a:r>
                      <a:endParaRPr lang="en-US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914400">
                <a:tc>
                  <a:txBody>
                    <a:bodyPr/>
                    <a:lstStyle/>
                    <a:p>
                      <a:r>
                        <a:rPr lang="en-US" dirty="0" smtClean="0"/>
                        <a:t>Field Trips</a:t>
                      </a:r>
                      <a:endParaRPr lang="en-US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0" y="13855"/>
            <a:ext cx="9144000" cy="156966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Group Activity: Table 2</a:t>
            </a:r>
          </a:p>
          <a:p>
            <a:r>
              <a:rPr lang="en-US" b="1" u="sng" dirty="0" smtClean="0"/>
              <a:t>FACILITATOR:</a:t>
            </a:r>
            <a:r>
              <a:rPr lang="en-US" b="1" dirty="0" smtClean="0"/>
              <a:t> </a:t>
            </a:r>
            <a:r>
              <a:rPr lang="en-US" sz="1400" b="1" i="1" dirty="0" smtClean="0"/>
              <a:t>Lead a discussion to identify what, if any, characteristics of collaboration are thought about when planning each school event.  If you find there are only a few events that plan to engage parents collaboratively, discuss what can be done differently . </a:t>
            </a:r>
            <a:r>
              <a:rPr lang="en-US" sz="1400" b="1" u="sng" dirty="0" smtClean="0"/>
              <a:t>RECORDER:</a:t>
            </a:r>
            <a:r>
              <a:rPr lang="en-US" sz="1400" b="1" dirty="0" smtClean="0"/>
              <a:t> </a:t>
            </a:r>
            <a:r>
              <a:rPr lang="en-US" sz="1400" b="1" i="1" dirty="0" smtClean="0"/>
              <a:t>For each of the school events listed below, check the collaborative characteristic  used. </a:t>
            </a:r>
            <a:endParaRPr lang="en-US" sz="1400" b="1" i="1" dirty="0" smtClean="0"/>
          </a:p>
          <a:p>
            <a:endParaRPr lang="en-US" sz="800" i="1" dirty="0"/>
          </a:p>
        </p:txBody>
      </p:sp>
      <p:sp>
        <p:nvSpPr>
          <p:cNvPr id="4" name="Rectangle 3"/>
          <p:cNvSpPr/>
          <p:nvPr/>
        </p:nvSpPr>
        <p:spPr>
          <a:xfrm>
            <a:off x="2286000" y="2971800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i="1" dirty="0" smtClean="0">
                <a:solidFill>
                  <a:schemeClr val="bg1"/>
                </a:solidFill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18683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1"/>
  <p:tag name="MMPROD_UIDATA" val="&lt;database version=&quot;7.0&quot;&gt;&lt;object type=&quot;1&quot; unique_id=&quot;10001&quot;&gt;&lt;object type=&quot;2&quot; unique_id=&quot;10116&quot;&gt;&lt;object type=&quot;3&quot; unique_id=&quot;10117&quot;&gt;&lt;property id=&quot;20148&quot; value=&quot;5&quot;/&gt;&lt;property id=&quot;20300&quot; value=&quot;Slide 1&quot;/&gt;&lt;property id=&quot;20307&quot; value=&quot;257&quot;/&gt;&lt;/object&gt;&lt;/object&gt;&lt;object type=&quot;8&quot; unique_id=&quot;10120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95</Words>
  <Application>Microsoft Office PowerPoint</Application>
  <PresentationFormat>On-screen Show (4:3)</PresentationFormat>
  <Paragraphs>16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SOE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Tammy Devlin</dc:creator>
  <cp:lastModifiedBy>Tammy Devlin</cp:lastModifiedBy>
  <cp:revision>2</cp:revision>
  <dcterms:created xsi:type="dcterms:W3CDTF">2014-02-13T21:02:00Z</dcterms:created>
  <dcterms:modified xsi:type="dcterms:W3CDTF">2014-02-13T21:05:22Z</dcterms:modified>
</cp:coreProperties>
</file>