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20"/>
  </p:notesMasterIdLst>
  <p:handoutMasterIdLst>
    <p:handoutMasterId r:id="rId21"/>
  </p:handoutMasterIdLst>
  <p:sldIdLst>
    <p:sldId id="256" r:id="rId3"/>
    <p:sldId id="347" r:id="rId4"/>
    <p:sldId id="351" r:id="rId5"/>
    <p:sldId id="348" r:id="rId6"/>
    <p:sldId id="350" r:id="rId7"/>
    <p:sldId id="353" r:id="rId8"/>
    <p:sldId id="343" r:id="rId9"/>
    <p:sldId id="352" r:id="rId10"/>
    <p:sldId id="356" r:id="rId11"/>
    <p:sldId id="354" r:id="rId12"/>
    <p:sldId id="355" r:id="rId13"/>
    <p:sldId id="360" r:id="rId14"/>
    <p:sldId id="357" r:id="rId15"/>
    <p:sldId id="359" r:id="rId16"/>
    <p:sldId id="358" r:id="rId17"/>
    <p:sldId id="325" r:id="rId18"/>
    <p:sldId id="342" r:id="rId19"/>
  </p:sldIdLst>
  <p:sldSz cx="9144000" cy="6858000" type="screen4x3"/>
  <p:notesSz cx="7023100" cy="93091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929"/>
    <a:srgbClr val="FF0066"/>
    <a:srgbClr val="FF00FF"/>
    <a:srgbClr val="9900FF"/>
    <a:srgbClr val="9EE109"/>
    <a:srgbClr val="75E00A"/>
    <a:srgbClr val="CC0099"/>
    <a:srgbClr val="FFFF00"/>
    <a:srgbClr val="3333CC"/>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52" autoAdjust="0"/>
    <p:restoredTop sz="77132" autoAdjust="0"/>
  </p:normalViewPr>
  <p:slideViewPr>
    <p:cSldViewPr>
      <p:cViewPr varScale="1">
        <p:scale>
          <a:sx n="99" d="100"/>
          <a:sy n="99" d="100"/>
        </p:scale>
        <p:origin x="1692" y="72"/>
      </p:cViewPr>
      <p:guideLst>
        <p:guide orient="horz" pos="2160"/>
        <p:guide pos="2880"/>
      </p:guideLst>
    </p:cSldViewPr>
  </p:slideViewPr>
  <p:outlineViewPr>
    <p:cViewPr>
      <p:scale>
        <a:sx n="33" d="100"/>
        <a:sy n="33" d="100"/>
      </p:scale>
      <p:origin x="0" y="216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034"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9D696E-8526-495E-88D0-C4A904FAC520}" type="doc">
      <dgm:prSet loTypeId="urn:microsoft.com/office/officeart/2005/8/layout/radial6" loCatId="cycle" qsTypeId="urn:microsoft.com/office/officeart/2005/8/quickstyle/simple1" qsCatId="simple" csTypeId="urn:microsoft.com/office/officeart/2005/8/colors/colorful1#1" csCatId="colorful" phldr="1"/>
      <dgm:spPr/>
      <dgm:t>
        <a:bodyPr/>
        <a:lstStyle/>
        <a:p>
          <a:endParaRPr lang="en-US"/>
        </a:p>
      </dgm:t>
    </dgm:pt>
    <dgm:pt modelId="{A6B0BF76-26B5-49CB-A033-0EF13AD88931}">
      <dgm:prSet phldrT="[Text]" custT="1"/>
      <dgm:spPr>
        <a:solidFill>
          <a:srgbClr val="FFC000"/>
        </a:solidFill>
      </dgm:spPr>
      <dgm:t>
        <a:bodyPr/>
        <a:lstStyle/>
        <a:p>
          <a:r>
            <a:rPr lang="en-US" sz="1800" b="1" dirty="0" smtClean="0">
              <a:solidFill>
                <a:schemeClr val="tx1"/>
              </a:solidFill>
              <a:effectLst>
                <a:outerShdw blurRad="38100" dist="38100" dir="2700000" algn="tl">
                  <a:srgbClr val="000000">
                    <a:alpha val="43137"/>
                  </a:srgbClr>
                </a:outerShdw>
              </a:effectLst>
              <a:latin typeface="Garamond" panose="02020404030301010803" pitchFamily="18" charset="0"/>
            </a:rPr>
            <a:t>ASSESS</a:t>
          </a:r>
          <a:endParaRPr lang="en-US" sz="1800" b="1" dirty="0">
            <a:solidFill>
              <a:schemeClr val="tx1"/>
            </a:solidFill>
            <a:effectLst>
              <a:outerShdw blurRad="38100" dist="38100" dir="2700000" algn="tl">
                <a:srgbClr val="000000">
                  <a:alpha val="43137"/>
                </a:srgbClr>
              </a:outerShdw>
            </a:effectLst>
            <a:latin typeface="Garamond" panose="02020404030301010803" pitchFamily="18" charset="0"/>
          </a:endParaRPr>
        </a:p>
      </dgm:t>
    </dgm:pt>
    <dgm:pt modelId="{AA2253D1-202B-4F58-B9E6-D1B49E52C4EB}" type="parTrans" cxnId="{D22DFAD5-27D8-4696-8C80-0DA043AB5A82}">
      <dgm:prSet/>
      <dgm:spPr/>
      <dgm:t>
        <a:bodyPr/>
        <a:lstStyle/>
        <a:p>
          <a:endParaRPr lang="en-US"/>
        </a:p>
      </dgm:t>
    </dgm:pt>
    <dgm:pt modelId="{D865D1DE-2BB5-47D3-8272-ABA4F3DA8EE1}" type="sibTrans" cxnId="{D22DFAD5-27D8-4696-8C80-0DA043AB5A82}">
      <dgm:prSet/>
      <dgm:spPr>
        <a:solidFill>
          <a:srgbClr val="FFCC00"/>
        </a:solidFill>
      </dgm:spPr>
      <dgm:t>
        <a:bodyPr/>
        <a:lstStyle/>
        <a:p>
          <a:endParaRPr lang="en-US"/>
        </a:p>
      </dgm:t>
    </dgm:pt>
    <dgm:pt modelId="{FA37493D-B240-483F-A79C-5ABE32A6A371}">
      <dgm:prSet phldrT="[Text]" custT="1"/>
      <dgm:spPr>
        <a:solidFill>
          <a:schemeClr val="tx1"/>
        </a:solidFill>
      </dgm:spPr>
      <dgm:t>
        <a:bodyPr/>
        <a:lstStyle/>
        <a:p>
          <a:pPr>
            <a:lnSpc>
              <a:spcPct val="100000"/>
            </a:lnSpc>
          </a:pPr>
          <a:r>
            <a:rPr lang="en-US" sz="1800" b="1" baseline="0" dirty="0" smtClean="0">
              <a:solidFill>
                <a:schemeClr val="accent6">
                  <a:lumMod val="20000"/>
                  <a:lumOff val="80000"/>
                </a:schemeClr>
              </a:solidFill>
              <a:effectLst>
                <a:outerShdw blurRad="38100" dist="38100" dir="2700000" algn="tl">
                  <a:srgbClr val="000000">
                    <a:alpha val="43137"/>
                  </a:srgbClr>
                </a:outerShdw>
              </a:effectLst>
              <a:latin typeface="Garamond" panose="02020404030301010803" pitchFamily="18" charset="0"/>
            </a:rPr>
            <a:t>IMPROVE</a:t>
          </a:r>
          <a:endParaRPr lang="en-US" sz="1800" b="1" baseline="0" dirty="0">
            <a:solidFill>
              <a:schemeClr val="accent6">
                <a:lumMod val="20000"/>
                <a:lumOff val="80000"/>
              </a:schemeClr>
            </a:solidFill>
            <a:effectLst>
              <a:outerShdw blurRad="38100" dist="38100" dir="2700000" algn="tl">
                <a:srgbClr val="000000">
                  <a:alpha val="43137"/>
                </a:srgbClr>
              </a:outerShdw>
            </a:effectLst>
            <a:latin typeface="Garamond" panose="02020404030301010803" pitchFamily="18" charset="0"/>
          </a:endParaRPr>
        </a:p>
      </dgm:t>
    </dgm:pt>
    <dgm:pt modelId="{59B3DD66-880F-4E8A-94BD-8C7983A7576E}" type="parTrans" cxnId="{5AC47B8F-E6E7-406E-A0D2-ECFFB335020B}">
      <dgm:prSet/>
      <dgm:spPr/>
      <dgm:t>
        <a:bodyPr/>
        <a:lstStyle/>
        <a:p>
          <a:endParaRPr lang="en-US"/>
        </a:p>
      </dgm:t>
    </dgm:pt>
    <dgm:pt modelId="{382609CA-0408-4E49-9C9C-D11ED11364EC}" type="sibTrans" cxnId="{5AC47B8F-E6E7-406E-A0D2-ECFFB335020B}">
      <dgm:prSet/>
      <dgm:spPr>
        <a:solidFill>
          <a:schemeClr val="tx1"/>
        </a:solidFill>
      </dgm:spPr>
      <dgm:t>
        <a:bodyPr/>
        <a:lstStyle/>
        <a:p>
          <a:endParaRPr lang="en-US"/>
        </a:p>
      </dgm:t>
    </dgm:pt>
    <dgm:pt modelId="{90D6FB2B-3DF1-4C98-95B8-3D506D47EBB5}">
      <dgm:prSet phldrT="[Text]" custT="1"/>
      <dgm:spPr>
        <a:solidFill>
          <a:srgbClr val="C00000"/>
        </a:solidFill>
      </dgm:spPr>
      <dgm:t>
        <a:bodyPr/>
        <a:lstStyle/>
        <a:p>
          <a:r>
            <a:rPr lang="en-US" sz="1600" b="1" cap="none" spc="0" dirty="0" smtClean="0">
              <a:ln w="0"/>
              <a:solidFill>
                <a:schemeClr val="accent6">
                  <a:lumMod val="20000"/>
                  <a:lumOff val="80000"/>
                </a:schemeClr>
              </a:solidFill>
              <a:effectLst>
                <a:outerShdw blurRad="38100" dist="19050" dir="2700000" algn="tl" rotWithShape="0">
                  <a:schemeClr val="dk1">
                    <a:alpha val="40000"/>
                  </a:schemeClr>
                </a:outerShdw>
              </a:effectLst>
              <a:latin typeface="Garamond" panose="02020404030301010803" pitchFamily="18" charset="0"/>
            </a:rPr>
            <a:t>COMMUNICATE</a:t>
          </a:r>
          <a:endParaRPr lang="en-US" sz="1600" b="1" cap="none" spc="0" dirty="0">
            <a:ln w="0"/>
            <a:solidFill>
              <a:schemeClr val="accent6">
                <a:lumMod val="20000"/>
                <a:lumOff val="80000"/>
              </a:schemeClr>
            </a:solidFill>
            <a:effectLst>
              <a:outerShdw blurRad="38100" dist="19050" dir="2700000" algn="tl" rotWithShape="0">
                <a:schemeClr val="dk1">
                  <a:alpha val="40000"/>
                </a:schemeClr>
              </a:outerShdw>
            </a:effectLst>
            <a:latin typeface="Garamond" panose="02020404030301010803" pitchFamily="18" charset="0"/>
          </a:endParaRPr>
        </a:p>
      </dgm:t>
    </dgm:pt>
    <dgm:pt modelId="{5FD71460-91B3-43B0-8F8D-3A71FC12D0BF}" type="parTrans" cxnId="{AF92679D-04F3-4E34-9ADE-0483E96CC4EF}">
      <dgm:prSet/>
      <dgm:spPr/>
      <dgm:t>
        <a:bodyPr/>
        <a:lstStyle/>
        <a:p>
          <a:endParaRPr lang="en-US"/>
        </a:p>
      </dgm:t>
    </dgm:pt>
    <dgm:pt modelId="{BF69E6BE-20A2-4AFC-8333-B5DE896E8389}" type="sibTrans" cxnId="{AF92679D-04F3-4E34-9ADE-0483E96CC4EF}">
      <dgm:prSet/>
      <dgm:spPr>
        <a:solidFill>
          <a:srgbClr val="CC0000"/>
        </a:solidFill>
      </dgm:spPr>
      <dgm:t>
        <a:bodyPr/>
        <a:lstStyle/>
        <a:p>
          <a:endParaRPr lang="en-US"/>
        </a:p>
      </dgm:t>
    </dgm:pt>
    <dgm:pt modelId="{D88AC1D1-74F8-4A7B-80ED-FD46768F2200}">
      <dgm:prSet phldrT="[Text]" custT="1">
        <dgm:style>
          <a:lnRef idx="2">
            <a:schemeClr val="accent2"/>
          </a:lnRef>
          <a:fillRef idx="1">
            <a:schemeClr val="lt1"/>
          </a:fillRef>
          <a:effectRef idx="0">
            <a:schemeClr val="accent2"/>
          </a:effectRef>
          <a:fontRef idx="minor">
            <a:schemeClr val="dk1"/>
          </a:fontRef>
        </dgm:style>
      </dgm:prSet>
      <dgm:spPr>
        <a:ln w="38100">
          <a:solidFill>
            <a:srgbClr val="C00000"/>
          </a:solidFill>
        </a:ln>
      </dgm:spPr>
      <dgm:t>
        <a:bodyPr/>
        <a:lstStyle/>
        <a:p>
          <a:endParaRPr lang="en-US" sz="2800" b="1" dirty="0">
            <a:solidFill>
              <a:schemeClr val="tx1"/>
            </a:solidFill>
            <a:latin typeface="AngsanaUPC" panose="02020603050405020304" pitchFamily="18" charset="-34"/>
            <a:cs typeface="AngsanaUPC" panose="02020603050405020304" pitchFamily="18" charset="-34"/>
          </a:endParaRPr>
        </a:p>
      </dgm:t>
    </dgm:pt>
    <dgm:pt modelId="{AD7EACA9-0936-406A-BFA0-3FFAFE695A95}" type="sibTrans" cxnId="{D3F0462F-EE1B-4F79-894D-69877D7B388D}">
      <dgm:prSet/>
      <dgm:spPr/>
      <dgm:t>
        <a:bodyPr/>
        <a:lstStyle/>
        <a:p>
          <a:endParaRPr lang="en-US"/>
        </a:p>
      </dgm:t>
    </dgm:pt>
    <dgm:pt modelId="{6959EE4C-1CFC-4F18-BD1B-71EEF5B2BA85}" type="parTrans" cxnId="{D3F0462F-EE1B-4F79-894D-69877D7B388D}">
      <dgm:prSet/>
      <dgm:spPr/>
      <dgm:t>
        <a:bodyPr/>
        <a:lstStyle/>
        <a:p>
          <a:endParaRPr lang="en-US"/>
        </a:p>
      </dgm:t>
    </dgm:pt>
    <dgm:pt modelId="{FC458EF0-C9A4-41E6-B423-A26E78CACF82}" type="pres">
      <dgm:prSet presAssocID="{2A9D696E-8526-495E-88D0-C4A904FAC520}" presName="Name0" presStyleCnt="0">
        <dgm:presLayoutVars>
          <dgm:chMax val="1"/>
          <dgm:dir/>
          <dgm:animLvl val="ctr"/>
          <dgm:resizeHandles val="exact"/>
        </dgm:presLayoutVars>
      </dgm:prSet>
      <dgm:spPr/>
      <dgm:t>
        <a:bodyPr/>
        <a:lstStyle/>
        <a:p>
          <a:endParaRPr lang="en-US"/>
        </a:p>
      </dgm:t>
    </dgm:pt>
    <dgm:pt modelId="{BCD0BED6-7B99-4A96-A32F-0881D560BD44}" type="pres">
      <dgm:prSet presAssocID="{D88AC1D1-74F8-4A7B-80ED-FD46768F2200}" presName="centerShape" presStyleLbl="node0" presStyleIdx="0" presStyleCnt="1" custScaleX="112537" custScaleY="91660" custLinFactNeighborX="2685" custLinFactNeighborY="-9136"/>
      <dgm:spPr/>
      <dgm:t>
        <a:bodyPr/>
        <a:lstStyle/>
        <a:p>
          <a:endParaRPr lang="en-US"/>
        </a:p>
      </dgm:t>
    </dgm:pt>
    <dgm:pt modelId="{708889B4-3C89-41A2-A476-216871D0C409}" type="pres">
      <dgm:prSet presAssocID="{A6B0BF76-26B5-49CB-A033-0EF13AD88931}" presName="node" presStyleLbl="node1" presStyleIdx="0" presStyleCnt="3" custScaleX="123213" custScaleY="102865" custRadScaleRad="101056" custRadScaleInc="-607">
        <dgm:presLayoutVars>
          <dgm:bulletEnabled val="1"/>
        </dgm:presLayoutVars>
      </dgm:prSet>
      <dgm:spPr/>
      <dgm:t>
        <a:bodyPr/>
        <a:lstStyle/>
        <a:p>
          <a:endParaRPr lang="en-US"/>
        </a:p>
      </dgm:t>
    </dgm:pt>
    <dgm:pt modelId="{3D7FDB11-2926-4CB2-91B5-EFBCBBE02942}" type="pres">
      <dgm:prSet presAssocID="{A6B0BF76-26B5-49CB-A033-0EF13AD88931}" presName="dummy" presStyleCnt="0"/>
      <dgm:spPr/>
    </dgm:pt>
    <dgm:pt modelId="{B05CA2EA-1BC0-4362-9651-4228F9B52340}" type="pres">
      <dgm:prSet presAssocID="{D865D1DE-2BB5-47D3-8272-ABA4F3DA8EE1}" presName="sibTrans" presStyleLbl="sibTrans2D1" presStyleIdx="0" presStyleCnt="3"/>
      <dgm:spPr/>
      <dgm:t>
        <a:bodyPr/>
        <a:lstStyle/>
        <a:p>
          <a:endParaRPr lang="en-US"/>
        </a:p>
      </dgm:t>
    </dgm:pt>
    <dgm:pt modelId="{B9FD7759-D2C5-4347-B7D2-E1668EA42CBB}" type="pres">
      <dgm:prSet presAssocID="{FA37493D-B240-483F-A79C-5ABE32A6A371}" presName="node" presStyleLbl="node1" presStyleIdx="1" presStyleCnt="3" custScaleX="144805" custScaleY="128844">
        <dgm:presLayoutVars>
          <dgm:bulletEnabled val="1"/>
        </dgm:presLayoutVars>
      </dgm:prSet>
      <dgm:spPr/>
      <dgm:t>
        <a:bodyPr/>
        <a:lstStyle/>
        <a:p>
          <a:endParaRPr lang="en-US"/>
        </a:p>
      </dgm:t>
    </dgm:pt>
    <dgm:pt modelId="{5772244B-F141-412D-B7CB-0FE55171C00F}" type="pres">
      <dgm:prSet presAssocID="{FA37493D-B240-483F-A79C-5ABE32A6A371}" presName="dummy" presStyleCnt="0"/>
      <dgm:spPr/>
    </dgm:pt>
    <dgm:pt modelId="{260989A2-90C1-43C2-9408-ACA180948313}" type="pres">
      <dgm:prSet presAssocID="{382609CA-0408-4E49-9C9C-D11ED11364EC}" presName="sibTrans" presStyleLbl="sibTrans2D1" presStyleIdx="1" presStyleCnt="3"/>
      <dgm:spPr/>
      <dgm:t>
        <a:bodyPr/>
        <a:lstStyle/>
        <a:p>
          <a:endParaRPr lang="en-US"/>
        </a:p>
      </dgm:t>
    </dgm:pt>
    <dgm:pt modelId="{2AEB64B8-4848-4081-95AF-B487A1F11754}" type="pres">
      <dgm:prSet presAssocID="{90D6FB2B-3DF1-4C98-95B8-3D506D47EBB5}" presName="node" presStyleLbl="node1" presStyleIdx="2" presStyleCnt="3" custScaleX="161398" custScaleY="128082">
        <dgm:presLayoutVars>
          <dgm:bulletEnabled val="1"/>
        </dgm:presLayoutVars>
      </dgm:prSet>
      <dgm:spPr/>
      <dgm:t>
        <a:bodyPr/>
        <a:lstStyle/>
        <a:p>
          <a:endParaRPr lang="en-US"/>
        </a:p>
      </dgm:t>
    </dgm:pt>
    <dgm:pt modelId="{0DE2419C-5029-4A4C-BA9C-01AE189DAA85}" type="pres">
      <dgm:prSet presAssocID="{90D6FB2B-3DF1-4C98-95B8-3D506D47EBB5}" presName="dummy" presStyleCnt="0"/>
      <dgm:spPr/>
    </dgm:pt>
    <dgm:pt modelId="{236DD5FF-2E2C-498A-8D03-A9B210D4DF63}" type="pres">
      <dgm:prSet presAssocID="{BF69E6BE-20A2-4AFC-8333-B5DE896E8389}" presName="sibTrans" presStyleLbl="sibTrans2D1" presStyleIdx="2" presStyleCnt="3"/>
      <dgm:spPr/>
      <dgm:t>
        <a:bodyPr/>
        <a:lstStyle/>
        <a:p>
          <a:endParaRPr lang="en-US"/>
        </a:p>
      </dgm:t>
    </dgm:pt>
  </dgm:ptLst>
  <dgm:cxnLst>
    <dgm:cxn modelId="{AF92679D-04F3-4E34-9ADE-0483E96CC4EF}" srcId="{D88AC1D1-74F8-4A7B-80ED-FD46768F2200}" destId="{90D6FB2B-3DF1-4C98-95B8-3D506D47EBB5}" srcOrd="2" destOrd="0" parTransId="{5FD71460-91B3-43B0-8F8D-3A71FC12D0BF}" sibTransId="{BF69E6BE-20A2-4AFC-8333-B5DE896E8389}"/>
    <dgm:cxn modelId="{43C5E7D2-DDBE-44DC-A165-3A4BDD52AF77}" type="presOf" srcId="{BF69E6BE-20A2-4AFC-8333-B5DE896E8389}" destId="{236DD5FF-2E2C-498A-8D03-A9B210D4DF63}" srcOrd="0" destOrd="0" presId="urn:microsoft.com/office/officeart/2005/8/layout/radial6"/>
    <dgm:cxn modelId="{AA08B445-2527-4504-8909-E911EB8BDA84}" type="presOf" srcId="{382609CA-0408-4E49-9C9C-D11ED11364EC}" destId="{260989A2-90C1-43C2-9408-ACA180948313}" srcOrd="0" destOrd="0" presId="urn:microsoft.com/office/officeart/2005/8/layout/radial6"/>
    <dgm:cxn modelId="{E2EA34CA-B9C0-4E4F-8DD9-4AFCA766BA6A}" type="presOf" srcId="{FA37493D-B240-483F-A79C-5ABE32A6A371}" destId="{B9FD7759-D2C5-4347-B7D2-E1668EA42CBB}" srcOrd="0" destOrd="0" presId="urn:microsoft.com/office/officeart/2005/8/layout/radial6"/>
    <dgm:cxn modelId="{F8D1383D-59B1-4361-B6D0-DD02878C42C0}" type="presOf" srcId="{90D6FB2B-3DF1-4C98-95B8-3D506D47EBB5}" destId="{2AEB64B8-4848-4081-95AF-B487A1F11754}" srcOrd="0" destOrd="0" presId="urn:microsoft.com/office/officeart/2005/8/layout/radial6"/>
    <dgm:cxn modelId="{5AC47B8F-E6E7-406E-A0D2-ECFFB335020B}" srcId="{D88AC1D1-74F8-4A7B-80ED-FD46768F2200}" destId="{FA37493D-B240-483F-A79C-5ABE32A6A371}" srcOrd="1" destOrd="0" parTransId="{59B3DD66-880F-4E8A-94BD-8C7983A7576E}" sibTransId="{382609CA-0408-4E49-9C9C-D11ED11364EC}"/>
    <dgm:cxn modelId="{D22DFAD5-27D8-4696-8C80-0DA043AB5A82}" srcId="{D88AC1D1-74F8-4A7B-80ED-FD46768F2200}" destId="{A6B0BF76-26B5-49CB-A033-0EF13AD88931}" srcOrd="0" destOrd="0" parTransId="{AA2253D1-202B-4F58-B9E6-D1B49E52C4EB}" sibTransId="{D865D1DE-2BB5-47D3-8272-ABA4F3DA8EE1}"/>
    <dgm:cxn modelId="{AF88432B-0F25-4709-985C-C9570B5B08AE}" type="presOf" srcId="{D865D1DE-2BB5-47D3-8272-ABA4F3DA8EE1}" destId="{B05CA2EA-1BC0-4362-9651-4228F9B52340}" srcOrd="0" destOrd="0" presId="urn:microsoft.com/office/officeart/2005/8/layout/radial6"/>
    <dgm:cxn modelId="{029EE090-0336-49B6-B494-124FB385B24C}" type="presOf" srcId="{A6B0BF76-26B5-49CB-A033-0EF13AD88931}" destId="{708889B4-3C89-41A2-A476-216871D0C409}" srcOrd="0" destOrd="0" presId="urn:microsoft.com/office/officeart/2005/8/layout/radial6"/>
    <dgm:cxn modelId="{A6CF6FB2-2557-4F4A-A124-BBD014835782}" type="presOf" srcId="{D88AC1D1-74F8-4A7B-80ED-FD46768F2200}" destId="{BCD0BED6-7B99-4A96-A32F-0881D560BD44}" srcOrd="0" destOrd="0" presId="urn:microsoft.com/office/officeart/2005/8/layout/radial6"/>
    <dgm:cxn modelId="{D3F0462F-EE1B-4F79-894D-69877D7B388D}" srcId="{2A9D696E-8526-495E-88D0-C4A904FAC520}" destId="{D88AC1D1-74F8-4A7B-80ED-FD46768F2200}" srcOrd="0" destOrd="0" parTransId="{6959EE4C-1CFC-4F18-BD1B-71EEF5B2BA85}" sibTransId="{AD7EACA9-0936-406A-BFA0-3FFAFE695A95}"/>
    <dgm:cxn modelId="{C0C822AE-BA98-4FBF-9DD9-957F379FF6AA}" type="presOf" srcId="{2A9D696E-8526-495E-88D0-C4A904FAC520}" destId="{FC458EF0-C9A4-41E6-B423-A26E78CACF82}" srcOrd="0" destOrd="0" presId="urn:microsoft.com/office/officeart/2005/8/layout/radial6"/>
    <dgm:cxn modelId="{0C641A0C-4995-44F2-9BDF-EE92083C8AFD}" type="presParOf" srcId="{FC458EF0-C9A4-41E6-B423-A26E78CACF82}" destId="{BCD0BED6-7B99-4A96-A32F-0881D560BD44}" srcOrd="0" destOrd="0" presId="urn:microsoft.com/office/officeart/2005/8/layout/radial6"/>
    <dgm:cxn modelId="{B7AC4979-823C-481A-9094-CEC1AC2D5722}" type="presParOf" srcId="{FC458EF0-C9A4-41E6-B423-A26E78CACF82}" destId="{708889B4-3C89-41A2-A476-216871D0C409}" srcOrd="1" destOrd="0" presId="urn:microsoft.com/office/officeart/2005/8/layout/radial6"/>
    <dgm:cxn modelId="{FD86B1DC-CA40-4686-9F4E-337EA0744C0E}" type="presParOf" srcId="{FC458EF0-C9A4-41E6-B423-A26E78CACF82}" destId="{3D7FDB11-2926-4CB2-91B5-EFBCBBE02942}" srcOrd="2" destOrd="0" presId="urn:microsoft.com/office/officeart/2005/8/layout/radial6"/>
    <dgm:cxn modelId="{FA685C56-DA63-420C-B6F2-369110D889D4}" type="presParOf" srcId="{FC458EF0-C9A4-41E6-B423-A26E78CACF82}" destId="{B05CA2EA-1BC0-4362-9651-4228F9B52340}" srcOrd="3" destOrd="0" presId="urn:microsoft.com/office/officeart/2005/8/layout/radial6"/>
    <dgm:cxn modelId="{7AD6257E-363F-4ACC-A98E-F5CE22B47E7C}" type="presParOf" srcId="{FC458EF0-C9A4-41E6-B423-A26E78CACF82}" destId="{B9FD7759-D2C5-4347-B7D2-E1668EA42CBB}" srcOrd="4" destOrd="0" presId="urn:microsoft.com/office/officeart/2005/8/layout/radial6"/>
    <dgm:cxn modelId="{46FC5C9E-D707-4283-B9DE-6AEDA6224ADC}" type="presParOf" srcId="{FC458EF0-C9A4-41E6-B423-A26E78CACF82}" destId="{5772244B-F141-412D-B7CB-0FE55171C00F}" srcOrd="5" destOrd="0" presId="urn:microsoft.com/office/officeart/2005/8/layout/radial6"/>
    <dgm:cxn modelId="{2977950A-572C-4170-AA93-48E68BD0FE69}" type="presParOf" srcId="{FC458EF0-C9A4-41E6-B423-A26E78CACF82}" destId="{260989A2-90C1-43C2-9408-ACA180948313}" srcOrd="6" destOrd="0" presId="urn:microsoft.com/office/officeart/2005/8/layout/radial6"/>
    <dgm:cxn modelId="{35B4025D-3F4F-41E5-A137-3E2E2AF8A5E0}" type="presParOf" srcId="{FC458EF0-C9A4-41E6-B423-A26E78CACF82}" destId="{2AEB64B8-4848-4081-95AF-B487A1F11754}" srcOrd="7" destOrd="0" presId="urn:microsoft.com/office/officeart/2005/8/layout/radial6"/>
    <dgm:cxn modelId="{6C1B7BC2-32FB-4F5A-8C98-CD8A8C6613EE}" type="presParOf" srcId="{FC458EF0-C9A4-41E6-B423-A26E78CACF82}" destId="{0DE2419C-5029-4A4C-BA9C-01AE189DAA85}" srcOrd="8" destOrd="0" presId="urn:microsoft.com/office/officeart/2005/8/layout/radial6"/>
    <dgm:cxn modelId="{C24674D5-3A11-4D9F-9899-677CD94B50B8}" type="presParOf" srcId="{FC458EF0-C9A4-41E6-B423-A26E78CACF82}" destId="{236DD5FF-2E2C-498A-8D03-A9B210D4DF63}"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43978" cy="465773"/>
          </a:xfrm>
          <a:prstGeom prst="rect">
            <a:avLst/>
          </a:prstGeom>
        </p:spPr>
        <p:txBody>
          <a:bodyPr vert="horz" lIns="93299" tIns="46650" rIns="93299" bIns="4665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7532" y="1"/>
            <a:ext cx="3043978" cy="465773"/>
          </a:xfrm>
          <a:prstGeom prst="rect">
            <a:avLst/>
          </a:prstGeom>
        </p:spPr>
        <p:txBody>
          <a:bodyPr vert="horz" lIns="93299" tIns="46650" rIns="93299" bIns="46650" rtlCol="0"/>
          <a:lstStyle>
            <a:lvl1pPr algn="r" fontAlgn="auto">
              <a:spcBef>
                <a:spcPts val="0"/>
              </a:spcBef>
              <a:spcAft>
                <a:spcPts val="0"/>
              </a:spcAft>
              <a:defRPr sz="1200">
                <a:latin typeface="+mn-lt"/>
                <a:cs typeface="+mn-cs"/>
              </a:defRPr>
            </a:lvl1pPr>
          </a:lstStyle>
          <a:p>
            <a:pPr>
              <a:defRPr/>
            </a:pPr>
            <a:endParaRPr lang="en-US"/>
          </a:p>
        </p:txBody>
      </p:sp>
      <p:sp>
        <p:nvSpPr>
          <p:cNvPr id="4" name="Footer Placeholder 3"/>
          <p:cNvSpPr>
            <a:spLocks noGrp="1"/>
          </p:cNvSpPr>
          <p:nvPr>
            <p:ph type="ftr" sz="quarter" idx="2"/>
          </p:nvPr>
        </p:nvSpPr>
        <p:spPr>
          <a:xfrm>
            <a:off x="2" y="8841739"/>
            <a:ext cx="3043978" cy="465773"/>
          </a:xfrm>
          <a:prstGeom prst="rect">
            <a:avLst/>
          </a:prstGeom>
        </p:spPr>
        <p:txBody>
          <a:bodyPr vert="horz" lIns="93299" tIns="46650" rIns="93299" bIns="4665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7532" y="8841739"/>
            <a:ext cx="3043978" cy="465773"/>
          </a:xfrm>
          <a:prstGeom prst="rect">
            <a:avLst/>
          </a:prstGeom>
        </p:spPr>
        <p:txBody>
          <a:bodyPr vert="horz" lIns="93299" tIns="46650" rIns="93299" bIns="46650" rtlCol="0" anchor="b"/>
          <a:lstStyle>
            <a:lvl1pPr algn="r" fontAlgn="auto">
              <a:spcBef>
                <a:spcPts val="0"/>
              </a:spcBef>
              <a:spcAft>
                <a:spcPts val="0"/>
              </a:spcAft>
              <a:defRPr sz="1200">
                <a:latin typeface="+mn-lt"/>
                <a:cs typeface="+mn-cs"/>
              </a:defRPr>
            </a:lvl1pPr>
          </a:lstStyle>
          <a:p>
            <a:pPr>
              <a:defRPr/>
            </a:pPr>
            <a:fld id="{18DDDB16-4F0D-4979-9401-B2D2DCB7DED0}" type="slidenum">
              <a:rPr lang="en-US"/>
              <a:pPr>
                <a:defRPr/>
              </a:pPr>
              <a:t>‹#›</a:t>
            </a:fld>
            <a:endParaRPr lang="en-US"/>
          </a:p>
        </p:txBody>
      </p:sp>
    </p:spTree>
    <p:extLst>
      <p:ext uri="{BB962C8B-B14F-4D97-AF65-F5344CB8AC3E}">
        <p14:creationId xmlns:p14="http://schemas.microsoft.com/office/powerpoint/2010/main" val="39740753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43978" cy="465773"/>
          </a:xfrm>
          <a:prstGeom prst="rect">
            <a:avLst/>
          </a:prstGeom>
        </p:spPr>
        <p:txBody>
          <a:bodyPr vert="horz" lIns="93299" tIns="46650" rIns="93299" bIns="4665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7532" y="1"/>
            <a:ext cx="3043978" cy="465773"/>
          </a:xfrm>
          <a:prstGeom prst="rect">
            <a:avLst/>
          </a:prstGeom>
        </p:spPr>
        <p:txBody>
          <a:bodyPr vert="horz" lIns="93299" tIns="46650" rIns="93299" bIns="46650" rtlCol="0"/>
          <a:lstStyle>
            <a:lvl1pPr algn="r" fontAlgn="auto">
              <a:spcBef>
                <a:spcPts val="0"/>
              </a:spcBef>
              <a:spcAft>
                <a:spcPts val="0"/>
              </a:spcAft>
              <a:defRPr sz="1200">
                <a:latin typeface="+mn-lt"/>
                <a:cs typeface="+mn-cs"/>
              </a:defRPr>
            </a:lvl1pPr>
          </a:lstStyle>
          <a:p>
            <a:pPr>
              <a:defRPr/>
            </a:pPr>
            <a:endParaRPr lang="en-US"/>
          </a:p>
        </p:txBody>
      </p:sp>
      <p:sp>
        <p:nvSpPr>
          <p:cNvPr id="4" name="Slide Image Placeholder 3"/>
          <p:cNvSpPr>
            <a:spLocks noGrp="1" noRot="1" noChangeAspect="1"/>
          </p:cNvSpPr>
          <p:nvPr>
            <p:ph type="sldImg" idx="2"/>
          </p:nvPr>
        </p:nvSpPr>
        <p:spPr>
          <a:xfrm>
            <a:off x="1184275" y="700088"/>
            <a:ext cx="4654550" cy="3490912"/>
          </a:xfrm>
          <a:prstGeom prst="rect">
            <a:avLst/>
          </a:prstGeom>
          <a:noFill/>
          <a:ln w="12700">
            <a:solidFill>
              <a:prstClr val="black"/>
            </a:solidFill>
          </a:ln>
        </p:spPr>
        <p:txBody>
          <a:bodyPr vert="horz" lIns="93299" tIns="46650" rIns="93299" bIns="46650" rtlCol="0" anchor="ctr"/>
          <a:lstStyle/>
          <a:p>
            <a:pPr lvl="0"/>
            <a:endParaRPr lang="en-US" noProof="0"/>
          </a:p>
        </p:txBody>
      </p:sp>
      <p:sp>
        <p:nvSpPr>
          <p:cNvPr id="5" name="Notes Placeholder 4"/>
          <p:cNvSpPr>
            <a:spLocks noGrp="1"/>
          </p:cNvSpPr>
          <p:nvPr>
            <p:ph type="body" sz="quarter" idx="3"/>
          </p:nvPr>
        </p:nvSpPr>
        <p:spPr>
          <a:xfrm>
            <a:off x="702947" y="4422460"/>
            <a:ext cx="5617208" cy="4188778"/>
          </a:xfrm>
          <a:prstGeom prst="rect">
            <a:avLst/>
          </a:prstGeom>
        </p:spPr>
        <p:txBody>
          <a:bodyPr vert="horz" lIns="93299" tIns="46650" rIns="93299" bIns="4665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2" y="8841739"/>
            <a:ext cx="3043978" cy="465773"/>
          </a:xfrm>
          <a:prstGeom prst="rect">
            <a:avLst/>
          </a:prstGeom>
        </p:spPr>
        <p:txBody>
          <a:bodyPr vert="horz" lIns="93299" tIns="46650" rIns="93299" bIns="4665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7532" y="8841739"/>
            <a:ext cx="3043978" cy="465773"/>
          </a:xfrm>
          <a:prstGeom prst="rect">
            <a:avLst/>
          </a:prstGeom>
        </p:spPr>
        <p:txBody>
          <a:bodyPr vert="horz" lIns="93299" tIns="46650" rIns="93299" bIns="46650" rtlCol="0" anchor="b"/>
          <a:lstStyle>
            <a:lvl1pPr algn="r" fontAlgn="auto">
              <a:spcBef>
                <a:spcPts val="0"/>
              </a:spcBef>
              <a:spcAft>
                <a:spcPts val="0"/>
              </a:spcAft>
              <a:defRPr sz="1200">
                <a:latin typeface="+mn-lt"/>
                <a:cs typeface="+mn-cs"/>
              </a:defRPr>
            </a:lvl1pPr>
          </a:lstStyle>
          <a:p>
            <a:pPr>
              <a:defRPr/>
            </a:pPr>
            <a:fld id="{8E29B805-A0EC-4898-A597-D07A159F764D}" type="slidenum">
              <a:rPr lang="en-US"/>
              <a:pPr>
                <a:defRPr/>
              </a:pPr>
              <a:t>‹#›</a:t>
            </a:fld>
            <a:endParaRPr lang="en-US"/>
          </a:p>
        </p:txBody>
      </p:sp>
    </p:spTree>
    <p:extLst>
      <p:ext uri="{BB962C8B-B14F-4D97-AF65-F5344CB8AC3E}">
        <p14:creationId xmlns:p14="http://schemas.microsoft.com/office/powerpoint/2010/main" val="166792310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mdchildcare.org/mdcfc/childcare/choose.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Maryland EXCELS – EXCELS stands for Excellence Counts in Early Learning and School Age Care.  Early learning is an all-encompassing term that refers to child care centers, family child care homes, large family child care homes, Head Start programs, Early Head Start programs, non-public nursery schools, public prekindergarten programs and school age only child care facilities. </a:t>
            </a:r>
          </a:p>
          <a:p>
            <a:endParaRPr lang="en-US" dirty="0"/>
          </a:p>
          <a:p>
            <a:r>
              <a:rPr lang="en-US" dirty="0"/>
              <a:t>Maryland EXCELS is a project of the State’s Race to the Top Early Learning Challenge Grant. The Johns Hopkins University Center for Technology in Education is a partner with the Division of Early Childhood Development at the Maryland State Department of Education.</a:t>
            </a:r>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891B18-11CD-41CC-9B95-C90CEDA151C2}" type="slidenum">
              <a:rPr lang="en-US" smtClean="0"/>
              <a:pPr fontAlgn="base">
                <a:spcBef>
                  <a:spcPct val="0"/>
                </a:spcBef>
                <a:spcAft>
                  <a:spcPct val="0"/>
                </a:spcAft>
                <a:defRPr/>
              </a:pPr>
              <a:t>1</a:t>
            </a:fld>
            <a:endParaRPr lang="en-US" dirty="0" smtClean="0"/>
          </a:p>
        </p:txBody>
      </p:sp>
    </p:spTree>
    <p:extLst>
      <p:ext uri="{BB962C8B-B14F-4D97-AF65-F5344CB8AC3E}">
        <p14:creationId xmlns:p14="http://schemas.microsoft.com/office/powerpoint/2010/main" val="2481776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p:txBody>
          <a:bodyPr wrap="square" numCol="1" anchor="t" anchorCtr="0" compatLnSpc="1">
            <a:prstTxWarp prst="textNoShape">
              <a:avLst/>
            </a:prstTxWarp>
            <a:normAutofit/>
          </a:bodyPr>
          <a:lstStyle/>
          <a:p>
            <a:r>
              <a:rPr lang="en-US" dirty="0"/>
              <a:t>When programs choose to participate in Maryland EXCELS, they receive multiple sources of support – from the Program Coordinator, to Quality Assurance Specialists, a Credentialing Liaison, </a:t>
            </a:r>
            <a:r>
              <a:rPr lang="en-US" dirty="0" smtClean="0"/>
              <a:t>and the </a:t>
            </a:r>
            <a:r>
              <a:rPr lang="en-US" dirty="0"/>
              <a:t>Resource and Referral network </a:t>
            </a:r>
            <a:r>
              <a:rPr lang="en-US" dirty="0" smtClean="0"/>
              <a:t>staff.</a:t>
            </a:r>
            <a:r>
              <a:rPr lang="en-US" baseline="0" dirty="0" smtClean="0"/>
              <a:t> </a:t>
            </a:r>
            <a:r>
              <a:rPr lang="en-US" dirty="0" smtClean="0"/>
              <a:t>Programs </a:t>
            </a:r>
            <a:r>
              <a:rPr lang="en-US" dirty="0"/>
              <a:t>participating in Maryland EXCELS also receive access to discounted memberships, supplies, and trainings [a current list is available at marylandexcels.org].</a:t>
            </a:r>
          </a:p>
          <a:p>
            <a:r>
              <a:rPr lang="en-US" dirty="0"/>
              <a:t> </a:t>
            </a:r>
          </a:p>
          <a:p>
            <a:r>
              <a:rPr lang="en-US" dirty="0" smtClean="0"/>
              <a:t>Programs participating receive </a:t>
            </a:r>
            <a:r>
              <a:rPr lang="en-US" dirty="0"/>
              <a:t>a variety of financial incentives connected with participation in Maryland EXCELS, including program bonuses, which are awarded upon achievement and publishing of a check level. </a:t>
            </a:r>
            <a:endParaRPr lang="en-US" dirty="0" smtClean="0"/>
          </a:p>
          <a:p>
            <a:endParaRPr lang="en-US" dirty="0" smtClean="0"/>
          </a:p>
          <a:p>
            <a:endParaRPr lang="en-US" dirty="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A160C2-832F-4B4F-AA46-D1F67B5DD837}" type="slidenum">
              <a:rPr lang="en-US" smtClean="0"/>
              <a:pPr fontAlgn="base">
                <a:spcBef>
                  <a:spcPct val="0"/>
                </a:spcBef>
                <a:spcAft>
                  <a:spcPct val="0"/>
                </a:spcAft>
                <a:defRPr/>
              </a:pPr>
              <a:t>10</a:t>
            </a:fld>
            <a:endParaRPr lang="en-US" smtClean="0"/>
          </a:p>
        </p:txBody>
      </p:sp>
    </p:spTree>
    <p:extLst>
      <p:ext uri="{BB962C8B-B14F-4D97-AF65-F5344CB8AC3E}">
        <p14:creationId xmlns:p14="http://schemas.microsoft.com/office/powerpoint/2010/main" val="3860463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Fifteen </a:t>
            </a:r>
            <a:r>
              <a:rPr lang="en-US" dirty="0"/>
              <a:t>Maryland EXCELS Quality Assurance Specialists </a:t>
            </a:r>
            <a:r>
              <a:rPr lang="en-US" dirty="0" smtClean="0"/>
              <a:t>are </a:t>
            </a:r>
            <a:r>
              <a:rPr lang="en-US" dirty="0"/>
              <a:t>located in every </a:t>
            </a:r>
            <a:r>
              <a:rPr lang="en-US" dirty="0" smtClean="0"/>
              <a:t>regional </a:t>
            </a:r>
            <a:r>
              <a:rPr lang="en-US" dirty="0"/>
              <a:t>l</a:t>
            </a:r>
            <a:r>
              <a:rPr lang="en-US" dirty="0" smtClean="0"/>
              <a:t>icensing </a:t>
            </a:r>
            <a:r>
              <a:rPr lang="en-US" dirty="0"/>
              <a:t>office throughout the state.  More than one specialist has been assigned to regions with larger populations of providers.  </a:t>
            </a:r>
          </a:p>
          <a:p>
            <a:endParaRPr lang="en-US" dirty="0"/>
          </a:p>
          <a:p>
            <a:r>
              <a:rPr lang="en-US" dirty="0"/>
              <a:t>Their responsibilities include:	</a:t>
            </a:r>
          </a:p>
          <a:p>
            <a:pPr marL="171707" indent="-171707">
              <a:buFont typeface="Arial" panose="020B0604020202020204" pitchFamily="34" charset="0"/>
              <a:buChar char="•"/>
            </a:pPr>
            <a:r>
              <a:rPr lang="en-US" dirty="0"/>
              <a:t>Providing information to programs and groups about Maryland EXCELS;</a:t>
            </a:r>
          </a:p>
          <a:p>
            <a:pPr marL="171707" indent="-171707">
              <a:buFont typeface="Arial" panose="020B0604020202020204" pitchFamily="34" charset="0"/>
              <a:buChar char="•"/>
            </a:pPr>
            <a:r>
              <a:rPr lang="en-US" dirty="0"/>
              <a:t>Engaging local organizations – Judy Centers, Resource and Referral Centers, other local groups and key people;  </a:t>
            </a:r>
          </a:p>
          <a:p>
            <a:pPr marL="171707" indent="-171707">
              <a:buFont typeface="Arial" panose="020B0604020202020204" pitchFamily="34" charset="0"/>
              <a:buChar char="•"/>
            </a:pPr>
            <a:r>
              <a:rPr lang="en-US" dirty="0"/>
              <a:t>Identifying programs that may be ready to move into EXCELS, including accredited programs, and helping to familiarize them with the standards and the online process;</a:t>
            </a:r>
          </a:p>
          <a:p>
            <a:pPr marL="171707" indent="-171707">
              <a:buFont typeface="Arial" panose="020B0604020202020204" pitchFamily="34" charset="0"/>
              <a:buChar char="•"/>
            </a:pPr>
            <a:r>
              <a:rPr lang="en-US" dirty="0"/>
              <a:t>Providing technical assistance, on-site consultation, and support; and</a:t>
            </a:r>
          </a:p>
          <a:p>
            <a:pPr marL="171707" indent="-171707">
              <a:buFont typeface="Arial" panose="020B0604020202020204" pitchFamily="34" charset="0"/>
              <a:buChar char="•"/>
            </a:pPr>
            <a:r>
              <a:rPr lang="en-US" dirty="0"/>
              <a:t>Conducting monitoring visits to Maryland EXCELS programs. </a:t>
            </a:r>
            <a:endParaRPr lang="en-US" dirty="0" smtClean="0"/>
          </a:p>
          <a:p>
            <a:pPr marL="171707" indent="-171707">
              <a:buFont typeface="Arial" panose="020B0604020202020204" pitchFamily="34" charset="0"/>
              <a:buChar char="•"/>
            </a:pPr>
            <a:endParaRPr lang="en-US" dirty="0" smtClean="0"/>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smtClean="0"/>
              <a:t>Find</a:t>
            </a:r>
            <a:r>
              <a:rPr lang="en-US" baseline="0" dirty="0" smtClean="0"/>
              <a:t> your region’s quality assurance specialists by visiting www.marylandexcels.org</a:t>
            </a:r>
            <a:endParaRPr lang="en-US"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a:defRPr/>
            </a:pPr>
            <a:fld id="{EAD5808E-2B6B-4D1E-9EDD-FC8779B50FAF}" type="slidenum">
              <a:rPr lang="en-US" smtClean="0"/>
              <a:pPr>
                <a:defRPr/>
              </a:pPr>
              <a:t>11</a:t>
            </a:fld>
            <a:endParaRPr lang="en-US"/>
          </a:p>
        </p:txBody>
      </p:sp>
    </p:spTree>
    <p:extLst>
      <p:ext uri="{BB962C8B-B14F-4D97-AF65-F5344CB8AC3E}">
        <p14:creationId xmlns:p14="http://schemas.microsoft.com/office/powerpoint/2010/main" val="1098146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Maryland EXCELS promotes continuous quality improvement through the standards, which require that programs and providers at all check levels:</a:t>
            </a:r>
          </a:p>
          <a:p>
            <a:endParaRPr lang="en-US" dirty="0"/>
          </a:p>
          <a:p>
            <a:pPr lvl="0"/>
            <a:r>
              <a:rPr lang="en-US" dirty="0"/>
              <a:t>Learn to recognize best practice through a </a:t>
            </a:r>
            <a:r>
              <a:rPr lang="en-US" dirty="0" smtClean="0"/>
              <a:t>system </a:t>
            </a:r>
            <a:r>
              <a:rPr lang="en-US" dirty="0"/>
              <a:t>of increasing expectations as they move through the quality levels. This learning takes place through technical assistance, accreditation, self-assessment, and/or outside assessment by an approved Environment Rating Scale (ERS) and/or Classroom Assessment Scoring System (CLASS) assessor.</a:t>
            </a:r>
          </a:p>
          <a:p>
            <a:pPr lvl="0"/>
            <a:endParaRPr lang="en-US" dirty="0"/>
          </a:p>
          <a:p>
            <a:pPr lvl="0"/>
            <a:r>
              <a:rPr lang="en-US" dirty="0"/>
              <a:t> Programs create an annual Program Improvement Plan informed by assessments, school readiness goals, and program priorities. </a:t>
            </a:r>
          </a:p>
          <a:p>
            <a:pPr lvl="0"/>
            <a:endParaRPr lang="en-US" dirty="0"/>
          </a:p>
          <a:p>
            <a:pPr lvl="0"/>
            <a:r>
              <a:rPr lang="en-US" dirty="0"/>
              <a:t> Maryland EXCELS Quality Assurance Specialists conduct monitoring visits to verify the program’s check level rating and provide support and technical assistance for ongoing improvement.</a:t>
            </a:r>
          </a:p>
          <a:p>
            <a:pPr lvl="0"/>
            <a:endParaRPr lang="en-US" dirty="0"/>
          </a:p>
        </p:txBody>
      </p:sp>
      <p:sp>
        <p:nvSpPr>
          <p:cNvPr id="4" name="Slide Number Placeholder 3"/>
          <p:cNvSpPr>
            <a:spLocks noGrp="1"/>
          </p:cNvSpPr>
          <p:nvPr>
            <p:ph type="sldNum" sz="quarter" idx="5"/>
          </p:nvPr>
        </p:nvSpPr>
        <p:spPr/>
        <p:txBody>
          <a:bodyPr/>
          <a:lstStyle/>
          <a:p>
            <a:pPr>
              <a:defRPr/>
            </a:pPr>
            <a:fld id="{EAD5808E-2B6B-4D1E-9EDD-FC8779B50FAF}" type="slidenum">
              <a:rPr lang="en-US" smtClean="0"/>
              <a:pPr>
                <a:defRPr/>
              </a:pPr>
              <a:t>12</a:t>
            </a:fld>
            <a:endParaRPr lang="en-US"/>
          </a:p>
        </p:txBody>
      </p:sp>
    </p:spTree>
    <p:extLst>
      <p:ext uri="{BB962C8B-B14F-4D97-AF65-F5344CB8AC3E}">
        <p14:creationId xmlns:p14="http://schemas.microsoft.com/office/powerpoint/2010/main" val="2789056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This outreach effort includes: </a:t>
            </a:r>
          </a:p>
          <a:p>
            <a:pPr marL="171707" indent="-171707">
              <a:buFont typeface="Arial" panose="020B0604020202020204" pitchFamily="34" charset="0"/>
              <a:buChar char="•"/>
            </a:pPr>
            <a:r>
              <a:rPr lang="en-US" dirty="0"/>
              <a:t>colorful flyers and posters in English and Spanish are distributed statewide and available online; </a:t>
            </a:r>
          </a:p>
          <a:p>
            <a:pPr marL="171707" indent="-171707">
              <a:buFont typeface="Arial" panose="020B0604020202020204" pitchFamily="34" charset="0"/>
              <a:buChar char="•"/>
            </a:pPr>
            <a:r>
              <a:rPr lang="en-US" dirty="0"/>
              <a:t>family-friendly information and tools on marylandexcels.org web site, including the release of the new Maryland EXCELS Quality Finder Mobile App for FREE download; </a:t>
            </a:r>
          </a:p>
          <a:p>
            <a:pPr marL="171707" indent="-171707">
              <a:buFont typeface="Arial" panose="020B0604020202020204" pitchFamily="34" charset="0"/>
              <a:buChar char="•"/>
            </a:pPr>
            <a:r>
              <a:rPr lang="en-US" dirty="0"/>
              <a:t>articles in local newspapers and organizational newsletters (including Parent Teacher Associations) throughout the state; and </a:t>
            </a:r>
          </a:p>
          <a:p>
            <a:pPr marL="171707" indent="-171707">
              <a:buFont typeface="Arial" panose="020B0604020202020204" pitchFamily="34" charset="0"/>
              <a:buChar char="•"/>
            </a:pPr>
            <a:r>
              <a:rPr lang="en-US" dirty="0"/>
              <a:t>bus, light rail and Metro ads to run in Baltimore City, Baltimore County, Montgomery County, Frederick, Anne Arundel, Prince George’s and Howard Counties.</a:t>
            </a:r>
          </a:p>
          <a:p>
            <a:pPr marL="171707" indent="-171707">
              <a:buFont typeface="Arial" panose="020B0604020202020204" pitchFamily="34" charset="0"/>
              <a:buChar char="•"/>
            </a:pPr>
            <a:r>
              <a:rPr lang="en-US" dirty="0"/>
              <a:t>The goals of the campaign are to raise awareness about what quality child care and early education looks like, describe how programs and providers exhibit quality through the Maryland EXCELS check level system, and drive traffic to www.marylandexcels.org to help families search for published programs.</a:t>
            </a:r>
          </a:p>
        </p:txBody>
      </p:sp>
      <p:sp>
        <p:nvSpPr>
          <p:cNvPr id="4" name="Slide Number Placeholder 3"/>
          <p:cNvSpPr>
            <a:spLocks noGrp="1"/>
          </p:cNvSpPr>
          <p:nvPr>
            <p:ph type="sldNum" sz="quarter" idx="5"/>
          </p:nvPr>
        </p:nvSpPr>
        <p:spPr/>
        <p:txBody>
          <a:bodyPr/>
          <a:lstStyle/>
          <a:p>
            <a:pPr>
              <a:defRPr/>
            </a:pPr>
            <a:fld id="{55FC3027-E130-4631-9B0C-6A9A391D93AE}" type="slidenum">
              <a:rPr lang="en-US" smtClean="0"/>
              <a:pPr>
                <a:defRPr/>
              </a:pPr>
              <a:t>13</a:t>
            </a:fld>
            <a:endParaRPr lang="en-US"/>
          </a:p>
        </p:txBody>
      </p:sp>
    </p:spTree>
    <p:extLst>
      <p:ext uri="{BB962C8B-B14F-4D97-AF65-F5344CB8AC3E}">
        <p14:creationId xmlns:p14="http://schemas.microsoft.com/office/powerpoint/2010/main" val="3079438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expanded view shows the overall published check level, the program’s rating in each individual content area, as well as Additional Achievements (if the program is recognized in any of these areas).</a:t>
            </a:r>
            <a:endParaRPr lang="en-US" dirty="0"/>
          </a:p>
        </p:txBody>
      </p:sp>
      <p:sp>
        <p:nvSpPr>
          <p:cNvPr id="4" name="Slide Number Placeholder 3"/>
          <p:cNvSpPr>
            <a:spLocks noGrp="1"/>
          </p:cNvSpPr>
          <p:nvPr>
            <p:ph type="sldNum" sz="quarter" idx="10"/>
          </p:nvPr>
        </p:nvSpPr>
        <p:spPr/>
        <p:txBody>
          <a:bodyPr/>
          <a:lstStyle/>
          <a:p>
            <a:pPr>
              <a:defRPr/>
            </a:pPr>
            <a:fld id="{8E29B805-A0EC-4898-A597-D07A159F764D}" type="slidenum">
              <a:rPr lang="en-US" smtClean="0"/>
              <a:pPr>
                <a:defRPr/>
              </a:pPr>
              <a:t>14</a:t>
            </a:fld>
            <a:endParaRPr lang="en-US"/>
          </a:p>
        </p:txBody>
      </p:sp>
    </p:spTree>
    <p:extLst>
      <p:ext uri="{BB962C8B-B14F-4D97-AF65-F5344CB8AC3E}">
        <p14:creationId xmlns:p14="http://schemas.microsoft.com/office/powerpoint/2010/main" val="895039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are some examples of the new information and tools available on www.marylandexcels.org for families: a flyer summarizing the Check Level Rating System and the difference between the levels and the new </a:t>
            </a:r>
            <a:r>
              <a:rPr lang="en-US" i="1" baseline="0" dirty="0" smtClean="0"/>
              <a:t>Quality Finder </a:t>
            </a:r>
            <a:r>
              <a:rPr lang="en-US" baseline="0" dirty="0" smtClean="0"/>
              <a:t>mobile App, which families can download for free and use to search for published programs in their area.</a:t>
            </a:r>
          </a:p>
          <a:p>
            <a:endParaRPr lang="en-US" baseline="0" dirty="0" smtClean="0"/>
          </a:p>
          <a:p>
            <a:r>
              <a:rPr lang="en-US" baseline="0" dirty="0" smtClean="0"/>
              <a:t>[Clicking on the phone takes you to the mobile app download]</a:t>
            </a:r>
          </a:p>
        </p:txBody>
      </p:sp>
      <p:sp>
        <p:nvSpPr>
          <p:cNvPr id="4" name="Slide Number Placeholder 3"/>
          <p:cNvSpPr>
            <a:spLocks noGrp="1"/>
          </p:cNvSpPr>
          <p:nvPr>
            <p:ph type="sldNum" sz="quarter" idx="10"/>
          </p:nvPr>
        </p:nvSpPr>
        <p:spPr/>
        <p:txBody>
          <a:bodyPr/>
          <a:lstStyle/>
          <a:p>
            <a:pPr>
              <a:defRPr/>
            </a:pPr>
            <a:fld id="{8E29B805-A0EC-4898-A597-D07A159F764D}" type="slidenum">
              <a:rPr lang="en-US" smtClean="0"/>
              <a:pPr>
                <a:defRPr/>
              </a:pPr>
              <a:t>15</a:t>
            </a:fld>
            <a:endParaRPr lang="en-US"/>
          </a:p>
        </p:txBody>
      </p:sp>
    </p:spTree>
    <p:extLst>
      <p:ext uri="{BB962C8B-B14F-4D97-AF65-F5344CB8AC3E}">
        <p14:creationId xmlns:p14="http://schemas.microsoft.com/office/powerpoint/2010/main" val="1544416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b="0" dirty="0" smtClean="0">
                <a:solidFill>
                  <a:schemeClr val="tx1"/>
                </a:solidFill>
              </a:rPr>
              <a:t>The purpose of the Child Care Subsidy (CCS) Program is to provide financial assistance with child care costs to eligible families. The CCS Program issues vouchers to eligible families in need of help with the cost of child care. To receive this assistance, families must meet certain requirements. In addition to help with the cost of child care, families can receive help locating a licensed child care provider.</a:t>
            </a:r>
          </a:p>
          <a:p>
            <a:r>
              <a:rPr lang="en-US" b="0" dirty="0" smtClean="0">
                <a:solidFill>
                  <a:schemeClr val="tx1"/>
                </a:solidFill>
              </a:rPr>
              <a:t> </a:t>
            </a:r>
          </a:p>
          <a:p>
            <a:r>
              <a:rPr lang="en-US" b="0" dirty="0" smtClean="0">
                <a:solidFill>
                  <a:schemeClr val="tx1"/>
                </a:solidFill>
              </a:rPr>
              <a:t>After July 1, 2015, child care providers much be participating in Maryland EXCELS to accept a Child Care Subsidy voucher. To find a participating provider, contact </a:t>
            </a:r>
            <a:r>
              <a:rPr lang="en-US" b="0" dirty="0" smtClean="0">
                <a:solidFill>
                  <a:schemeClr val="tx1"/>
                </a:solidFill>
                <a:hlinkClick r:id="rId3"/>
              </a:rPr>
              <a:t>LOCATE: Child Care</a:t>
            </a:r>
            <a:r>
              <a:rPr lang="en-US" b="0" dirty="0" smtClean="0">
                <a:solidFill>
                  <a:schemeClr val="tx1"/>
                </a:solidFill>
              </a:rPr>
              <a:t> or ask your prospective or current provider.</a:t>
            </a:r>
          </a:p>
          <a:p>
            <a:endParaRPr lang="en-US" b="0" dirty="0" smtClean="0">
              <a:solidFill>
                <a:schemeClr val="tx1"/>
              </a:solidFill>
            </a:endParaRPr>
          </a:p>
          <a:p>
            <a:pPr eaLnBrk="1" hangingPunct="1">
              <a:spcBef>
                <a:spcPct val="0"/>
              </a:spcBef>
            </a:pPr>
            <a:r>
              <a:rPr lang="en-US" b="0" dirty="0" smtClean="0">
                <a:solidFill>
                  <a:schemeClr val="tx1"/>
                </a:solidFill>
              </a:rPr>
              <a:t>Informal Child Care providers are ineligible for Maryland EXCELS and their reimbursement is not affected.</a:t>
            </a:r>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A87335-7699-43C9-8B5D-68EB685F5044}" type="slidenum">
              <a:rPr lang="en-US" smtClean="0"/>
              <a:pPr fontAlgn="base">
                <a:spcBef>
                  <a:spcPct val="0"/>
                </a:spcBef>
                <a:spcAft>
                  <a:spcPct val="0"/>
                </a:spcAft>
                <a:defRPr/>
              </a:pPr>
              <a:t>16</a:t>
            </a:fld>
            <a:endParaRPr lang="en-US" smtClean="0"/>
          </a:p>
        </p:txBody>
      </p:sp>
    </p:spTree>
    <p:extLst>
      <p:ext uri="{BB962C8B-B14F-4D97-AF65-F5344CB8AC3E}">
        <p14:creationId xmlns:p14="http://schemas.microsoft.com/office/powerpoint/2010/main" val="2132133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None/>
            </a:pPr>
            <a:r>
              <a:rPr lang="en-US" dirty="0" smtClean="0">
                <a:solidFill>
                  <a:srgbClr val="FF0000"/>
                </a:solidFill>
              </a:rPr>
              <a:t>The first video:</a:t>
            </a:r>
            <a:r>
              <a:rPr lang="en-US" baseline="0" dirty="0" smtClean="0">
                <a:solidFill>
                  <a:srgbClr val="FF0000"/>
                </a:solidFill>
              </a:rPr>
              <a:t> https://www.youtube.com/watch?v=xZoAQwG7Z1w&amp;feature=youtu.be</a:t>
            </a:r>
          </a:p>
          <a:p>
            <a:pPr eaLnBrk="1" hangingPunct="1">
              <a:spcBef>
                <a:spcPct val="0"/>
              </a:spcBef>
              <a:buFontTx/>
              <a:buNone/>
            </a:pPr>
            <a:r>
              <a:rPr lang="en-US" baseline="0" dirty="0" smtClean="0">
                <a:solidFill>
                  <a:srgbClr val="FF0000"/>
                </a:solidFill>
              </a:rPr>
              <a:t>The second: https://www.youtube.com/watch?v=bYMtElNgA8w&amp;feature=youtu.be</a:t>
            </a:r>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103086-D133-443E-ADCA-E7BE853AD93C}" type="slidenum">
              <a:rPr lang="en-US" smtClean="0"/>
              <a:pPr fontAlgn="base">
                <a:spcBef>
                  <a:spcPct val="0"/>
                </a:spcBef>
                <a:spcAft>
                  <a:spcPct val="0"/>
                </a:spcAft>
                <a:defRPr/>
              </a:pPr>
              <a:t>17</a:t>
            </a:fld>
            <a:endParaRPr lang="en-US" smtClean="0"/>
          </a:p>
        </p:txBody>
      </p:sp>
    </p:spTree>
    <p:extLst>
      <p:ext uri="{BB962C8B-B14F-4D97-AF65-F5344CB8AC3E}">
        <p14:creationId xmlns:p14="http://schemas.microsoft.com/office/powerpoint/2010/main" val="1786948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Maryland EXCELS is a voluntary Tiered Quality Rating and Improvement System that emphasizes the need for self-evaluation, setting goals, developing curriculum, and using best practices to increase the level of quality in childcare and early education programs. </a:t>
            </a:r>
          </a:p>
          <a:p>
            <a:endParaRPr lang="en-US" dirty="0"/>
          </a:p>
          <a:p>
            <a:r>
              <a:rPr lang="en-US" dirty="0" smtClean="0"/>
              <a:t>Over </a:t>
            </a:r>
            <a:r>
              <a:rPr lang="en-US" dirty="0"/>
              <a:t>50 Quality Rating and Improvement Systems across the nation have currently been  implemented or piloted with new ones being created. (Refer to blue, red, and green areas of qrisnetwork.org State Contacts and Map).</a:t>
            </a:r>
          </a:p>
        </p:txBody>
      </p:sp>
      <p:sp>
        <p:nvSpPr>
          <p:cNvPr id="4" name="Slide Number Placeholder 3"/>
          <p:cNvSpPr>
            <a:spLocks noGrp="1"/>
          </p:cNvSpPr>
          <p:nvPr>
            <p:ph type="sldNum" sz="quarter" idx="5"/>
          </p:nvPr>
        </p:nvSpPr>
        <p:spPr/>
        <p:txBody>
          <a:bodyPr/>
          <a:lstStyle/>
          <a:p>
            <a:pPr>
              <a:defRPr/>
            </a:pPr>
            <a:fld id="{55FC3027-E130-4631-9B0C-6A9A391D93AE}" type="slidenum">
              <a:rPr lang="en-US" smtClean="0"/>
              <a:pPr>
                <a:defRPr/>
              </a:pPr>
              <a:t>2</a:t>
            </a:fld>
            <a:endParaRPr lang="en-US"/>
          </a:p>
        </p:txBody>
      </p:sp>
    </p:spTree>
    <p:extLst>
      <p:ext uri="{BB962C8B-B14F-4D97-AF65-F5344CB8AC3E}">
        <p14:creationId xmlns:p14="http://schemas.microsoft.com/office/powerpoint/2010/main" val="107361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US" dirty="0" smtClean="0"/>
              <a:t>“A</a:t>
            </a:r>
            <a:r>
              <a:rPr lang="en-US" baseline="0" dirty="0" smtClean="0"/>
              <a:t> quality rating system [like Maryland EXCELS] </a:t>
            </a:r>
            <a:r>
              <a:rPr lang="en-US" dirty="0" smtClean="0"/>
              <a:t>is </a:t>
            </a:r>
            <a:r>
              <a:rPr lang="en-US" dirty="0"/>
              <a:t>guided by the </a:t>
            </a:r>
            <a:r>
              <a:rPr lang="en-US" dirty="0" smtClean="0"/>
              <a:t>vision </a:t>
            </a:r>
            <a:r>
              <a:rPr lang="en-US" dirty="0"/>
              <a:t>of  improving services to increase positive outcomes for children and </a:t>
            </a:r>
            <a:r>
              <a:rPr lang="en-US" dirty="0" smtClean="0"/>
              <a:t>families” (Linda </a:t>
            </a:r>
            <a:r>
              <a:rPr lang="en-US" dirty="0"/>
              <a:t>Smith</a:t>
            </a:r>
            <a:r>
              <a:rPr lang="en-US" dirty="0" smtClean="0"/>
              <a:t>).*</a:t>
            </a:r>
          </a:p>
          <a:p>
            <a:endParaRPr lang="en-US" dirty="0" smtClean="0"/>
          </a:p>
          <a:p>
            <a:r>
              <a:rPr lang="en-US" dirty="0" smtClean="0"/>
              <a:t>Quality improvement is accomplished through a process of assessment, communication, and improvement</a:t>
            </a:r>
            <a:endParaRPr lang="en-US" dirty="0"/>
          </a:p>
          <a:p>
            <a:endParaRPr lang="en-US" dirty="0"/>
          </a:p>
          <a:p>
            <a:r>
              <a:rPr lang="en-US" dirty="0"/>
              <a:t>First, programs assess and document their strengths and areas for growth, using reliable tools and best practices included in the Maryland EXCELS standards.  </a:t>
            </a:r>
          </a:p>
          <a:p>
            <a:endParaRPr lang="en-US" dirty="0"/>
          </a:p>
          <a:p>
            <a:r>
              <a:rPr lang="en-US" dirty="0"/>
              <a:t>Second, programs embark on a path of continuous quality improvement to strategically tackle the areas identified as opportunities for growth through the assessment process, with support and technical assistance.  </a:t>
            </a:r>
          </a:p>
          <a:p>
            <a:endParaRPr lang="en-US" dirty="0"/>
          </a:p>
          <a:p>
            <a:r>
              <a:rPr lang="en-US" dirty="0"/>
              <a:t>Third, Maryland EXCELS ratings communicate to families the importance of quality child care and early education choices, helping them make informed decisions about the program their child attends. </a:t>
            </a:r>
          </a:p>
          <a:p>
            <a:endParaRPr lang="en-US" dirty="0"/>
          </a:p>
          <a:p>
            <a:r>
              <a:rPr lang="en-US" dirty="0"/>
              <a:t>* Linda K. Smith is the Deputy Assistant Secretary and Inter-Departmental Liaison for Early Childhood Development for the Administration for Children and Families (ACF) at the U.S. Department of Health and Human Services.</a:t>
            </a:r>
          </a:p>
        </p:txBody>
      </p:sp>
      <p:sp>
        <p:nvSpPr>
          <p:cNvPr id="4" name="Slide Number Placeholder 3"/>
          <p:cNvSpPr>
            <a:spLocks noGrp="1"/>
          </p:cNvSpPr>
          <p:nvPr>
            <p:ph type="sldNum" sz="quarter" idx="5"/>
          </p:nvPr>
        </p:nvSpPr>
        <p:spPr/>
        <p:txBody>
          <a:bodyPr/>
          <a:lstStyle/>
          <a:p>
            <a:pPr>
              <a:defRPr/>
            </a:pPr>
            <a:fld id="{A1877C84-A63A-4F9A-AECB-9B3C44FB608A}" type="slidenum">
              <a:rPr lang="en-US" smtClean="0"/>
              <a:pPr>
                <a:defRPr/>
              </a:pPr>
              <a:t>3</a:t>
            </a:fld>
            <a:endParaRPr lang="en-US"/>
          </a:p>
        </p:txBody>
      </p:sp>
    </p:spTree>
    <p:extLst>
      <p:ext uri="{BB962C8B-B14F-4D97-AF65-F5344CB8AC3E}">
        <p14:creationId xmlns:p14="http://schemas.microsoft.com/office/powerpoint/2010/main" val="3715297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 Maryland EXCELS standards in five content areas are based on nationally identified components of quality: </a:t>
            </a:r>
          </a:p>
          <a:p>
            <a:endParaRPr lang="en-US" dirty="0"/>
          </a:p>
          <a:p>
            <a:pPr lvl="0"/>
            <a:r>
              <a:rPr lang="en-US" dirty="0" smtClean="0"/>
              <a:t>1) Licensing </a:t>
            </a:r>
            <a:r>
              <a:rPr lang="en-US" dirty="0"/>
              <a:t>and Compliance </a:t>
            </a:r>
            <a:r>
              <a:rPr lang="en-US" dirty="0" smtClean="0"/>
              <a:t>is </a:t>
            </a:r>
            <a:r>
              <a:rPr lang="en-US" dirty="0"/>
              <a:t>the foundation upon which Maryland EXCELS is built.  Licensing regulations set the </a:t>
            </a:r>
            <a:r>
              <a:rPr lang="en-US" i="1" dirty="0"/>
              <a:t>minimum standards</a:t>
            </a:r>
            <a:r>
              <a:rPr lang="en-US" dirty="0"/>
              <a:t> by which </a:t>
            </a:r>
            <a:r>
              <a:rPr lang="en-US" dirty="0" smtClean="0"/>
              <a:t>child care </a:t>
            </a:r>
            <a:r>
              <a:rPr lang="en-US" dirty="0"/>
              <a:t>facilities operate. Maryland EXCELS is a voluntary system and child care providers may choose to participate.  </a:t>
            </a:r>
            <a:r>
              <a:rPr lang="en-US" dirty="0" smtClean="0"/>
              <a:t>In</a:t>
            </a:r>
            <a:r>
              <a:rPr lang="en-US" baseline="0" dirty="0" smtClean="0"/>
              <a:t> order to take subsidy vouchers (Child Care Subsidy), providers must participate.</a:t>
            </a:r>
            <a:endParaRPr lang="en-US" dirty="0" smtClean="0"/>
          </a:p>
          <a:p>
            <a:r>
              <a:rPr lang="en-US" dirty="0" smtClean="0"/>
              <a:t>2</a:t>
            </a:r>
            <a:r>
              <a:rPr lang="en-US" dirty="0"/>
              <a:t>) Rating Scales and Accreditation</a:t>
            </a:r>
          </a:p>
          <a:p>
            <a:r>
              <a:rPr lang="en-US" dirty="0"/>
              <a:t>3) Staffing and Professional Development </a:t>
            </a:r>
          </a:p>
          <a:p>
            <a:r>
              <a:rPr lang="en-US" dirty="0"/>
              <a:t>4) Developmentally Appropriate Learning and Practice; and </a:t>
            </a:r>
          </a:p>
          <a:p>
            <a:r>
              <a:rPr lang="en-US" dirty="0"/>
              <a:t>5) Administrative Policies and Practices.</a:t>
            </a:r>
          </a:p>
        </p:txBody>
      </p:sp>
      <p:sp>
        <p:nvSpPr>
          <p:cNvPr id="4" name="Slide Number Placeholder 3"/>
          <p:cNvSpPr>
            <a:spLocks noGrp="1"/>
          </p:cNvSpPr>
          <p:nvPr>
            <p:ph type="sldNum" sz="quarter" idx="5"/>
          </p:nvPr>
        </p:nvSpPr>
        <p:spPr/>
        <p:txBody>
          <a:bodyPr/>
          <a:lstStyle/>
          <a:p>
            <a:pPr>
              <a:defRPr/>
            </a:pPr>
            <a:fld id="{BBBBED2F-0712-49F1-840E-50B84B3610BF}" type="slidenum">
              <a:rPr lang="en-US" smtClean="0"/>
              <a:pPr>
                <a:defRPr/>
              </a:pPr>
              <a:t>4</a:t>
            </a:fld>
            <a:endParaRPr lang="en-US"/>
          </a:p>
        </p:txBody>
      </p:sp>
    </p:spTree>
    <p:extLst>
      <p:ext uri="{BB962C8B-B14F-4D97-AF65-F5344CB8AC3E}">
        <p14:creationId xmlns:p14="http://schemas.microsoft.com/office/powerpoint/2010/main" val="280873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This chart helps users interpret the standards. There are separate standards for Family Child Care, Child Care Centers, School-Age Only Programs and Public </a:t>
            </a:r>
            <a:r>
              <a:rPr lang="en-US" dirty="0" err="1"/>
              <a:t>PreKindergarten</a:t>
            </a:r>
            <a:r>
              <a:rPr lang="en-US" dirty="0"/>
              <a:t>.  Large Family Child Care Homes use the Family Child Care standards.  Head Start and Non-Public Nursery Schools use the Child Care Center standards.</a:t>
            </a:r>
          </a:p>
          <a:p>
            <a:endParaRPr lang="en-US" dirty="0"/>
          </a:p>
          <a:p>
            <a:r>
              <a:rPr lang="en-US" dirty="0"/>
              <a:t>Each chart is organized for easy reference.  The content areas appear as the heading with the check level – 1 through 5 – underneath.  To the left side are the categories.  For each category, there are criteria that increase across the levels.  Finally, the red type denotes the documentation required to verify or validate that the facility has met the criteria.</a:t>
            </a:r>
          </a:p>
        </p:txBody>
      </p:sp>
      <p:sp>
        <p:nvSpPr>
          <p:cNvPr id="4" name="Slide Number Placeholder 3"/>
          <p:cNvSpPr>
            <a:spLocks noGrp="1"/>
          </p:cNvSpPr>
          <p:nvPr>
            <p:ph type="sldNum" sz="quarter" idx="5"/>
          </p:nvPr>
        </p:nvSpPr>
        <p:spPr/>
        <p:txBody>
          <a:bodyPr/>
          <a:lstStyle/>
          <a:p>
            <a:pPr>
              <a:defRPr/>
            </a:pPr>
            <a:fld id="{FCCEA6F8-EE04-4A41-9C6E-11D699BD2520}" type="slidenum">
              <a:rPr lang="en-US" smtClean="0"/>
              <a:pPr>
                <a:defRPr/>
              </a:pPr>
              <a:t>5</a:t>
            </a:fld>
            <a:endParaRPr lang="en-US"/>
          </a:p>
        </p:txBody>
      </p:sp>
    </p:spTree>
    <p:extLst>
      <p:ext uri="{BB962C8B-B14F-4D97-AF65-F5344CB8AC3E}">
        <p14:creationId xmlns:p14="http://schemas.microsoft.com/office/powerpoint/2010/main" val="1333229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programs and providers access the Maryland EXCELS online system to register and begin an application, the standards are laid out a bit differently for ease of online viewing, as you can see here.  That means that a program’s overall check level rating is based on meeting all criteria for a specified level. </a:t>
            </a:r>
          </a:p>
          <a:p>
            <a:endParaRPr lang="en-US" dirty="0"/>
          </a:p>
        </p:txBody>
      </p:sp>
      <p:sp>
        <p:nvSpPr>
          <p:cNvPr id="4" name="Slide Number Placeholder 3"/>
          <p:cNvSpPr>
            <a:spLocks noGrp="1"/>
          </p:cNvSpPr>
          <p:nvPr>
            <p:ph type="sldNum" sz="quarter" idx="10"/>
          </p:nvPr>
        </p:nvSpPr>
        <p:spPr/>
        <p:txBody>
          <a:bodyPr/>
          <a:lstStyle/>
          <a:p>
            <a:pPr>
              <a:defRPr/>
            </a:pPr>
            <a:fld id="{8E29B805-A0EC-4898-A597-D07A159F764D}" type="slidenum">
              <a:rPr lang="en-US" smtClean="0"/>
              <a:pPr>
                <a:defRPr/>
              </a:pPr>
              <a:t>6</a:t>
            </a:fld>
            <a:endParaRPr lang="en-US"/>
          </a:p>
        </p:txBody>
      </p:sp>
    </p:spTree>
    <p:extLst>
      <p:ext uri="{BB962C8B-B14F-4D97-AF65-F5344CB8AC3E}">
        <p14:creationId xmlns:p14="http://schemas.microsoft.com/office/powerpoint/2010/main" val="2194619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Maryland EXCELS recognizes child</a:t>
            </a:r>
            <a:r>
              <a:rPr lang="en-US" baseline="0" dirty="0" smtClean="0"/>
              <a:t> care and public </a:t>
            </a:r>
            <a:r>
              <a:rPr lang="en-US" baseline="0" dirty="0" err="1" smtClean="0"/>
              <a:t>PreKindergarten</a:t>
            </a:r>
            <a:r>
              <a:rPr lang="en-US" baseline="0" dirty="0" smtClean="0"/>
              <a:t> programs that provide services over and above those outlined in the standards. Programs that are recognized for these additional achievements are acknowledged on the Maryland EXCELS web site and in the </a:t>
            </a:r>
            <a:r>
              <a:rPr lang="en-US" i="1" baseline="0" dirty="0" smtClean="0"/>
              <a:t>Quality Finder </a:t>
            </a:r>
            <a:r>
              <a:rPr lang="en-US" baseline="0" dirty="0" smtClean="0"/>
              <a:t>Mobile App.</a:t>
            </a:r>
          </a:p>
          <a:p>
            <a:endParaRPr lang="en-US" baseline="0" dirty="0" smtClean="0"/>
          </a:p>
          <a:p>
            <a:r>
              <a:rPr lang="en-US" baseline="0" dirty="0" smtClean="0"/>
              <a:t>Current additional achievements include:</a:t>
            </a:r>
          </a:p>
          <a:p>
            <a:endParaRPr lang="en-US" baseline="0" dirty="0" smtClean="0"/>
          </a:p>
          <a:p>
            <a:pPr>
              <a:spcBef>
                <a:spcPts val="0"/>
              </a:spcBef>
              <a:buFont typeface="Arial" pitchFamily="34" charset="0"/>
              <a:buChar char="•"/>
            </a:pPr>
            <a:r>
              <a:rPr lang="en-US" baseline="0" dirty="0" smtClean="0"/>
              <a:t> Asthma Friendly Child Care</a:t>
            </a:r>
          </a:p>
          <a:p>
            <a:pPr>
              <a:spcBef>
                <a:spcPts val="0"/>
              </a:spcBef>
              <a:buFont typeface="Arial" pitchFamily="34" charset="0"/>
              <a:buChar char="•"/>
            </a:pPr>
            <a:endParaRPr lang="en-US" baseline="0" dirty="0" smtClean="0"/>
          </a:p>
          <a:p>
            <a:pPr>
              <a:spcBef>
                <a:spcPts val="0"/>
              </a:spcBef>
              <a:buFont typeface="Arial" pitchFamily="34" charset="0"/>
              <a:buChar char="•"/>
            </a:pPr>
            <a:r>
              <a:rPr lang="en-US" baseline="0" dirty="0" smtClean="0"/>
              <a:t> Health and Wellness</a:t>
            </a:r>
          </a:p>
          <a:p>
            <a:pPr>
              <a:spcBef>
                <a:spcPts val="0"/>
              </a:spcBef>
              <a:buFont typeface="Arial" pitchFamily="34" charset="0"/>
              <a:buChar char="•"/>
            </a:pPr>
            <a:endParaRPr lang="en-US" baseline="0" dirty="0" smtClean="0"/>
          </a:p>
          <a:p>
            <a:pPr>
              <a:spcBef>
                <a:spcPts val="0"/>
              </a:spcBef>
              <a:buFont typeface="Arial" pitchFamily="34" charset="0"/>
              <a:buChar char="•"/>
            </a:pPr>
            <a:r>
              <a:rPr lang="en-US" baseline="0" dirty="0" smtClean="0"/>
              <a:t>Quality Business Practices (which refers to the successful completion of PAS or BAS training), and </a:t>
            </a:r>
            <a:br>
              <a:rPr lang="en-US" baseline="0" dirty="0" smtClean="0"/>
            </a:br>
            <a:endParaRPr lang="en-US" baseline="0" dirty="0" smtClean="0"/>
          </a:p>
          <a:p>
            <a:pPr>
              <a:spcBef>
                <a:spcPts val="0"/>
              </a:spcBef>
              <a:buFont typeface="Arial" pitchFamily="34" charset="0"/>
              <a:buChar char="•"/>
            </a:pPr>
            <a:r>
              <a:rPr lang="en-US" baseline="0" dirty="0" smtClean="0"/>
              <a:t>Cultural and Linguistic Competency</a:t>
            </a:r>
          </a:p>
          <a:p>
            <a:pPr>
              <a:spcBef>
                <a:spcPts val="0"/>
              </a:spcBef>
              <a:buFont typeface="Arial" pitchFamily="34" charset="0"/>
              <a:buChar char="•"/>
            </a:pPr>
            <a:endParaRPr lang="en-US" baseline="0" dirty="0" smtClean="0"/>
          </a:p>
          <a:p>
            <a:pPr>
              <a:spcBef>
                <a:spcPts val="0"/>
              </a:spcBef>
              <a:buFont typeface="Arial" pitchFamily="34" charset="0"/>
              <a:buChar char="•"/>
            </a:pPr>
            <a:r>
              <a:rPr lang="en-US" baseline="0" dirty="0" smtClean="0"/>
              <a:t>Eco Friendly Program</a:t>
            </a:r>
          </a:p>
          <a:p>
            <a:pPr>
              <a:buFont typeface="Arial" pitchFamily="34" charset="0"/>
              <a:buChar char="•"/>
            </a:pPr>
            <a:endParaRPr lang="en-US" baseline="0" dirty="0" smtClean="0"/>
          </a:p>
          <a:p>
            <a:pPr>
              <a:buFont typeface="Arial" pitchFamily="34" charset="0"/>
              <a:buNone/>
            </a:pPr>
            <a:r>
              <a:rPr lang="en-US" baseline="0" dirty="0" smtClean="0"/>
              <a:t>For more information on how your program can be recognized for these Additional Achievements, please see the flyer available in the Resources section of www.marylandexcels.org</a:t>
            </a:r>
          </a:p>
          <a:p>
            <a:pPr>
              <a:buFont typeface="Arial" pitchFamily="34" charset="0"/>
              <a:buNone/>
            </a:pPr>
            <a:endParaRPr lang="en-US" baseline="0"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8E29B805-A0EC-4898-A597-D07A159F764D}" type="slidenum">
              <a:rPr lang="en-US" smtClean="0"/>
              <a:pPr>
                <a:defRPr/>
              </a:pPr>
              <a:t>7</a:t>
            </a:fld>
            <a:endParaRPr lang="en-US"/>
          </a:p>
        </p:txBody>
      </p:sp>
    </p:spTree>
    <p:extLst>
      <p:ext uri="{BB962C8B-B14F-4D97-AF65-F5344CB8AC3E}">
        <p14:creationId xmlns:p14="http://schemas.microsoft.com/office/powerpoint/2010/main" val="735516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dirty="0" smtClean="0"/>
              <a:t>To participate in Maryland EXCELS, programs and providers visit the web site: marylandexcels.org to register</a:t>
            </a:r>
            <a:r>
              <a:rPr lang="en-US" baseline="0" dirty="0" smtClean="0"/>
              <a:t> and submit an online application.</a:t>
            </a:r>
            <a:endParaRPr lang="en-US" dirty="0" smtClean="0"/>
          </a:p>
          <a:p>
            <a:pPr defTabSz="914225" eaLnBrk="1" hangingPunct="1">
              <a:spcBef>
                <a:spcPct val="0"/>
              </a:spcBef>
              <a:defRPr/>
            </a:pPr>
            <a:endParaRPr lang="en-US" dirty="0" smtClean="0"/>
          </a:p>
          <a:p>
            <a:pPr fontAlgn="auto">
              <a:spcBef>
                <a:spcPts val="0"/>
              </a:spcBef>
              <a:spcAft>
                <a:spcPts val="0"/>
              </a:spcAft>
              <a:buClr>
                <a:srgbClr val="FF8837"/>
              </a:buClr>
              <a:defRPr/>
            </a:pPr>
            <a:r>
              <a:rPr lang="en-US" dirty="0" smtClean="0"/>
              <a:t>It’s important to note that registering on marylandexcels.org by creating a User Name and Password is only the first step,</a:t>
            </a:r>
            <a:r>
              <a:rPr lang="en-US" baseline="0" dirty="0" smtClean="0"/>
              <a:t>  but an important one! C</a:t>
            </a:r>
            <a:r>
              <a:rPr lang="en-US" dirty="0" smtClean="0"/>
              <a:t>ompleting and submitting the online application is next.</a:t>
            </a:r>
          </a:p>
          <a:p>
            <a:pPr fontAlgn="auto">
              <a:spcBef>
                <a:spcPts val="0"/>
              </a:spcBef>
              <a:spcAft>
                <a:spcPts val="0"/>
              </a:spcAft>
              <a:buClr>
                <a:srgbClr val="FF8837"/>
              </a:buClr>
              <a:defRPr/>
            </a:pPr>
            <a:endParaRPr lang="en-US" dirty="0" smtClean="0"/>
          </a:p>
          <a:p>
            <a:pPr fontAlgn="auto">
              <a:spcBef>
                <a:spcPts val="0"/>
              </a:spcBef>
              <a:spcAft>
                <a:spcPts val="0"/>
              </a:spcAft>
              <a:buClr>
                <a:srgbClr val="FF8837"/>
              </a:buClr>
              <a:defRPr/>
            </a:pPr>
            <a:r>
              <a:rPr lang="en-US" dirty="0" smtClean="0"/>
              <a:t>When the application is complete and accepted, an email confirmation will assign a Program Coordinator and provide contact information for the</a:t>
            </a:r>
            <a:r>
              <a:rPr lang="en-US" baseline="0" dirty="0" smtClean="0"/>
              <a:t> </a:t>
            </a:r>
            <a:r>
              <a:rPr lang="en-US" dirty="0" smtClean="0"/>
              <a:t>Quality Assurance Specialist.  Programs can then begin working within the Maryland EXCELS online system to upload documentation to meet the standards and achieve a quality rating. Participating programs</a:t>
            </a:r>
            <a:r>
              <a:rPr lang="en-US" baseline="0" dirty="0" smtClean="0"/>
              <a:t> must publish a rating after acceptance in Maryland EXCELS.</a:t>
            </a:r>
            <a:endParaRPr lang="en-US"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A160C2-832F-4B4F-AA46-D1F67B5DD837}" type="slidenum">
              <a:rPr lang="en-US" smtClean="0"/>
              <a:pPr fontAlgn="base">
                <a:spcBef>
                  <a:spcPct val="0"/>
                </a:spcBef>
                <a:spcAft>
                  <a:spcPct val="0"/>
                </a:spcAft>
                <a:defRPr/>
              </a:pPr>
              <a:t>8</a:t>
            </a:fld>
            <a:endParaRPr lang="en-US" smtClean="0"/>
          </a:p>
        </p:txBody>
      </p:sp>
    </p:spTree>
    <p:extLst>
      <p:ext uri="{BB962C8B-B14F-4D97-AF65-F5344CB8AC3E}">
        <p14:creationId xmlns:p14="http://schemas.microsoft.com/office/powerpoint/2010/main" val="1205596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772"/>
            <a:r>
              <a:rPr lang="en-US" dirty="0" smtClean="0"/>
              <a:t>For help with the</a:t>
            </a:r>
            <a:r>
              <a:rPr lang="en-US" baseline="0" dirty="0" smtClean="0"/>
              <a:t> system, email or call 24-hours a day, 7 days a week for personalized care. </a:t>
            </a:r>
            <a:endParaRPr lang="en-US" dirty="0"/>
          </a:p>
        </p:txBody>
      </p:sp>
      <p:sp>
        <p:nvSpPr>
          <p:cNvPr id="4" name="Slide Number Placeholder 3"/>
          <p:cNvSpPr>
            <a:spLocks noGrp="1"/>
          </p:cNvSpPr>
          <p:nvPr>
            <p:ph type="sldNum" sz="quarter" idx="10"/>
          </p:nvPr>
        </p:nvSpPr>
        <p:spPr/>
        <p:txBody>
          <a:bodyPr/>
          <a:lstStyle/>
          <a:p>
            <a:pPr>
              <a:defRPr/>
            </a:pPr>
            <a:fld id="{8E29B805-A0EC-4898-A597-D07A159F764D}" type="slidenum">
              <a:rPr lang="en-US" smtClean="0"/>
              <a:pPr>
                <a:defRPr/>
              </a:pPr>
              <a:t>9</a:t>
            </a:fld>
            <a:endParaRPr lang="en-US"/>
          </a:p>
        </p:txBody>
      </p:sp>
    </p:spTree>
    <p:extLst>
      <p:ext uri="{BB962C8B-B14F-4D97-AF65-F5344CB8AC3E}">
        <p14:creationId xmlns:p14="http://schemas.microsoft.com/office/powerpoint/2010/main" val="7145619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7BD3A4ED-BDC6-4AD0-94E8-549BBFFA52A1}" type="datetimeFigureOut">
              <a:rPr lang="fr-FR"/>
              <a:pPr>
                <a:defRPr/>
              </a:pPr>
              <a:t>02/12/2015</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dirty="0"/>
          </a:p>
        </p:txBody>
      </p:sp>
      <p:sp>
        <p:nvSpPr>
          <p:cNvPr id="6" name="Espace réservé du numéro de diapositive 5"/>
          <p:cNvSpPr>
            <a:spLocks noGrp="1"/>
          </p:cNvSpPr>
          <p:nvPr>
            <p:ph type="sldNum" sz="quarter" idx="12"/>
          </p:nvPr>
        </p:nvSpPr>
        <p:spPr/>
        <p:txBody>
          <a:bodyPr/>
          <a:lstStyle>
            <a:lvl1pPr>
              <a:defRPr/>
            </a:lvl1pPr>
          </a:lstStyle>
          <a:p>
            <a:pPr>
              <a:defRPr/>
            </a:pPr>
            <a:fld id="{EC8AF55C-A4E4-43D5-BB99-78C11BB4CF3E}" type="slidenum">
              <a:rPr lang="fr-CA"/>
              <a:pPr>
                <a:defRPr/>
              </a:pPr>
              <a:t>‹#›</a:t>
            </a:fld>
            <a:endParaRPr lang="fr-CA" dirty="0"/>
          </a:p>
        </p:txBody>
      </p:sp>
      <p:pic>
        <p:nvPicPr>
          <p:cNvPr id="8" name="Picture 7"/>
          <p:cNvPicPr>
            <a:picLocks noChangeAspect="1" noChangeArrowheads="1"/>
          </p:cNvPicPr>
          <p:nvPr userDrawn="1"/>
        </p:nvPicPr>
        <p:blipFill>
          <a:blip r:embed="rId2" cstate="print"/>
          <a:srcRect t="77774" b="3030"/>
          <a:stretch>
            <a:fillRect/>
          </a:stretch>
        </p:blipFill>
        <p:spPr bwMode="auto">
          <a:xfrm rot="10800000">
            <a:off x="0" y="-23"/>
            <a:ext cx="9144000" cy="1125537"/>
          </a:xfrm>
          <a:prstGeom prst="rect">
            <a:avLst/>
          </a:prstGeom>
          <a:noFill/>
          <a:ln w="9525">
            <a:noFill/>
            <a:miter lim="800000"/>
            <a:headEnd/>
            <a:tailEnd/>
          </a:ln>
        </p:spPr>
      </p:pic>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75EB9462-41BD-4007-BC94-B970D45B07D6}" type="datetimeFigureOut">
              <a:rPr lang="fr-FR"/>
              <a:pPr>
                <a:defRPr/>
              </a:pPr>
              <a:t>02/12/2015</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3C486685-E19A-4E28-8410-1F2F70745220}" type="slidenum">
              <a:rPr lang="fr-CA"/>
              <a:pPr>
                <a:defRPr/>
              </a:pPr>
              <a:t>‹#›</a:t>
            </a:fld>
            <a:endParaRPr lang="fr-CA"/>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6A44D46D-D9BE-4166-873B-5CD67D63A133}" type="datetimeFigureOut">
              <a:rPr lang="fr-FR"/>
              <a:pPr>
                <a:defRPr/>
              </a:pPr>
              <a:t>02/12/2015</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F6E92BDF-5740-4168-9583-5C008283575D}" type="slidenum">
              <a:rPr lang="fr-CA"/>
              <a:pPr>
                <a:defRPr/>
              </a:pPr>
              <a:t>‹#›</a:t>
            </a:fld>
            <a:endParaRPr lang="fr-CA"/>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C3CD901-1D05-437F-851E-FAA3743A0056}" type="datetimeFigureOut">
              <a:rPr lang="en-US"/>
              <a:pPr>
                <a:defRPr/>
              </a:pPr>
              <a:t>12/2/2015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D84A44-6769-4568-9567-22DD4FA4D896}" type="slidenum">
              <a:rPr lang="en-US"/>
              <a:pPr>
                <a:defRPr/>
              </a:pPr>
              <a:t>‹#›</a:t>
            </a:fld>
            <a:endParaRPr lang="en-US"/>
          </a:p>
        </p:txBody>
      </p:sp>
    </p:spTree>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32AC16-736A-4DE6-B1EC-7EC2CBF68F66}" type="datetimeFigureOut">
              <a:rPr lang="en-US"/>
              <a:pPr>
                <a:defRPr/>
              </a:pPr>
              <a:t>12/2/2015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618879-ACEB-4B5F-8DA3-395628D47A44}" type="slidenum">
              <a:rPr lang="en-US"/>
              <a:pPr>
                <a:defRPr/>
              </a:pPr>
              <a:t>‹#›</a:t>
            </a:fld>
            <a:endParaRPr lang="en-US"/>
          </a:p>
        </p:txBody>
      </p:sp>
    </p:spTree>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1AF2FF8-974E-4E39-BB4D-E567FBC56C5B}" type="datetimeFigureOut">
              <a:rPr lang="en-US"/>
              <a:pPr>
                <a:defRPr/>
              </a:pPr>
              <a:t>12/2/2015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B68980-397F-4380-8DF1-34ABEB5903DD}" type="slidenum">
              <a:rPr lang="en-US"/>
              <a:pPr>
                <a:defRPr/>
              </a:pPr>
              <a:t>‹#›</a:t>
            </a:fld>
            <a:endParaRPr lang="en-US"/>
          </a:p>
        </p:txBody>
      </p:sp>
    </p:spTree>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5D58528-0BF4-4F31-BD49-B4BABE36FAB0}" type="datetimeFigureOut">
              <a:rPr lang="en-US"/>
              <a:pPr>
                <a:defRPr/>
              </a:pPr>
              <a:t>12/2/2015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D75CA7-2E6D-4FA6-98E8-B22964F2811C}" type="slidenum">
              <a:rPr lang="en-US"/>
              <a:pPr>
                <a:defRPr/>
              </a:pPr>
              <a:t>‹#›</a:t>
            </a:fld>
            <a:endParaRPr lang="en-US"/>
          </a:p>
        </p:txBody>
      </p:sp>
    </p:spTree>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FC4F6AC-E26D-42F1-846D-7789A377E562}" type="datetimeFigureOut">
              <a:rPr lang="en-US"/>
              <a:pPr>
                <a:defRPr/>
              </a:pPr>
              <a:t>12/2/2015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86B5C83-CE10-4049-9C06-0B1A5EC67099}" type="slidenum">
              <a:rPr lang="en-US"/>
              <a:pPr>
                <a:defRPr/>
              </a:pPr>
              <a:t>‹#›</a:t>
            </a:fld>
            <a:endParaRPr lang="en-US"/>
          </a:p>
        </p:txBody>
      </p:sp>
    </p:spTree>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7711436-75C8-4D1E-8AE9-B168CC052FE6}" type="datetimeFigureOut">
              <a:rPr lang="en-US"/>
              <a:pPr>
                <a:defRPr/>
              </a:pPr>
              <a:t>12/2/2015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0CAEA75-7DC5-403B-944D-7C96F2C77D17}" type="slidenum">
              <a:rPr lang="en-US"/>
              <a:pPr>
                <a:defRPr/>
              </a:pPr>
              <a:t>‹#›</a:t>
            </a:fld>
            <a:endParaRPr lang="en-US"/>
          </a:p>
        </p:txBody>
      </p:sp>
    </p:spTree>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F45DBAF-7909-49B2-A6C2-55F8BC0D5754}" type="datetimeFigureOut">
              <a:rPr lang="en-US"/>
              <a:pPr>
                <a:defRPr/>
              </a:pPr>
              <a:t>12/2/2015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C39EEBD-3B67-4FE6-8C32-143B179B66FD}" type="slidenum">
              <a:rPr lang="en-US"/>
              <a:pPr>
                <a:defRPr/>
              </a:pPr>
              <a:t>‹#›</a:t>
            </a:fld>
            <a:endParaRPr lang="en-US"/>
          </a:p>
        </p:txBody>
      </p:sp>
    </p:spTree>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825E71-ABD4-47BA-B03B-17C65C1463DE}" type="datetimeFigureOut">
              <a:rPr lang="en-US"/>
              <a:pPr>
                <a:defRPr/>
              </a:pPr>
              <a:t>12/2/2015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D86E30-2570-46C2-84AE-C9D23412E5B9}" type="slidenum">
              <a:rPr lang="en-US"/>
              <a:pPr>
                <a:defRPr/>
              </a:pPr>
              <a:t>‹#›</a:t>
            </a:fld>
            <a:endParaRPr lang="en-US"/>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a:xfrm>
            <a:off x="500034" y="1571612"/>
            <a:ext cx="8229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2276EC91-8250-4BDB-9343-F6E9E4C38F30}" type="datetimeFigureOut">
              <a:rPr lang="fr-FR"/>
              <a:pPr>
                <a:defRPr/>
              </a:pPr>
              <a:t>02/12/2015</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dirty="0"/>
          </a:p>
        </p:txBody>
      </p:sp>
      <p:sp>
        <p:nvSpPr>
          <p:cNvPr id="6" name="Espace réservé du numéro de diapositive 5"/>
          <p:cNvSpPr>
            <a:spLocks noGrp="1"/>
          </p:cNvSpPr>
          <p:nvPr>
            <p:ph type="sldNum" sz="quarter" idx="12"/>
          </p:nvPr>
        </p:nvSpPr>
        <p:spPr/>
        <p:txBody>
          <a:bodyPr/>
          <a:lstStyle>
            <a:lvl1pPr>
              <a:defRPr/>
            </a:lvl1pPr>
          </a:lstStyle>
          <a:p>
            <a:pPr>
              <a:defRPr/>
            </a:pPr>
            <a:fld id="{9C9CB669-3783-43F0-BAB7-CD3D2F137F04}" type="slidenum">
              <a:rPr lang="fr-CA"/>
              <a:pPr>
                <a:defRPr/>
              </a:pPr>
              <a:t>‹#›</a:t>
            </a:fld>
            <a:endParaRPr lang="fr-CA"/>
          </a:p>
        </p:txBody>
      </p:sp>
    </p:spTree>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D5B54D-4F3D-4795-B918-AF37FC7053F7}" type="datetimeFigureOut">
              <a:rPr lang="en-US"/>
              <a:pPr>
                <a:defRPr/>
              </a:pPr>
              <a:t>12/2/2015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6A24E4-4510-4E6F-A836-42DDEE858E14}" type="slidenum">
              <a:rPr lang="en-US"/>
              <a:pPr>
                <a:defRPr/>
              </a:pPr>
              <a:t>‹#›</a:t>
            </a:fld>
            <a:endParaRPr lang="en-US"/>
          </a:p>
        </p:txBody>
      </p:sp>
    </p:spTree>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61C6A0-699A-4287-91EB-A2642BE5A2D9}" type="datetimeFigureOut">
              <a:rPr lang="en-US"/>
              <a:pPr>
                <a:defRPr/>
              </a:pPr>
              <a:t>12/2/2015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E71187-0773-473D-B24A-0CEC5A5E11A3}" type="slidenum">
              <a:rPr lang="en-US"/>
              <a:pPr>
                <a:defRPr/>
              </a:pPr>
              <a:t>‹#›</a:t>
            </a:fld>
            <a:endParaRPr lang="en-US"/>
          </a:p>
        </p:txBody>
      </p:sp>
    </p:spTree>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2F8663-25FB-4D3E-A276-8E797ECB28B5}" type="datetimeFigureOut">
              <a:rPr lang="en-US"/>
              <a:pPr>
                <a:defRPr/>
              </a:pPr>
              <a:t>12/2/2015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914133-907F-48E1-A0CC-8D6E0AF8E77A}" type="slidenum">
              <a:rPr lang="en-US"/>
              <a:pPr>
                <a:defRPr/>
              </a:pPr>
              <a:t>‹#›</a:t>
            </a:fld>
            <a:endParaRPr lang="en-US"/>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833DE672-CDF0-4738-972C-E37B6C818ACC}" type="datetimeFigureOut">
              <a:rPr lang="fr-FR"/>
              <a:pPr>
                <a:defRPr/>
              </a:pPr>
              <a:t>02/12/2015</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E55B2560-4FCF-4DA6-B137-6524674D97F3}" type="slidenum">
              <a:rPr lang="fr-CA"/>
              <a:pPr>
                <a:defRPr/>
              </a:pPr>
              <a:t>‹#›</a:t>
            </a:fld>
            <a:endParaRPr lang="fr-CA"/>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0C8F7CA3-649A-4E82-B346-96CC9979A80B}" type="datetimeFigureOut">
              <a:rPr lang="fr-FR"/>
              <a:pPr>
                <a:defRPr/>
              </a:pPr>
              <a:t>02/12/2015</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C7373CD4-7B7C-432C-A1D0-37105E464AAA}" type="slidenum">
              <a:rPr lang="fr-CA"/>
              <a:pPr>
                <a:defRPr/>
              </a:pPr>
              <a:t>‹#›</a:t>
            </a:fld>
            <a:endParaRPr lang="fr-CA"/>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B0601F62-76D1-49D6-92D8-2FA57774D730}" type="datetimeFigureOut">
              <a:rPr lang="fr-FR"/>
              <a:pPr>
                <a:defRPr/>
              </a:pPr>
              <a:t>02/12/2015</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3A974B42-D611-4F88-9A9D-3F656F32FE50}" type="slidenum">
              <a:rPr lang="fr-CA"/>
              <a:pPr>
                <a:defRPr/>
              </a:pPr>
              <a:t>‹#›</a:t>
            </a:fld>
            <a:endParaRPr lang="fr-CA"/>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0A41D556-72C6-4E7A-B0AE-0C55BC0D0755}" type="datetimeFigureOut">
              <a:rPr lang="fr-FR"/>
              <a:pPr>
                <a:defRPr/>
              </a:pPr>
              <a:t>02/12/2015</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E9122254-BB0B-498E-B066-6838D6A514BE}" type="slidenum">
              <a:rPr lang="fr-CA"/>
              <a:pPr>
                <a:defRPr/>
              </a:pPr>
              <a:t>‹#›</a:t>
            </a:fld>
            <a:endParaRPr lang="fr-CA"/>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5629DC7F-7B53-4B8B-B345-69455C2B894B}" type="datetimeFigureOut">
              <a:rPr lang="fr-FR"/>
              <a:pPr>
                <a:defRPr/>
              </a:pPr>
              <a:t>02/12/2015</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514B5EA3-B93D-4147-A6B4-EED1B4A5B723}" type="slidenum">
              <a:rPr lang="fr-CA"/>
              <a:pPr>
                <a:defRPr/>
              </a:pPr>
              <a:t>‹#›</a:t>
            </a:fld>
            <a:endParaRPr lang="fr-CA"/>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707904" y="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1FBDED9-D3DB-4B30-B392-62FB6EB56E4A}" type="datetimeFigureOut">
              <a:rPr lang="fr-FR"/>
              <a:pPr>
                <a:defRPr/>
              </a:pPr>
              <a:t>02/12/2015</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DF224A77-CB48-43F2-A367-1E05ED656A1C}" type="slidenum">
              <a:rPr lang="fr-CA"/>
              <a:pPr>
                <a:defRPr/>
              </a:pPr>
              <a:t>‹#›</a:t>
            </a:fld>
            <a:endParaRPr lang="fr-CA"/>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46096BC8-3448-4783-AB7A-BFF935E437A9}" type="datetimeFigureOut">
              <a:rPr lang="fr-FR"/>
              <a:pPr>
                <a:defRPr/>
              </a:pPr>
              <a:t>02/12/2015</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A1D1CA20-C8EC-4A91-856F-9AA0040D9196}" type="slidenum">
              <a:rPr lang="fr-CA"/>
              <a:pPr>
                <a:defRPr/>
              </a:pPr>
              <a:t>‹#›</a:t>
            </a:fld>
            <a:endParaRPr lang="fr-CA"/>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13" cstate="print"/>
          <a:srcRect t="77774" b="3030"/>
          <a:stretch>
            <a:fillRect/>
          </a:stretch>
        </p:blipFill>
        <p:spPr bwMode="auto">
          <a:xfrm>
            <a:off x="0" y="5732463"/>
            <a:ext cx="9144000" cy="1125537"/>
          </a:xfrm>
          <a:prstGeom prst="rect">
            <a:avLst/>
          </a:prstGeom>
          <a:noFill/>
          <a:ln w="9525">
            <a:noFill/>
            <a:miter lim="800000"/>
            <a:headEnd/>
            <a:tailEnd/>
          </a:ln>
        </p:spPr>
      </p:pic>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smtClean="0"/>
              <a:t>Cliquez pour modifier le style du titre</a:t>
            </a:r>
            <a:endParaRPr lang="fr-CA" dirty="0"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AA2136C-724B-4478-B7F7-1D8A0CC4EFE3}" type="datetimeFigureOut">
              <a:rPr lang="fr-FR"/>
              <a:pPr>
                <a:defRPr/>
              </a:pPr>
              <a:t>02/12/2015</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CA"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9616CE5-C3CC-449F-A911-8741C1105446}" type="slidenum">
              <a:rPr lang="fr-CA"/>
              <a:pPr>
                <a:defRPr/>
              </a:pPr>
              <a:t>‹#›</a:t>
            </a:fld>
            <a:endParaRPr lang="fr-CA"/>
          </a:p>
        </p:txBody>
      </p:sp>
      <p:pic>
        <p:nvPicPr>
          <p:cNvPr id="9" name="Picture 8" descr="MSDE_LOGO_300dpi_F.jpg"/>
          <p:cNvPicPr>
            <a:picLocks noChangeAspect="1"/>
          </p:cNvPicPr>
          <p:nvPr/>
        </p:nvPicPr>
        <p:blipFill>
          <a:blip r:embed="rId14" cstate="print"/>
          <a:stretch>
            <a:fillRect/>
          </a:stretch>
        </p:blipFill>
        <p:spPr>
          <a:xfrm>
            <a:off x="7010400" y="5791200"/>
            <a:ext cx="1828800" cy="86086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75000"/>
          </a:schemeClr>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9B8F31E-5113-452A-8227-437F22C5793F}" type="datetimeFigureOut">
              <a:rPr lang="en-US"/>
              <a:pPr>
                <a:defRPr/>
              </a:pPr>
              <a:t>12/2/2015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357C6B0-B534-45E6-8CFE-38A63557C3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slow">
    <p:wipe dir="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play.google.com/store/apps/details?id=com.jhtt.mdexcels&amp;hl=e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xZoAQwG7Z1w&amp;feature=youtu.b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youtube.com/watch?v=bYMtElNgA8w&amp;feature=youtu.be" TargetMode="Externa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cid:image005.png@01CF7117.23ACD6F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80" name="TextBox 11"/>
          <p:cNvSpPr>
            <a:spLocks noGrp="1" noChangeArrowheads="1"/>
          </p:cNvSpPr>
          <p:nvPr>
            <p:ph type="ctrTitle"/>
          </p:nvPr>
        </p:nvSpPr>
        <p:spPr>
          <a:xfrm>
            <a:off x="0" y="4745876"/>
            <a:ext cx="9144000" cy="1077218"/>
          </a:xfrm>
          <a:noFill/>
        </p:spPr>
        <p:txBody>
          <a:bodyPr wrap="square">
            <a:spAutoFit/>
          </a:bodyPr>
          <a:lstStyle/>
          <a:p>
            <a:r>
              <a:rPr lang="en-US" sz="3200" b="1" dirty="0" smtClean="0">
                <a:latin typeface="Garamond" pitchFamily="18" charset="0"/>
              </a:rPr>
              <a:t>Ex</a:t>
            </a:r>
            <a:r>
              <a:rPr lang="en-US" sz="3200" b="1" dirty="0" smtClean="0">
                <a:solidFill>
                  <a:srgbClr val="FFC000"/>
                </a:solidFill>
                <a:latin typeface="Garamond" pitchFamily="18" charset="0"/>
              </a:rPr>
              <a:t>cellence</a:t>
            </a:r>
            <a:r>
              <a:rPr lang="en-US" sz="3200" b="1" dirty="0" smtClean="0">
                <a:solidFill>
                  <a:schemeClr val="bg1"/>
                </a:solidFill>
                <a:latin typeface="Garamond" pitchFamily="18" charset="0"/>
              </a:rPr>
              <a:t> </a:t>
            </a:r>
            <a:r>
              <a:rPr lang="en-US" sz="3200" b="1" dirty="0" smtClean="0">
                <a:latin typeface="Garamond" pitchFamily="18" charset="0"/>
              </a:rPr>
              <a:t>C</a:t>
            </a:r>
            <a:r>
              <a:rPr lang="en-US" sz="3200" b="1" dirty="0" smtClean="0">
                <a:solidFill>
                  <a:srgbClr val="FFC000"/>
                </a:solidFill>
                <a:latin typeface="Garamond" pitchFamily="18" charset="0"/>
              </a:rPr>
              <a:t>ounts in </a:t>
            </a:r>
            <a:r>
              <a:rPr lang="en-US" sz="3200" b="1" dirty="0" smtClean="0">
                <a:latin typeface="Garamond" pitchFamily="18" charset="0"/>
              </a:rPr>
              <a:t>E</a:t>
            </a:r>
            <a:r>
              <a:rPr lang="en-US" sz="3200" b="1" dirty="0" smtClean="0">
                <a:solidFill>
                  <a:srgbClr val="FFC000"/>
                </a:solidFill>
                <a:latin typeface="Garamond" pitchFamily="18" charset="0"/>
              </a:rPr>
              <a:t>arly</a:t>
            </a:r>
            <a:r>
              <a:rPr lang="en-US" sz="3200" b="1" dirty="0" smtClean="0">
                <a:solidFill>
                  <a:schemeClr val="bg1"/>
                </a:solidFill>
                <a:latin typeface="Garamond" pitchFamily="18" charset="0"/>
              </a:rPr>
              <a:t> </a:t>
            </a:r>
            <a:r>
              <a:rPr lang="en-US" sz="3200" b="1" dirty="0" smtClean="0">
                <a:latin typeface="Garamond" pitchFamily="18" charset="0"/>
              </a:rPr>
              <a:t>L</a:t>
            </a:r>
            <a:r>
              <a:rPr lang="en-US" sz="3200" b="1" dirty="0" smtClean="0">
                <a:solidFill>
                  <a:srgbClr val="FFC000"/>
                </a:solidFill>
                <a:latin typeface="Garamond" pitchFamily="18" charset="0"/>
              </a:rPr>
              <a:t>earning</a:t>
            </a:r>
            <a:r>
              <a:rPr lang="en-US" sz="3200" b="1" dirty="0" smtClean="0">
                <a:solidFill>
                  <a:schemeClr val="bg1"/>
                </a:solidFill>
                <a:latin typeface="Garamond" pitchFamily="18" charset="0"/>
              </a:rPr>
              <a:t/>
            </a:r>
            <a:br>
              <a:rPr lang="en-US" sz="3200" b="1" dirty="0" smtClean="0">
                <a:solidFill>
                  <a:schemeClr val="bg1"/>
                </a:solidFill>
                <a:latin typeface="Garamond" pitchFamily="18" charset="0"/>
              </a:rPr>
            </a:br>
            <a:r>
              <a:rPr lang="en-US" sz="3200" b="1" dirty="0" smtClean="0">
                <a:solidFill>
                  <a:schemeClr val="bg1"/>
                </a:solidFill>
                <a:latin typeface="Garamond" pitchFamily="18" charset="0"/>
              </a:rPr>
              <a:t> </a:t>
            </a:r>
            <a:r>
              <a:rPr lang="en-US" sz="3200" b="1" dirty="0" smtClean="0">
                <a:solidFill>
                  <a:srgbClr val="FFC000"/>
                </a:solidFill>
                <a:latin typeface="Garamond" pitchFamily="18" charset="0"/>
              </a:rPr>
              <a:t>and</a:t>
            </a:r>
            <a:r>
              <a:rPr lang="en-US" sz="3200" b="1" dirty="0" smtClean="0">
                <a:solidFill>
                  <a:schemeClr val="bg1"/>
                </a:solidFill>
                <a:latin typeface="Garamond" pitchFamily="18" charset="0"/>
              </a:rPr>
              <a:t> </a:t>
            </a:r>
            <a:r>
              <a:rPr lang="en-US" sz="3200" b="1" dirty="0" smtClean="0">
                <a:latin typeface="Garamond" pitchFamily="18" charset="0"/>
              </a:rPr>
              <a:t>S</a:t>
            </a:r>
            <a:r>
              <a:rPr lang="en-US" sz="3200" b="1" dirty="0" smtClean="0">
                <a:solidFill>
                  <a:srgbClr val="FFC000"/>
                </a:solidFill>
                <a:latin typeface="Garamond" pitchFamily="18" charset="0"/>
              </a:rPr>
              <a:t>chool Age Care</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4356" y="1763712"/>
            <a:ext cx="3043238" cy="30368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9208" y="6027266"/>
            <a:ext cx="1764792" cy="83073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92180"/>
            <a:ext cx="1752600" cy="963930"/>
          </a:xfrm>
          <a:prstGeom prst="rect">
            <a:avLst/>
          </a:prstGeom>
        </p:spPr>
      </p:pic>
      <p:sp>
        <p:nvSpPr>
          <p:cNvPr id="5" name="TextBox 4"/>
          <p:cNvSpPr txBox="1"/>
          <p:nvPr/>
        </p:nvSpPr>
        <p:spPr>
          <a:xfrm>
            <a:off x="838200" y="228600"/>
            <a:ext cx="7696200" cy="1276643"/>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US" dirty="0"/>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6467" y="292606"/>
            <a:ext cx="6053340" cy="1078994"/>
          </a:xfrm>
          <a:prstGeom prst="rect">
            <a:avLst/>
          </a:prstGeom>
        </p:spPr>
      </p:pic>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prstClr val="black"/>
              <a:schemeClr val="tx2">
                <a:tint val="45000"/>
                <a:satMod val="400000"/>
              </a:schemeClr>
            </a:duotone>
          </a:blip>
          <a:stretch>
            <a:fillRect/>
          </a:stretch>
        </p:blipFill>
        <p:spPr>
          <a:xfrm>
            <a:off x="0" y="0"/>
            <a:ext cx="9144000" cy="6849532"/>
          </a:xfrm>
          <a:prstGeom prst="rect">
            <a:avLst/>
          </a:prstGeom>
          <a:solidFill>
            <a:schemeClr val="accent2">
              <a:lumMod val="75000"/>
            </a:schemeClr>
          </a:solidFill>
        </p:spPr>
      </p:pic>
      <p:sp>
        <p:nvSpPr>
          <p:cNvPr id="19" name="Title 1"/>
          <p:cNvSpPr>
            <a:spLocks noGrp="1"/>
          </p:cNvSpPr>
          <p:nvPr>
            <p:ph type="title"/>
          </p:nvPr>
        </p:nvSpPr>
        <p:spPr>
          <a:xfrm>
            <a:off x="121708" y="8467"/>
            <a:ext cx="6705600" cy="1143000"/>
          </a:xfrm>
        </p:spPr>
        <p:txBody>
          <a:bodyPr/>
          <a:lstStyle/>
          <a:p>
            <a:r>
              <a:rPr lang="en-US" sz="4800" b="1" dirty="0" smtClean="0">
                <a:latin typeface="Garamond" panose="02020404030301010803" pitchFamily="18" charset="0"/>
              </a:rPr>
              <a:t>Supporting High Quality</a:t>
            </a:r>
          </a:p>
        </p:txBody>
      </p:sp>
      <p:sp>
        <p:nvSpPr>
          <p:cNvPr id="3" name="AutoShape 4" descr="data:image/png;base64,iVBORw0KGgoAAAANSUhEUgAAAlkAAAIsCAYAAADBF7w1AAAgAElEQVR4Xuy9fXBd1bnmuYRlLGP5C/whgw0msYR9r5UQkO8kwQQnZu7tjg3pJjO3YydVXaSbhFR1VxFMOn9MTYA7808mmFDdMwNJukJNTWLndnWYuQGn5nbjG/ORm1RbEDp2XxzJCcQ2+EuAbMtYMiKa+q3j52Rp+xzpHElHPh/PrnLpnL3XXnut397n+Dnv+673bRoZGRkJ3kzABEzABEzABEzABKaUQJNF1pTydGcmYAImYAImYAImEAlYZPlBMAETMAETMAETMIEKELDIqgBUd2kCJmACJmACJmACFll+BkzABEzABEzABEygAgQssioA1V2agAmYgAmYgAmYgEWWnwETMAETMAETMAETqAABi6wKQHWXJmACJmACJmACJmCR5WfABEzABEzABEzABCpAwCKrAlDdpQmYgAmYgAmYgAlYZPkZMAETMAETMAETMIEKELDIqgBUd2kCJmACJmACJmACFll+BkzABEzABEzABEygAgQssioA1V2agAmYgAmYgAmYgEWWnwETMAETMAETMIGGIPDm6cHcPEdyf84MDYemphBOnBkKH7hqTrh6fsuUcrDImlKc7swETMAETMAETMAEcgQssvwkmIAJmIAJmIAJmEAFCFhkVQCquzQBEzABEzABEzABiyw/AyZgAiZgAiZgAiZQAQIWWRWA6i5NwARMwARMwARMwCLLz4AJmIAJmIAJmIAJVICARVYFoLpLEzABEzABEzCB6SVAOgb+zZ3VHI6eHgytlzfnBtAUwjHez2qO/waGhsOyeS2xXaU3i6xKE3b/JmACJmACJmACFSfw5qnBMLclJ5zODA7H1/yN7y/kw0JkXT2vJdB2qnNiFZqgRVbFb7svYAImYAImYAIm0IgELLIa8a57ziZgAiZgAiZQAwR+c2IgHD01GJZdyMR+w5LWaIV66VB/uKOzLXCcfWx7evvi3w3ti6pmZhZZVXMrPBATMAETMAETMIGUAMJJoum7L74eOpa2RsH1XE9ffI3g2tq1PDy971jY0LEoxlnhGkSENc9oCrObZ8Tu2NexpHVaXITp+C2y/DybgAmYgAmYgAlUJYFUZCGctPEakYWouvnaBdGKxV/ecwzxNTA4HLasywkw4q8QZ9MRh2WRVZWPkgdlAiZgAiZgAiaQEkAs9ZwYiFaodMOFqA1xxYbQQmS1tjRHgXXZZU3hI8vnRyvWnp6+vKVrOgnbkjWdtH0tEzABEzABEzCBhiFgkdUwt9oTNQETMAETMIHqI6Dgdrn+qm+EEx+RRdbE2flMEzABEzABEzCBSRIghgqXH4Htt3Usyq8cJJaKlYPEXu3ceyRehXaIMgW7kwuLWKue4wPxOG7EL61fOckRTd3pFllTx9I9mYAJmIAJmIAJlElAqRc4jeShpGbQakFiqdhYOSihJRG1o/tI6D0xEG5rXxRXICLSFJ+lv2UOZcqbW2RNOVJ3aAImYAImYAImUCoBWbJor9dyIWKhwrrFhojCsoXIoh0B7T/qPhLuuWVl3hJmkVUqdbczARMwARMwAROoewKqNxgtWRdqD/IaoUWcFi5BxBYWLwSWag4itHAVclz5sThvOmoSlnpTbMkqlZTbmYAJmIAJmIAJTDsBhBci61LkuZrsZC2yJkvQ55uACZiACZhAgxNQPivFVGVxyEKVugZpU6xQs9qnZXNqEbFFVi3eNY/ZBEzABEzABKqIQJqNXa4+ZVdHSMmFpyztytBOW0rkkEA0XTGIWGOlIPFY/KUP4q2waGlFoWoWVhGGi4ZikVXNd8djMwETMAETMIEaIIDIwuqEsEIM8Z6VgawU1Hv9xUqleoS04x/lbxBQHGNlIYIr3ZTiATHGazK6V8sKwrFuj0VWDTy8HqIJmIAJmIAJVDMBWbIQPlidsFQhmiSy0oSjzAMxRYwVYolzEU+kaUCY8Z4Ad86XNUwiSwx4b5FVzU+Ex2YCJmACJmACJnDJCWTjtMYakMTb5s62aS/2PBFQtmRNhJrPMQETMAETMAETMIFxCFhk+RExARMwARMwARMoiQDxUgSi4+rDFaitHGuUVhSWc05Jg6vCRhZZVXhTPCQTMAETMAETqEYCZF1XWRviqih1QzwVK/0QTwgvrRzkGKsJiZ1CnBF/RYD7Az/eF+6/vT0fs0V5HB0jJkurCmth9eB498giazxCPm4CJmACJmACJhAJqD4glizEFKIKcaUAdgQYbRBg2zauGmXpUmFnCTX+0g8ijLQMCDFSPdDn9t0HR51fq/gtsmr1znncJmACJmACJjDNBFJLFhaoQiLroV0HYlB6WsgZqxQi6qFNq6MIkxjLiizaaSWhzp/mKU7p5SyyphSnOzMBEzABEzCB+iWQxmSRcoH3bMqBhUVLuaxIMoq7ECHFazaEk8SZ8mhhtcKChSsRq5gEWRrzVatELbJq9c553CZgAiZgAiZgAlVNwCKrqm+PB2cCJmACJmAClSWAZYlgczbyT2nVnwLPlSyUQHbcfemWug/ZTyzW9mcP5nNY1YPLbzL0LbImQ8/nmoAJmIAJmEANE5C7D9ccAomagc/sOxZdfNcsaAk3rVgQ97OxKvA7Wz8S3/eeGAht81pi21RIfXnHr8Ijn+2M7j+lalD7ObP+uApRgkyrEunvJgLgZzXXMM2Lh26RVVe305MxARMwARMwgdIJEKReyDpFD8RTUdpG5Wu+++JrUWRte2p/DHjHwoUokshS/cJs3UHEFpYyVhfSXnm26J8Aeaxh1DLEorb9rrWlD74GWlpk1cBN8hBNwARMwARMoBIECqVKUJoGrfLLiiydg3hKLVljiaxd+3PWsTf7c25JCTMsaS8f7o9ii/PvuWVlTdQkLPVeWGSVSsrtTMAETMAETKDOCCCobutYFFf0aStVZGGZYtVgmpwUy1jWGiVRhohSIWmdo1qECDklNa0nxBZZ9XQ3PRcTMAETMAETKIMA8VKIKjYsU7j6EE+IHoSXBBfH0zxXTU0hjIzkLpTGZCGicPutXtoaDhwfiIIrDaxXzFV6Du5H2r/RPxi23b6qruKyLLLKeBjd1ARMwARMwARMwARKJWCRVSoptzMBEzABEzABEzCBMghYZJUBy01NwARMwARMoFYIKL9VPRRarhXm2XFaZNXqnfO4TcAETMAETKAAAeKsyGnVsXRuzHvFtvXPloeOxa0x7qrnxEAYev8P4S9WL6kYPyU0rdgFaqRji6wauVEepgmYgAmYgAmUQkCr+LLZ1glol1ULsTW3pTnmwSK1AmkU2pe05o+z6o/9JAm9rX3RqGB0jjWFEPezqa/nevtiH6RjuHfHKzGInff1lmC0lHugNhZZ5dByWxMwARMwAROocgKInod3vRoe3LQmX96GIZONnWSibFo1SILR1paZMbkoqwf5S2LQDY+9EG6+dmF8v3Pv4XwWd1YCcpyEoi8deif2R1+83rJuRRRmbFjS7uhcFos+W2RV+QPj4ZmACZiACZiACZROAKvVo8/2hhuWzg33rF8ZhU4xkXX/7e3RgoWbUXmu7nj8F+Hpr3wsXhDxxTHSOpB8dNvGVXE/bRFR5MrimJKWZgVd6aOuv5a2ZNXfPfWMTMAETMAETCAvkJ7ZdzRanIqJLFm3JJwos5O2lftRZXbkhiT/Fa5Bld6xyLr4obPI8gfRBEzABEzABOqYwNYn94Ydd68L+isxhSsQd+F4lixisHBBIqJ27j2Sr3VIJvfNnW22ZI3x7Fhk1fEHy1MzARMwARNoPAJp1vXfHB8IN127IGZyx703r6U5Auk+9E7YtrE9iqxl82eHG5a2Btri/sN1iLuQ1Yld1y4I3Yf6o7DC5Zj2cXpwOO5Py/CINu26rlsQNq9ta7wbkMzYIquhb78nbwImYAImUI8EsDwRnJ6tB6hVgwgmVhcSoP7IZzvzqwxx/7HhLiRwnj5wE6bB68R7DQzmYrTYuJbOS1k6jUMIFln1+OnynEzABEzABOqaAEKHDfFDUDoih5xYvEY88Zr6gsvm5fazT2IoFUxp7FUKLN1fTERlAcdrz8pZyrzlCFhk+UkwARMwARMwgRojgJVIG9YqLE4SXdrfN3A+nH//D/GtLE1ZqxSWLVIyZDft5zqkZZCA4j19YMmK15vdHJOcqp3GkQbB1xjaKR2uRdaU4nRnJmACJmACJlB5AliXtCFsUiGUvboEUiHX33gjlWswFXTpOa8ePRPWLJsbRRdij43VhgTVe7Mly8+ACZiACZiACVQ1AUQSmdfb5rUUjH0qd/BKOoqAQngVsmSV22favlT34mSuUSvn2pJVK3fK4zQBEzABE2g4AqRJ2NNzMq70O3rqXGgKTeGJrTdOKvZp3Tf3hL1f3xAQWanVyeJo6h8vi6ypZ+oeTcAETMAETGDSBLA4ERu1/a61+b7Yp+SiE72ARFb2fErp7Lnv1ol26/MKELDI8mNhAiZgAiZgAlVIgFxVZGPPpkcgqSjpFchnhaVLZW6YAvmpyF3FRp3Bly8EyG/oWBTu37gqWsBSSxYB6+TQop8fdR+JaRk2rW2LMVWcnwq87PsqRFZ1Q7LIqrpb4gGZgAmYgAk0OgHisEijQKb27EbyT4LMEUfZFAzpe9yBCDGJL1YFco5ElsrlqExO1sKVijn6IqeW6hk2+v0pdf4WWaWScjsTMAETMAETmCYCKvCc1hXUpRFZbIijsUQWbdLUC2R3p79SRRa1Cdlk6WIFI6+9lU7AIqt0Vm5pAiZgAiZgAtNGoFCMFKKJ+oEIHlx6xUQW7b721P4wMjISxyuxVY7IIhD+gaf25esePnJX55Ssbpw2gFVwIYusKrgJHoIJmIAJmEDjEkhzXkEhLW3zpfXX58vXIJS2fn9vaGpqCk9suTG2ywox4rhw6aUuRfrEKvVcz8myLFnRivXk3nyNw0JWtca9a6XN3CKrNE5uZQImYAImYAJTTgC34IkzQ2HJ3Fn5LOrKlk7M1EO7Xo21BYmtQmQ9vOtAzK7+w7u7oshCVOk4Qurbuw/G9AypS5FBExBPCoixLFkIKo6npXHok4D4e25Z6QSjE7j7FlkTgOZTTMAETMAETGA6CCg2i7+Inzs6l4XbOhaF53r6YkwWgmvbU/vCvJaZ4bb2RaHn+JkolBBkCKuXDr2Ts3i1L455sVgtqFWCvNfqQuZCeoid3YfzKxfZh5XtM0/8MvzdfesnlZtrOlhV4zUssqrxrnhMJmACJmACJlAFBMjThfhKUzlUwbBqZggWWTVzqzxQEzABEzCBeiYga5VisnDVlbuaj3PODg2Hz3UtH2V5KlYIOsszOwasXgTYT3XpnXq+j+ncLLIa5U57niZgAiZgAlVNII2jwk33vZ+/HmOhnuvtC5s728KZweFRr6k7yJbGcOEm1HuOqebhzu4j0W2IS5G/WKf4S1vO4Ro5d+PAqD4nIvSqGvI0D84ia5qB+3ImYAImYAImUIgAgmZgcDjGWiGyEEZkcyduCjFEVnaOIcaIzyI2S8lG6Q+xtP3Zg9HylLZHnNHXlq7l8W/HktZAYlL1q7gsYrg4NxVuvlOTI2CRNTl+PtsETMAETMAESiLwnw+cDH+6bG6+7dyW5rxLD3fewNBwtFaRAwv3HGJKwe2IJokgxBQWJ2Vqx8WHOJMFC7HGawXHc0H1lV11iEULi5jEm/pIrWElTc6NChKwyPKDYQImYAImYALTREBJQbOXQ/ykbj9Ej1x1qkeIJavr2gXh9OBwXhil/WD9wiqFaMK9+My+Y+GGpa2hdVZz3J8KKdr2nBiI1i21+83xgfwYLLKm5oGwyJoaju7FBEzABEzABCpOoJhI04Wzx4u1L7VdxSdU5xewyKrzG+zpmYAJmIAJXHoCWI6Onc4Fqs+Z1Twqlop9uO2wHmll4WRHTH/EXaUxW5Pt0+eXT8Aiq3xmPsMETMAETMAEyiKQugNbWy4WWTo+GTddKtTGs3iVNXg3njABi6wJo/OJJmACJmACJlAaAQWep60JWP/ei6+HXAnnEHNiKXYqa90iPuv53r7wifZFsZ1qEc5tmRnuWb8yWqwosUPm92/dtTb2I0sW4ov3bNtuXxWD7Tmf2C0sbKxgnCoLWmk0GqeVRVbj3GvP1ARMwARM4BIRQGQ1NeUujlBCFJHo86FNq3MC6/t7w0Ob1oTvvvhaLIvDJusWKw+xcBVKCKryOWRkT61hes1KRQLmOY6o27n3SLzml3f8Kl4n3XeJ0NT1ZS2y6vr2enImYAImYAKVIqDs6AgdBNSyeS3xUrzXpmLLiBu5AhE+WI5UQzAVVIVEFpYoiTH1i2Xqmf25hKKsNsQaVUhkKReWrq1rppY1Ca5KcWrkfi2yGvnue+4mYAImYAITJqB8VcRYnT0/HEb+EAKvT54ZCrNnzoivyV+VzWulC6biBmtTLjfWHy1Z2pcVWan1CnefLFWFRBbHycclK5jSQVhkTfi2l3WiRVZZuNzYBEzABEzABMojgNAhF1XXdQvyJ960IpfBnbxXxGRtf7Y3ugtxDWKd4t8jF/Yp/9WdH2qLMVSb17ZFd9+Xb70+vv9ZT190BxJnhUeS3FcSXMRlPfDjfbEtebBIdqp8WUpmaktWefeznNYWWeXQclsTMAETMAETmAABXItkYGfDwqXCz1ip2BBVuBGxOrEPNyP7EEm81vm4/fgn4UZpnWy2d6xWWLs4n3Npi3gjDkxuQ/Yp2F0uxQlMy6eMQ8Aiy4+ICZiACZiACZiACVSAgEVWBaC6SxMwARMwgfojQND4wOB7+YltWbei4Iq/+pu5ZzRRAhZZEyXn80zABEzABBqKQBq7pOBzVv1pBSEuPbnoAINLji2bg0r7cQ1qk1svbU9/bMrargSjqXtPKxzTa2TPa6ibVGWTtciqshvi4ZiACZiACVQngWyAuILLCTiXyCEeirgnVvGlm1IwsB9xRQB6z4kzYdvG9pgo9KVD74SOpXPz+bDoG1FFO/4S2M71W1tmxmv1HD8TSERKHBfnfmn99dGqRhv6YUO4Kbi9OonW/6gssur/HnuGJmACJmACU0BAK/roCvGzY+/hmNCT/YgcBZVnE3wirLasWx5HoGSgvGb/HZ1t+ezshZKNqh1i6eFdr4YHN62JIksijPxYaRqHrU/ujWOSdW0Kpu0uJkHAImsS8HyqCZiACZhA4xBATN187cI4YVYIIpAQM1kLF6sDKVkjKxIr+3qO51x/rBaUmJIlLJswlHZYxzgnJjrNp2W4OBu8hJ3GwLXItdV17cJYbsdi69I+nxZZl5a/r24CJmACJlAjBIrlk8ruRzQhdrAysSlNA25ChJPEl5KNZkUWljDyaul8rFO4FQtlg8+KLKGkz7R9jSCuu2FaZNXdLfWETMAETMAEKkGgVJHFteVCxOKFm0/1CNmPYGLb9tS+sP2uzuguVP4r9uP+k2uw58RAeHT3wfDgp1eXJLIQbps726IlDZG14+51lUDhPkskYJFVIig3MwETMAETaGwCWKRwEWY3rFbZeCrcfMRfsSF6FBiv/apvqPOUdDS1RCG+EGmsLuT4np6+/PWzqwo1BlnRcBOm123sO3fpZm+RdenY+8omYAImYAINRkBiSNaqRz7b6bipOn4GLLLq+OZ6aiZgAiZgAqUTwDpEiRo2UiNgfZLFSakUlLNKhZdpm81xlebH0vkKQCfYnZQLpGIgNkvXSy1ZpZS5UVmctDxO6TN1y+kiYJE1XaR9HRMwARMwgaomgLhhw0WH+JFL7ubrFoSXft8fRReiBkHEcdyHvCaeikB1/nYsaY3xUJyLIKM9Qku1CrMAsGzNa2kOFIxmRaHqEGoMchNKhKmANKKP63EtNok+AutVA7FYSoiqvgl1NjiLrDq7oZ6OCZiACZjA+AQQJbv254ozt85qDre1L4qCRav1EFCIIxVVRtxgjWIfIgYxhCiiPeILgUYMFG0kfOhb2dfHElmcQz+yYEnscT7Xk1jKJS3tz1vZdA77sIpJpPEai5kTkY7/HFS6hUVWpQm7fxMwARMwgaojgDBJA9kRKAS1l2P9KRYIn06WNqRuKNYvx4+dHgyfaF8Unuvpi5YxRBeiDmsVQklWMlnW1H/WksV+5ediPsWEXdXdjDoekEVWHd9cT80ETMAETKAwAVmFZO3BYvTAj/fFVAtKHvry4f7wxJYbYweIlud7+6LF6Z5bVuY71X4sYRJFsihx/rfuWhv3f+/nr+ctZZ/rWh73MQba8Pr+javCj0hAemIgcLwcsed7XL0ELLKq9954ZCZgAiZgAhUikBVZaSmcOx7/RWDVn4Lccb0RI4VliNdscsml+wloR6RteOyFmP9KrkfVIFQ5HKVleOhC/iyOK3/Who5c/UGXxqnQjZ/mbi2yphm4L2cCJmACJnDpCSCyHv7pgXz+qjmzmgNFnHHVUVNQBZ0ZaTYJKRnYSfKZ3a/3hZKWIuKOnRoM7UtaY6JRah0qloprbHtqfywCzaZyOxJpl56WRzBRAhZZEyXn80zABEzABGqWQNaSlU4kGzQuUaU2ElHF9mdFVrpqMPf6vYtEVnpNi6yafawuGrhFVv3cS8/EBEzABEygRALliCwsWwTFY1liVSKla7A6sX/LuuXRrZjWCixk4VLSUeK9du49XLbI4rzUskUclzZlky9x6m42jQQssqYRti9lAiZgAiZQHQTKEVkKir96wezwZv+5cP/t7fkcWLj+tJ+ZEUuVuv7Yh0CijuC8lpmhbV4uwSkxXawmVOB91pJ1W8eifEwYrkalhbh6QUtovbw5HDszGNrm5vpS7Fh1kPUoUgIWWX4eTMAETMAETGCSBBA7WLYUVzXJ7nx6nRCwyKqTG+lpmIAJmIAJ5AhgpUoLMKclaMhZhast/cs5KnvD67Q974u548hxRQoGjv+s52R4cNOaaFVKS/Fw/sD5C6V65rUEMrKTC0t/5fbTeGiLpSotx6PXtljV3hNukVV798wjNgETMAETGINAmogzzdSOsGEjhcJVcy4Pi+ZcHl15lMKRkCLxJ5nbJbRw1XGMNuSwyuavUr3DtPYg10AYxVI3s5rDb/vOhitmzoh///GfLo0CKwq72c1hZCQnCon54u/R/lzZHgQc6RxoSyxWmvndN792CFhk1c698khNwARMwARKIKAgcaxECCNEyp6evlEWKcQLQetayafaf8RJPbhpdX4/l+P8bFqHEoYRm6jf1FJW6rluV/sELLJq/x56BiZgAibQsARUiDkLIK3xp5qAcrvJ0nT1vFzBZ7nqCC7HutSxOFfYmf38xU1XrIQOIg3LkzO0N+wjOObELbL8XJiACZiACdQsAbKr77nv1oqPH4GGNUr1A+VetKWq4uhr+gIWWTV9+zx4EzABE2hsAuu+uSfs/fqGfAwVViuVrcmSKWT1QiRRoJnUChJOaeA6x25asSDfVVpWp1x3YLGxaQxknXdwe309zxZZ9XU/PRsTMAETaCgCElkkAO1YOjfOvef4mfh628ZV8T2uvp3dh6MlCkFDLisEFQHyJAbd0LE47Ok5Gbbd3h7dfgip53r7Ygmc2N+JM/EcYry4Dhvn0H+anZ2ah09/5WPxOIKOY6R04DXFp2++dmE4eupczKv14KdX58dGDq07OpcFah9u7lwWg+C91QcBi6z6uI+ehQmYgAk0JIFUZG1ZtyIfG4Xg2fHFdXlhxOtsmgYSiSKeZJFCQCGSEEeIMdUvJMM7qwsRP1lLViqyCI5nRSBCLT2HfqlVqIztvFdC0+yxhryJdTxpi6w6vrmemgmYgAnUO4FUZKl0DXOWeJGLbmvX8lEosGL1nhgYZTXa9uP94Wf3rS8opDiZ7OxjiSxWNbKKEXEmkYewI27s0c925q+PZW3ZvJbYH6+xZG1dtyKmjvAqxPp6Yi2y6ut+ejYmYAImUHcEiJE6ePJsWDp31qgkogiSVGTJKpUVWcvmt1zkgkMs4Z7DhaeNWC7EWCEhVYrIog3iCrEnVyH7EFlbu1aMui9p2RysZuTnenrf0Wjxsruwfh5hi6z6uZeeiQmYgAk0HIHxRBZAsFply90QJ/Xos715dyHttIJwMiILlyHB8pvWtuXFkoTXeEHtKh6disWGu6F1NmGLrDq7oZ6OCZiACTQSgfFElhKJDgwN57Oqb+psi6v4EETsV2b17kPvhB13rxvTkoUQwup0z/qVsY80JgvuHP/aU/vD3923Pu/6w2X50K5Xo0uQTRYrYre2Prk3dF27MObawtWI1U0B+410H+t1rhZZ9XpnPS8TMAETqBMCSr2g+Kp3z78frrh8RhQ5OpZNz5B9j/ghy3vWdaj9aUJRLFqsJExTOqTvOYf3uPVUdieNpVLy0xQ/LkHOi+7D9kWj+kZckQjVSU3r5IFNpmGRVX/31DMyARMwgboigJDRhpjZd/R0WHnlFc4pVVd3uT4nY5FVn/fVszIBEzCBuiSguKl0coX2TXTySgyaJiDNWqR4LytXOdehb8Y6XmxWOX26bXUTsMiq7vvj0ZmACZhAQxHY9tT+KEIQI8pVNVZag6nMM0U6BVx6XJ+Vh4UC0HEFsinnVTk3h3P5R+oGb41BwCKrMe6zZ2kCJmACNUEA0SRxkwaV4zLcRX6p+S35fFIk/CTX1Vc3rorCiFWEZ4eGwyfaF8X3ioGizee6lsdA9GybFEp67XQ/wujlw/358jqMheuQEV6FobkW10n30e753r7QOqs5bOlaHgWWRVZNPIZTNkiLrClD6Y5MwARMwAQmSwCh8+Vbrw+/OT4QLVlaaYeFiySfBK9jceI1fxEt225fFXbuPRIDx7EwUcKGXFX8va1jccx9xSbRRju1Sa1k9PfMvqPhwU1r8u5AziF/lixXA4PD+ZQQjAmrFPsYx5Z1y8P2Zw/GgHjEIOdqbKqnaJE12Sekts63yKqt++XRmoAJmEBdE5D7j0lidUKwIISe2X8sn3fqJ7/OiazUMkQ6BpXBwarEOWRST11+iKLPr8sJLvoIQ/EAACAASURBVATV5rVtF7n9EHZYyBBViDPOSXNspe5CvZboo1+sV89dSMVA3JbEGf3Qn0VWXT++F03OIqux7rdnawImYAJVTSDrspPoQsgoE3pqFZJoyYosJknx50JZ4AUAi1axeC+No1SRhcVKBajJo4Ula25Lc96daJFV1Y9dxQZnkVUxtO7YBEzABEygXAJyF0arUOIyZD/JPNvmt0RLEW661JKFaw5Rc1v7okDhZ7kLU5GlNjdduyDGSpGVPV0liJC7ZkFLHPJ3XshZwdJ+CcbHNciGhUqWLFnGGNP3fv56tJDJJYnrUZY1rmVLVrlPRG23t8iq7fvn0ZuACZhAXRFQclAmlU0QighC5BD7hNUI0UOMllxyHCepJ4WWETT0pcB0QVIbzsmuEFQNQdrqGrzWmGiPhYqN/mmv1xJ8ab/qT/PQikmncKirR3bMyVhkNc699kxNwARMoOEITGUOrYaD5wlPmoBF1qQRugMTMAETMIFSCWTL3SCC2NLYqGybQn1jkcJqVCgp6Iu/fSs0NTWFlubLwtzZzaH18uZ8O6xLE0kkWmgMKr/zu7fOhg8smhPncPT0YLyeLFylcnG7+iRgkVWf99WzMgETMIGqJEBsVZoigYBwNq3gQ2A9+mxvwUSg6YQmkoSUvr/wZHd4YsuNE0ommgUqwZYKN7kQcR8qUL8qb4QHNS0ELLKmBbMvYgImYAImAAFWASI+FA91x+O/iLFVe+67NQLCQtVzYiCfH4t9haxdqcgq1TpFagYKO9NfmpZB52cLQ+vaiv/KWtx8R01gPAIWWeMR8nETMAETMIEpI8BqPTatDkRUsUl4KfknOaUQPY/uPhh+c/xMbDOvZWb41l1ro1sOkXXztQvDnt6T+SB4VgOOVYIHQbfji+vC1u/vjX/Vlr6WzZ8dS+mwQrEpNIUntt6Yv07H0rlhT8/JeOzq+bPDg5tWj3mdKYPljmqegEVWzd9CT8AETMAEaocAbjQl78Sy1LGkNQ5e1qvUQoXgQmgp6zvtEUYINNphgZJYInEpKw2VkDRLBFch/WHBoh9WCSoTPH1xHYk0+mIVo66THktFIqsOr17Qko/5Ym4TqWlYO3fPIy2XgEVWucTc3gRMwARMYMIEECyUtEHQbH1yb/yLC++Bp/aFHXevC1ibnv7Kx2L/2fitNF6LY2nJHNqv++aesPfrGwqODTflho5FMaUD/ZBLi+vpOps7l+VjqBgj1i7GwXW2rFuRTwWRjh+xSBA9gm3fm6fD+eE/OA5rwk9GfZ5okVWf99WzMgETMIGqJbDhsReiwJGwYqASXBI37KNdNqcULkJZmL60/vpRliPaK7YrO/lUvOl6j9zVGUVSoSB6CbZCx3SdNE8W4gtLVjYvV9XeBA9sWghYZE0LZl/EBEzABExABBRPxXsEE1uhoPSxVhByjFgpuRIROQipQiILt97XLqxiTO/C56hNuHFVFFlZSxb7EILZYwgrrGBpJnnfWRMoRsAiy8+GCZiACZjAtBJAUFHfj+ByWaoQQgS5U5JGwgvL0PbdvWHbxvZoscrGSiF4Htq0Jh7DHYhVSuemE0pdhdrPuQgouQRxISKcGA/t6ZNgfMV+cYz+02PTCs0Xq0kCFlk1eds8aBMwAROoXQIImp17j1wUpE7OLERS6iJEfFHomY0VgCrETAA6sVAcHxh8L640LCSwZCWTxSulRh+UzyFGjPiu53pOxgD4De2L830p9kvHtnStcNxV7T560z5yi6xpR+4LmoAJmEB9EsA6RJoDbQS0T1V29UoSG88tmY39quRY3Hd9EbDIqq/76dmYgAmYwCUjoILIa9rmhv5z78UCz8p8fqkEV6Hahdl9FlmX7JGp+wtbZNX9LfYETcAETKD6CCC+cPcheI6eGoyCLIzkxsk+XIZavcd7LGK8z642HG9myl2l65GP6+2z58N1V15xwTW4KLocicEqlMiUNA0ujzMeZR8vRsAiy8+GCZiACZjAtBNAMO1743TovGZeFFmH3jkXrl04O59z6i/WLIniRxawvoHz4eMfvLLsTOsSWfQ1o6kpXHH5jPD3v3s7fPwDV8Y5O3notN/6hrqgRVZD3W5P1gRMwASml0ChuoKyUBG/JeuU6gYyOsVxya2HQCIzvCxcBKxng9wJpn++ty+0zmoOmzvb8mKM/dqwgrFCcXVba2hfnMs0P1YZnukl5avVIwGLrHq8q56TCZiACVSQgALciwmUNOapkCAqtK+c4RJDleapYjwkNiXVg8ZGUtByr8O5+RiyoWGLsHJuitsWJGCR5QfDBEzABEygLAKKb/pt39nQ/+574cSZobBk7qwYV/X6W+9Gl9yNy+dHwUI9wazVSeKH41iW2JS6AaFDvqwzg++FrusWhntuySUr5RyO4d57Zt/RUSKLfrB2pWkasGDdu+OVcMPS1vDElhvjudl+lQaC/h7ctCZe4+XD/YEkpYi042eGwtnzw+Hd8++Hj11/Zd51WRYsN25oAhZZDX37PXkTMAETKJ+ALFX8ZcOilb5Wj+wjH1bXdQtGXaT79/0xPxWJPSnYTDtlWE8bkrQUsYNAivUEu5ZHUUbOqmzGdXJsXTO/JdyzfmXeBZi1eKlv+sWl+OizvaPqEiLW+Fcs31b5pHxGoxOwyGr0J8DzNwETMIEKEsA6lA0uVzD6937+x2Os4vvJvR+NYops8KwCJOh9S9fyaKXir2K1ioknZYjHKkX8VdqOfn/UfSQn2C70+90XX7vIImaRVcGHoQG7tshqwJvuKZuACZjAdBEoFpOF8ErTI7S2NOdL2mDlQiRhncJ6hfDB8oTIQiyRob1Y7cA0m3wqsrCaZfu1yJqup6Bxr2OR1bj33jM3ARMwgYoTGCvwHRG0dd2KmCX+J78+FsvsIIY+2bEo7nvk2VzdQjYEGW68nd1HQs/xMxdZoI6eHowijHY3rcjVHUSkEaelmoPZfrMiCysX42Uc3kxgKghYZE0FRfdhAiZgAg1GAEGC+w233m3ti+K/QiV05BpM8WgfVilE0cDg8ChLFfvYsGaRsJR+FS+FRUsrANM+OYd8W1jI5J5UBnrEma6V9qv2aT+4Jokxc/6sBnugKzRdi6wKgXW3JmACJlCvBBAvn3+yO8ZJqXQO+whir6aNMRUSUtU0Ro+lvglYZNX3/fXsTMAETGDCBGLJm9ODYdm8ltiH8mKxwg/xkqZM0EUK1QokTgqrVPr37NBwdOtpSxOU9p4YCG3zchas7IYVq6kpXHQu7kUC2o+dHgztS1rjWLOrBbk++9VvWtDaSUkn/Jj4xDEIWGT58TABEzABEyhKQKkZYv3AebnA8z09fdFV+MTWGy/KmK7VhKm7bcNjL4Q9990aV/vd1rE45rlaNn92jK165LOdUYBxHiKIfR1L58a/X1p/fb5uIILoa0/tD20XhNfRU+diXBbiSDm0Xjr0ThRQW9atiG7Gh3e9ms9txXVk2SJ3Fxa43548GzPJnxwYCjNnXOYahf4cTDkBi6wpR+oOTcAETKC2CBSyPqUzkAUq3UeAOok7iXfavLYtf6iQyFr3zT1h79c3RJHFppWBWJoUfM55pHT4wd1dUXTFvFjf3xvbKnAdYcRqQzYJK4LUeY3Ayq44LGTJUqFp/spKhwXMbsXaemZrZbQWWbVypzxOEzABE6gQgTQ4ndcIHJKAEkyOGMEqxL6XD/XHOCxtBIlvf7Y3XLNgdvjGp1fHtuOJLKxM9K3tjsd/EZ7+ysfylqw0roukoVwbYSWhpvMYD+diIVPmdlYUppuTi1bogXG3JROwyCoZlRuagAmYQH0SSEUWwor4puYZTeEDV82JcU3KT4ULEFdbduUdYggB9sO7u8YVWbgA0/OxbrGP67Cl2dYRT9qXFVns175Cwo7jFln1+bzW0qwssmrpbnmsJmACJlABAgomJ9hcKQyWL5wdjrxzbpQbDXFUKCVDVvCkYglX4xee7M67Czd3LhsV+1SqJYu4LixeClDPWrLS1A1CZJFVgYfFXZZFwCKrLFxubAImYAL1RwDBgoUK15xW6fH3ud6+cHpwOIqiVNzQlk0WqbSeIK+f7+2LRZnZSAjKe8VkcS0FrGM1Qwgpriobk6WM7VybGDBWFT746VyiUN5jYcPyhSXrYyuvDJ3L5426OfTNNZxctP6e2VqZkUVWrdwpj9METMAEpplAoYB3hsB+StscOz0UR3TTivnh/tvbY8A6G+Lo6OmhuLLv/o2rwvbdvfnVhViyCHaf1zIztM6aEVcXZlcIcmwkjMRs7xJyiDPE1J6ek6GpqSkmP0Vg6dxClizGsvXJvfFaEn3TjNCXa3ACFlkN/gB4+iZgAo1HAAsP6QxYrSdhNFEK9EU/2TxTykHFfq1eLFbYmWun8VcTHYvPM4FqI2CRVW13xOMxARMwgQoSQPxQCkcr/IjBwv1H8WSVs+HyWIae6+kLFG6m7M1tHYtifBYuxdfffjf8vu/d2AYBRZ8Sa1qJWEi8WWRV8Ma666okYJFVlbfFgzIBEzCByhDQKj654RBZCC4sSVikEFy44SS+2MdxBZFrhSGiTNYnueqIxyJOKk3RkM6COKpi8VESeNk0DJWh4F5NYHoIWGRND2dfxQRMwASqhgApF7quXRCzpyOq5rU0h9ZZzXF8iClEViqqtKpQVjAyv2dFlixYWL/SNAxjTRohJysYfyWwVGInLQSNCEsFmM4dS9RVDXAPpGEJWGQ17K33xE3ABExgagkQEM+mbOq8Pjv0fvjI8vlRTKW1CBFNignj2DMX3hPDhWBjYx9ijr+0Ua1ExZQhutQv/bH6kOzzCDCC7jk+nnVtagm4NxMYTcAiy0+ECZiACZhAnsB4JXbKQaXVidm4LfrA1ZhNPLq5sy0KKrky5dpEaOFqVDb47Lkak3J88RdBhsBCaCHAcGEWKjhdznzc1gTKJWCRVS4xtzcBEzCBOiOAGPr27oPhwPEzcWbXzJ8dvrFp9aRXHiojO6IHwSRLFNeQANKqRAknZW+nTZoFPhVWiCaEmESTLGEqBySXp2LG6Auhll0BWWe30dOpQgIWWVV4UzwkEzABE5guAirEvO329lErDqlJqOLMEx1LoVI49EWC0s//2fLQ/Xp/XL3IhgCS1Qk3IhvxYggpROBzPSdHFYBGpLHqEdciggsLGBuvaU+9Q8TXzu4jsW+LrIneRZ83GQIWWZOh53NNwARMoMYJFMtPxX5ECqsBsQwhhtK0DIgchAwiDYFDdngED0lCtbpQIkuWJgXUP/zTA1EM3bRiwR/deR2L8pYmRBICKlsjscZRe/gNSMAiqwFvuqdsAiZQ/wQQP+kWy+YsaIlCJnWbkbsqzdauc2Thol5gISGmnFcIKNyBCLBcVvbXYsFnhJZEFiKN/VjGaP/AU/sCmd8RUZxHvBXWK0QbG++Vg0uxVPRNMDvlfth4jZVLge9akei4q/p/tmtphhZZtXS3PFYTMAETKIOAgtizgosuJLSKufRoo2NjiazscIiXImkpVqtCIov2CDSEWJqri/MU2K5i0IgzrGNYtdi0IpH3WNYWXjEzLGmdFV45ciqsX3VVvG7HklYHuJfxjLhpZQlYZFWWr3s3ARMwgaomIEFTKCicY3vuu3VMSxYC7kfdR3IuxVnN4YalrWFkJJQlsgCUCisJLixkbGneLISZMs8jsobfH4kijJgriTJbs6r6kWuowVlkNdTt9mRNwATqjQACRKIjXW2XCg3ER7H4JoLQccmliT5JVopFCJGDdSlryeKaD+96Nbr/aKvAclx4uAI3tC8uW2TJRaixFsr8roSkxQpX19u99Xxqn4BFVu3fQ8/ABEyggQkgSpSHCmH18qH+cBM1BS8k41QaBLWRxUoihuMP7Xo17PjiulGB5194sjt849Or8wk9EXJKwYDoeunQO1Fk4fp7cNOavIsuFWSlugu5fYyDYPqe42cCcWDeTKAeCFhk1cNd9BxMwAQaloCyrBPYrtQHimFSORwE1smBobC4dVbkhNBKLVsIo6f3HQ2f7FgcA8v39PRFoban52QUXwg2xNSdH1oWX//mQj4tRBbnsrJwQ8eieKz70DvjWrI4hyLV929cNSp+6o7HfxFuvnZh0fqGDXuTPfGaJWCRVbO3zgM3ARMwgdIJpKvwCsUs5XJR5WKgyLyu/FT8RZQpDQMB51jBEGKpNUxuPgLVsXopX5VWHWo1oEaM64++U7GHkNuybkXRAtOlz9YtTaA6CFhkVcd98ChMwARMoKEJIOIQWXYVNvRjUHeTt8iqu1vqCZmACZhA7REgHiuN+6q9GXjEJnAxAYssPxUmYAImUGMEECS9JwZiDBSxUJvXtsUZKEFodjrEOmEh4jwlAM22YXUf2d0LbWmaBtyBn+taPum6htnrKJcXsWVYtW5oaw0di1vDm6cHw7FTgzEtBNcmlksuRtcirLEHtwGHa5HVgDfdUzYBE6hdAqRcYFN2dAkn3o+VWJRzVHy5UDqHYgJNGdpJy6As7NQ1fOSznVMutBgjaSNiLcJfH4u5r/72H06Et949P+paEmQq31O7d9Mjr3cCFln1foc9PxMwgbohQLC4clcVmhQi6wd3d4Xne/tC+5LWfAC58ktlRRb7j50ejDUEVfamkIWLAPdiebYQYawuHBgavuiarHZkLPSv83XNdHzpNZVyghJAR/sHw7n33g/DfxiJebu0ZfOC1c0N9kTqjoBFVt3dUk/IBEygXglky9Fk54nIwpWHhQfRRH1ABFJaHgexwz8EFysKsYBhDSO/1s/uW38ROrkaizFFNLGxUjC9ptIxcH3cfBxX4lKuzzVZeUj5nXI3lQsq9zy3N4HpJmCRNd3EfT0TMAETmCCBYi49dZe6C9Os7IVEViqeEC28p4ROuiHCHn22NyYdLWVTQlGyxGfFWToe+uKazGfH3etK6dptTKAmCVhk1eRt86BNwAQakQCi5P7b24vGQmVjsiTKsiKLXFdZ8VRIwJUihHBf7tx7ON6OpqamMDIyks8En4ozBNjDPz0wKvnoG/3nYkA+1+EfLsfWy5tjm7jvQmFo1yJsxKe9PuZskVUf99GzMAETqCMCCJK5s5vDsnkt4cXfvhU+uHhOXGmXrSGYnXKpIotYqQd+vG+UhaqYW5D9D21aUzAmKyvCcAE+13OyqMjCtVhoBaOy1jc1hThntr9/7e2w6IrLo9hygHsdPdwNNhWLrAa74Z6uCZhA7RJAcGz9/t6wdd2KsKVreZwIwouYpzT2SjMsZskiJiq1iiF+/uqnB8Ler2+4CI5qG0poMYZHdx+MJXFUEFouv2xNw6ybMRVsCpjXPGr3rnjkJlCcgEWWnw4TMAETqCECiJztzx6MBZqpM0hqBVIdkDMqm+uKQHOKOpP2gTgpxBRWLALOETkcP3rqXKwXSGHmYrFXWJokoDg3LX1Dnzu7D8fr39axOJ9QVNdO0eqajD0X9H590VWLNXRLPFQTKErAIssPhwmYgAmYgAmYgAlUgIBFVgWguksTMAETKJdAz8mBfDySznVG83Ipur0JVBcBi6zquh8ejQmYQIMSoHzM1fMurKobGo6vtREXRVD4nFnNk8qyjqtxT09fjN8qtBG4rkzyE70NSnxa7vn51YRNYdTcy+3H7U2gmghYZFXT3fBYTMAETKAAAYLUiZtiI57pwU1rRqVCGAsacVBkSFfGdeKriIcqtI11rNg1yul/rHGqVA5/U4HpB8IEapmARVYt3z2P3QRMoCEIEHSuzOgIoWf2HYsB7Vi4Xj7cHxmQ6R33Inmr2CggzT7O5fU9t6yMQiu1NGmFH3mobmtfFM8lXYIC5LPlebg2+9g2rW2LQg/rF/uUaV79p+NQW85jP+Oh1A7XL2ZVa4gb60nWPQGLrLq/xZ6gCZhANRGQxYYxIYrSEjHFysWkIgthhVBBZCF6BgZziTwRN6wg3PDYC3HVHtYqiSrOQaQhipTWgT7kOpTY0TH+diydmxdcql2YXo8SOqRu4Lr0zwpHrqk+GAdpH5jj9t29sW16TV6PtaKxmu6Zx2ICEyVgkTVRcj7PBEzABCZAAKGCKFnTNjf84Q8j0ZojV17PiYHY49D7f4iJOLUf4dJ13cKYl+o3x8+ERz7bGcULG32lGdyzmds5LpFF+1RIZVM2pMfkkkTAkRoCAVfoeqX0r9QS6djoN5sQdQI4fYoJVDUBi6yqvj0enAmYQL0RQJSQPPT4maFwxeUz8vFSim1CSC24YmZYMndWPnYKkZIWWhYT9pP3ipirH3UficlESxVZyp2V8i0mwNL95MLCeraj+3CsdViKyJIlLju28Wox1tu993waj4BFVuPdc8/YBEygignInZimb0jdhRp66jZk39Yn90aXXKkiC4EmF5/6TMWUEo5KRNGWceCmTK9XjsiSWMRCx3m4HEstPl3Ft8xDM4GiBCyy/HCYgAmYQJUTKCSyGDKi5djpwdA2ryWuOqTYcjbru9x9WMIIatdxZY4n43try8zoDkzdeqxmVE1B6g3mYqsOxjiqZfNnh54TZ6KoY0OcSZSpj3QcGr/GcnZoOLQvaXVMVpU/dx7e5AlYZE2eoXswARMwgTEJyBVII1yFv3vrbPjwNfPjOYgXgsex7ijwnXI5uA0JVB9rKxYor3MKWcVKuVXT4cbDkoWIm2xerlLm4zYmcKkIWGRdKvK+rgmYQMMQUGoEBam//Pv+GEtFwLqEFoIKsSVhhUDC8qQNQfJcT18UY/zTSj9EG6IMsUb/EmsIO2Kn2BRAXyrwSoksOOzcezg0NTXFxKqykJU6LrczgVojYJFVa3fM4zUBE6g5AgimnuMD0YoVt6YQwkjuJaIK8dGxpDVasiSyEElp0lCO7dx7JGzubItiinbvvvd+eP/CCkWJKYLguRYirv/d98KKhbPLFlkCrHxZig+jbwlDiUOtiEwFYc3dIA/YBCpEwCKrQmDdrQmYgAlUggDCB8GFm02Wq9T1xnHEEIHqz/z6WBRbpVqyshnfuQ59I7L6zp4Ps5ovi1NSfi9Eo6xlXEfHKjFv92kCtUjAIqsW75rHbAImUFcE7nj8FzH3VWq5IsgcMUMSUcSP3IkIJl5Ha9aCltCxuDXm2pK1bEPHovgeoYV1jA1rEyv5OpbMHRWwnoWYdRPSD65I/kpAxX4TQaW4L6xnaT6uurpBnowJTJCARdYEwfk0EzABE5gKAggo3IBsxCixse/buw+Gr25cFYXW157aH76xaXVehHGc0jSUwpFViUB59rFqLxswj3hKE5hq3AgkzlHhadqRLX5gaDj2rQ13Jh7Om65dkE+CivCipA/lcST6LLKm4olwH/VEwCKrnu6m52ICJlBzBEh1gLXq4V2v5nNGIWq2P9sbtt3eHq1REj+kYZA7EGsSQeSIJ0QaKRxIo0D7rMjCKjavpTnWL9SGUHv02d6wuXNZtHoxBkrhbNvYHq1i7CMnFufG4PoLdRFJ9YCYUo1CLGT3394e3YYWWTX3+HnAFSZgkVVhwO7eBEygsQj0nBwI//DmmbBm2dzwi9+9Hf58zZKYxBOBFIPZ21qjpeim5QsiGLnoEC1sKpicuu7S12mmds7BnadA97GCz2n7zL6j+XxW9JNd3ZdeB3GFyEqvxz4C7ylQvaVreRRzzEnzs8hqrGfdsx2fgEXW+IzcwgRMwARKJhCtQKcHc7FSpwfD1fNyQgQxpE3HsVi9fKg/EEeFu+8nF4o8p+Ir+5r4rTs6l+X7kuhRagcOKFUCSUZTIaVkoIin1HKmzlKRhXCi753dR/JZ3tnHdXZ0H8nXMtT4cDNaZJX8mLhhgxCwyGqQG+1pmoAJVB8BXIWpa29P78noMsQ1V8ySlZbDkXjDXZiKrOxMaafrYJlCZGGNwuWYWr+yIgsXYhrPpXMRcYwRq5vK6qhUDud4MwETyBGwyPKTYAImYAKXiEC2XA6CRUlI5a5jaLRjQ8DIPads79tuXxX29PRFwZSuTkynhOWJvtkQQ8qyzjWiULuQGDS9pmKuiN3S9RFkCCvl7JLI07iI43K+rEv0MPmyVUnAIqsqb4sHZQImUA8Exit7Uw9z9BxMwASKE7DI8tNhAiZgApMkgPuMnFVsL/2+P67Ge/vd8+GuD18dLUhYfBbOmRk+cNWccesRTmQoiDncfwTUf6J9UbRoyRKl/rBmYcXCajXaRdkX48EUcD+R62evNZE+fI4J1CMBi6x6vKuekwmYwLQSSAPb5X4bOD8cg9+VrDP+HcmV0dGmcjqqPZgWdB7rtcrcqB/itBBJCkrHHYiLj6zvadvUZSgrW+qKHM/yVux41u05rfB9MROoYgIWWVV8czw0EzCB2iWAoGkig2eytc1riSJL+ag4RCyVUjCQa0riimNYxDimlYnNM5pGWcNYafivPvnBcP69P1xkiSJg/eZrF8bEpuS20spA+lW5HCxYbGlRaoQaubZYVahEpwTKS4whIokD4y8B90rjoESqtXvHPHITmHoCFllTz9Q9moAJNDgBBNa9O18JN62YP4oEiT+xOOG6iwHkg7mC0CqLI6sTZXBUMJoOFND+qyOnwtK5s/KiaN0394T7P7WqYH1CWZfSv6phiAUN4cQmMSarFysIuR7pGxgbVjIElILiEW3MD/EnYZUGzDf4rff0TWAUAYssPxAmYAImMMUEJLL2fn1D2T2rTmHWJVioI0TW/3rHn4T9R0/nRZPalSqyJKqUekGiSyJLAkp/EYTEf8lCxvUsssq+zT6hQQhYZDXIjfY0TcAEpo/AeCKLQHEVekas4CZkiy66luZYNzCbCkHB7bEw9PyWcM/6leFTj70YnthyYxQ8pE+gdM4b/YPRwjSWyKIvxBLXVQ6tVGQ9uGlNPL/rugXhzf5cyR2E1A1LW0P37/vje67HdfGIdh/qH5WcdPpI+0omUN0ELLKq+/54dCZgApeYgERImtCTIWXfp8McT2SpFiFCCzHzzP5jYWRkJGZytxS+cAAAIABJREFURwD9qPtILA6tfFbsu3fHK2EkjIQN7YtjncKjp4ei0EFk0Y+EUzZXVhqsnr5WsL5clhq/2hTqL2tlow9t2XqJl/i2+fImUBUELLKq4jZ4ECZgAtVKAGFx9vxwOH56KHxw8Zxw4vRQmD1zRugbOB9WLroinDwzFN55970ociSKyhVZO7oPhx13r8vHWmHp+qufHghyN2JFQljRRhtuvud7+/Iiq1r5eVwm0MgELLIa+e577iZgAuMSSFf7abVd9iSCwFkJKGuORFba7p5bVkY3G1vWkoWAopxOak3CFfiDu7tiEDqrER/atGaUCxEr0mee+KVF1rh30A1M4NIRsMi6dOx9ZRMwgTolIJGFK0+bVvaVIrJoQ1A755PiAcH1N/d+9KJEpmqT9l2nSD0tE6hJAhZZNXnbPGgTMIFqJlCuuzBrybLIqua767GZQOkELLJKZ+WWJmACdUwA99ux04OhfUnrqCzpE5nyVIosrFTjuQsZ48uH+8NNKxbEIHhvJmAC1UHAIqs67oNHYQImcIkJIIwQKCTqZCMZqNIlxMzrJwZC82VNMch9Q8eieGz+7JnhyDvnYntSLyjtwlSLLFYgPtfbF354d1eeUhr4TqA8aRuyq/+IJ1NWd05U4lONV7m40vO0YpD50K+C+S/x7fHlTaAmCVhk1eRt86BNwASmmkAqrhBU2Zp/JOd8rqcv1gNUXqqj/YNh84faYvZzhJUC26dKZCnwHbFEsHxTaIoCD/GD1WrX/mMxbov3jIsg+bQ+IeIM0YR4JN0Dc2AfcV6839K1PLZHUPGX9yq/wznk7UI42jo21U+b+2sUAhZZjXKnPU8TMIExCSCclGNKrxEvKt7MPlI3/NMPL4sii0Sefe+eD3+xekledMmSVSxnlQaQWo5kbcrmmZJlTeeo3qBWMlKWJ01qqtqCEkTKwYXIUvkb2tAPJXX4S+1BNsRh9j37XfjZHxoTmBwBi6zJ8fPZJmACDUBA9foQNqWUu7lUSKgzyBjZsFYhohg7Igu3IdY61RxEfMUahCcGoujiPccRj7LIUWMR4ehEo5fqjvq6tU7AIqvW76DHbwIm0PAESFbKhvVKFiziyBCEiCg2XuNSxDrF69aW5hhvpVqEvEeg7enpyws1CS/HZTX8I2YAEyRgkTVBcD7NBEzABOROTOsMsk/WpEKEssexHmXrFE4l2azLzy7AqaTrvkxgbAIWWX5CTMAETGCCBHCnYeUhnknxUQocR2jhrsNtp5WKvCZ4Xu44LksfxILJvYcFSu1kmcoOL1uPMH0vd6Yy1WdrE6a1GKnuHLPYXyhQzXU4jzJCcy5vzseoTRCPTzOBhidgkdXwj4ABmIAJTJRA6mqTS00iiz4RSYgoNo4rJgoRxYbAQVRpZaPaSBjRfyGrGHFWTU0htF7eHAPzU5E0cH447kcsvXv+/bBq8Zx4nV8dORU+snz+qKmmxaCzqym9onCiT4XPM4E/ErDI8tNgAiZgAiUQKLRiEOuVUiMQRJ5aoBBP7OM8LFVaRUj7NLCcY1rNqNQQuA8lgFKxgxjjfTUH35eA0k1MoGEIWGQ1zK32RE3ABEQAMfPtC8HiKZWvblxV1EWGYPrui6+NKuQ8lUSVcf7A8YGCCUARXXc8/ot4faWamMrruy8TMIGpJ2CRNfVM3aMJmECVE0Awbd/dG7ZtbB81UixRxaxElRZZDCSNrWLFIMlBK5k+Ib1eld8yD88EapKARVZN3jYP2gRMYDIEShVMaT1D8kuNZ8lSUHl2bMXEDOMgtqpQvUQyvH9p/fWjsq2nCVPTa9AP7smsINN1Oe/s0PCo6zBW4rle/O1b4cPXzI8CD1dmJVc6Tuae+VwTqEUCFlm1eNc8ZhMwgUkRKEVkkdiTsjXtS+aEo6eGYkmanuNnortO2dXTVYLZPhExf/XTA/kyN62zmsMTW2+Mrj5Ez707XgkjYSRazo6dHopWq/s3rorzUl1CXs+ZNSPsue/WuH/dN/cEldrhPTFhj+4+GJbNnxXzXV0zf3a8hqxxtN+0ti30nDgTz2ceGsOkAPpkEzCBkghYZJWEyY1MwATqicB4IosVgc/sOxoFFYIFUYRlCYFUisjCKvT5J7tjfcFtt6/K94GlKU2xkBZopv803qqQJQvRRK1Cgt8RVZ954pejRBfijD5VRof2n+taHjO6s+GCpND0T+79aD3dTs/FBKqWgEVW1d4aD8wETGAiBBBEbIiNrPtM7jwVcE77v+eWlflVfwSY46pL0ycgUEq1ZCHSnus5WVaQPKLq5msX5scwnshS8WcJKuYi4fU39340zh2R9Xf3rR8l7D712Ith79c3TAStzzEBEyiTgEVWmcDc3ARMoLoJ4EJTADsWpWOnBsNt7YuiNYrkoIiS8SxZWXHCjEmfsHPv4ZIsWViUsHql7sQsNcaJO5KNZKXdh94JG9oXlyyyEGG3dSy+aCUiAvGhTWuitYt5ZAVVoX3VfUc9OhOoXQIWWbV77zxyEzCBAgSUef2ZfTkBQyzVvjdOh0Wtl0ehhOusFJGVFSfjiaz0+HgiC6vYS4feidYyLG6M53s/fz2k1rTxLFlZy5dQpOdZZPkjYgKXloBF1qXl76ubgAlMMQEEi4ok0zXWpL/9hxNh1szLYvHjUixZGx57IVqD0pV2WXchIokYKm3pcdyFz/f2xfipQhv9Z/NdTcRdiHVu+11r85fAcoc7UMHxFllT/HC5OxMok4BFVpnA3NwETKC6CShtAfFJbMQmKVs773HjjWfJIt6JAHGt1MsGvuv901/5WMHAeCUO/fL66+OqQTalTMByhUtvy7oVeVcf43ngqf2xrVyMiC7apEKvUOD7Nz69Oh87xorIo6fO5cWfRVZ1P6seXf0TsMiq/3vsGZpAwxFABGFJ0oZli5V+2goFvnPsW3etjaIGkbT92YPh5cP9UaQdOH4muvbSYHYEDULshqWtBY8zhod3vRrTJqiNrGNcf9tT+2LKBbbWWTPi3zTGCvfjQ7teDXd0LsuvDsxawNSGfhBxpHLQikj6s8hquEffE64yAhZZVXZDPBwTMIHJE9DKO60uRPBoZWA5GdQRLiToVEFn3qclbeh3YHC46HFZsNRHNpt8mkQ0tXSJAPtU+3AsKsWSkU6epHswAROYDAGLrMnQ87kmYAJVSQCRhfUqLa5MnFQsp5OJYeo9MTDKyiVhRDb0YiV2EFcSa2cGh0eliigmjBQrVgiYikunebMKpaDgXAuqqnzkPCgTKEjAIssPhgmYQN0RKCSyED/EORFHxeo/RNKenpPxr2KfsBopEzvi6Yalc8ODm1bnxZZipzqWzInuuQ0di+NfhBuuvK1dK8LT+47GPu+/vT1avXAr7uk9mc/0fmfnspjZXe7EptAUM7/n+umMqwzf6D8X70nXdQvDg59eHV+zapKyPvRNW3JqpTmy6u4mekImUAcELLLq4CZ6CiZgAqMJjGfJQmyxPfLZzlHWqmzuqTQVAwLszsd/mS9Lw/ut398bRQ9xUCphM5bw0TlcFzfjvTtfyceBIbq+8GR3PkO72irnFSJux93r/mhBGxoelUn+6OnBcPzUULji8hnRfakFANRcTC16flZMwASmj4BF1vSx9pVMwASmiQAiC9Ehlx6Wn+7f51IusK/Qyj2GhpBRnUDec97WJ/fGfViSsGSlIorrKJUDIkuZ1gtNU6JHeaxos313bxRO2lh1qDHmjh+MQooVh5x39YLZMZdWGldGv+lWyH1ZThzaNN0iX8YEGoKARVZD3GZP0gQai0A28B3LDtYcxTwVSvRZLK2DVuiNVxS6WCZ1zpMLEdE2MPR+eORCXBjuvzTXluoX6m6l10RMqa9Pdiy+SGw11h32bE2gNghYZNXGffIoTcAEyiBQyF2Ynl5IZCmRZ7EyNIUsWWmNwkIiCxfgAz/eF+PA2FIXIO/LEVkaP30oPiu1upWBx01NwASmiYBF1jSB9mVMwASmj8BERBajy8ZkIaKIacJFKNehEpCqPX8Vk5UVaCqXk2Z+x/24bWN7hFGOyEKwpekj5J6kn7xb9PRgCCMhjLUycvrugq9kAiZgkeVnwARMoO4ITFRkKZM77ji23xw/Ex65qzMvYrAgEUfFCkESgS6bNyu0tszMry7MWpawOiHc5rXMzBeBpl9EVmtLc3j02d5x3YW029q1PGaJpx/cnoi3dlYublqdD3BX6oh3z78fls6dNSpuq+5usCdkAjVCwCKrRm6Uh2kCjUogTQjK6xNnhsIVM2fkxQaiQ3mrtJKuUGLPlN9YxxFG9MNWaFUe5/acGAjL5rdEscMqQQLTs5am9Hq0Y4ur/gaH85Ym+kqD0rN9KKhdsWTqB+GVWrUa9dnwvE2g2glYZFX7HfL4TMAEotWoeUZTWNw6K59hffeBk+HPVi4Mzx44Ga69cnYULwiWSqYrSBOKIoA+/2R3zGNVyWv69puACdQuAYus2r13HrkJNAQBWZbmzm4Ob/YPhnmzm8NNyxeEF3/7Vhj+w0i0KFG2hr9sqYWHc3fuPRI2d7bFNogh9qVpDn515FRJ7rWYLHT3wZiyYfXSubFeIW6/OzrbGuI+eJImYALlE7DIKp+ZzzABE6gRAsRQIYJU8JnXEmW43BBeR/sHw0hTzjWI6w8xRTusZx1Lckk92c8mi1XWrYeFq+myENrm5oReukkApvmsVDKHwPo0tYTOoy1WOcavceFqlBuTOagN42UrVoanRm6Vh2kCdUnAIqsub6snZQImAAFEDEHjbMo5lQolxNQzvz4WY6UU14VYOfzOubBx9eIYc4XVa0PHoihwirkFadd39nz4+AeujO2UeFRiDEHH/jT+SgHs+pveMZ2vmC3ez2hqitnc6Wfzh9qiGHzx4FvhX3z8ujhOx2n5mTeB6iNgkVV998QjMoGGJYAokVVGEBAmuPQ+snx+QS7Z4PG0EdYoNiw/sgIhqNiwMCGgcDn+ybK58TipD+iv67oF4TfHcu/ZSon30jiYA0KN/nM1BnMuSqxhcmnSJ/PKzlfiSnMgwB5rGtvA+eFw5txwwG3aenmuf153LM4JRDYHwzfsR8cTr1ICFllVemM8LBNoRAIKLMcCxQrCFQtnR4Hy25Nnw5K5s6LFCXEhISYXHOLlbFJeZs6sS7/6LrWMNeK99JxNwARCsMjyU2ACJlA1BOT2YkCvv/1uWHnlFdECdOidc9HaFC06g8PRNYa1SBYiknoumz87WoewHhGcfs2C2SFNAlo1k/RATMAEGoaARVbD3GpP1ATql0ChMjnbntofXXWKydLsC7kXs266LKk0NkpWNLXJ5rIqhXJ2DGO5PEvpz21MwASqk4BFVnXeF4/KBEygDALjFXzm+ObOZbGMDaKIMjjEL+HS+6tdB8LpwffCsdNDManoPbeszF+Z1X2P7j4Yls2fFQs7k2Wd82hHBvYNHYtj8Wc2ZXtH3D3f2xfa5uXOuX/jqrhaESsdbtBjSTLTb921Nnx798HwRv+5eP1vfHr1uCkhxhOEZWBzUxMwgQoTsMiqMGB3bwImUHkChUQWqwkRJNs2roqlbSh/QxkaZU9nVAilL62/Pp/mgXZbulbE96pVmAqyLzzZHUUYIovagXqdzjAVQYg4zqGmISLr3p2vhB/c3RWFGoILgfXVjauitU0lfXbcvS6mjyD4/rW+d8OiOZfHWDTGg6v03ffeD7d+8KrKQ/UVTMAEJk3AImvSCN2BCZjARAmMVYpGfWbTGRS6FuLo6gW5mCw2BAl1BxFIiCqO3397+6jVd1z74V2vBkSNNsTNzr2H43mpSNPxh3YdiNeQyMoWhC42NoQcW7YgNEIt7UNikTmTdJU6hLObZ8RzlQbi8ubLwl+sWTJR5D7PBExgGglYZE0jbF/KBEwgRwARtLP7SNjQvihabbA2Fdu04lBJN2mX5pviPeJEge+8Z7Vhmomd4windKPfrOhB3GDdwvWH248+GKM25doaS2SRFX5Pz8mY/qEpNEVrGqV3yhFZLtPjT4oJ1AcBi6z6uI+ehQnUFAHEypZ1y6OVCZGFKHqupy9aiJQFnfcIFEQOokMCR/uUsZ1zH322N7r9iomTYiKLeKsf3t2VZ5dat1JBVarIIoaL+Wy/a208RS7A7Xd1WmTV1BPqwZrA1BCwyJoaju7FBEygDAIIGAQVGxYl/WUfx267kGH9ud6+sKVreV5kSURJdCG0iGcqFJOVDqeQyJLVSjFXOUvT6/E0xsG4Htr1anj6Kx+L+1QQevPatqLuwqyLkXPufPyX4ZELoqtUd6EtWWU8TG5qAlVMwCKrim+Oh2YC9UoAAaMagbjnEDrP7DsWrVvEPWHhIkid17jsJKpSkYXFi3Ycn4jIgi2Wp+27e8OdncuiiErjuDjO9XtPDMSyOnt6+sJIGAkb2hcXFVkKlv9kx+Lo0vxZz8mYLf6hTWvirWTMsnLxvlhMlkVWvT75nlejEbDIarQ77vmaQJUQQGjxD6sVGyvnFAiPCxDRxV8EB4KFtqyyQ+wgrBAsuBJVnmaskjJjBdjnkpf2xxiqQsWaOabzVTSa6xfrE7Em6xz9qeYh+1WeJy3Bw7iVa6v35EBoX9w6agVkldwuD8METGACBCyyJgDNp5iACVx6Alih0uD2SowoFVIII7kds4H35Vxb5XYkvnivuobUJ1TNRI7LpVpO/25rAiZQPQQssqrnXngkJmACVURAoqqpqSlay0gYqpxakxkm/WI1S61a9Ic1q6kpxCLQsaA1bspkZeNkrulzTcAELg0Bi6xLw91XNYGGIiBrDYHqhdx6CI9jZwZD29yWi9IzZEHhsquk+KB/BBBxWMR8aeyF4qTScji0o/1krFwN9VB4sibQAAQsshrgJnuKJnCpCRA/xSpAXHxpjBUWG0TNioWzwxUzZ8SEm8Qzke289fJcAeisKCMPFSKL+Cz64/XRU4NxivSnItFYgniPKw4xxHW5Fv1xHfYrxotzJKLon7xdiCZcdhzTtTiX12nurjSWTCKScdFOLkHGgnCrtHvzUt9nX98ETGA0AYssPxEmYAIVJ6D4KUQO1h6tFkSIID4keDQQjnMOIist8CxrkaxZiB2t/JMFSWKKvhBgCrBnf3pdHXtm/7FwenA4v+oPQSYxJhHI+HDl0Y4+ZElL008smTsrisWs+NN4NO+Kw/YFTMAEqoaARVbV3AoPxATqlwCC6ZoFLeE7L7wWvvyJ68Ppc8NxlSCCBPGRiiyEFBafnXuPxJWHqSWLfrSaEKFz7PRgeKM/F+OE1Yj+mkgCenwgiqE0nxb96D3iifFgeVKguYQTAguhddWcy8NbZ8/HmyIBp7qHiD+tHJTQ4hjXl6WL8Wh1JJYsB7LX7/PtmZlAMQIWWX42TMAEpp1AGstU7OKlrB5MizGrH6VDSAtBjzXBYn1ItBXqp9A540GcyDnj9enjJmAC1U3AIqu6749HZwINS+BSi5JLff2GvfGeuAnUEQGLrDq6mZ6KCUw3AVx7xCq1zmqObj/iq5SegL9s2pdahF46fCr89uSZcMsHF4Vr5reUPGzO+9lvToQHbm8v+ZyJNkyvhUsQl99tF5Kfpn0qQWk5qwoncs5E5+HzTMAELh0Bi6xLx95XNoGaJ4BLb8EVM+PKwL6B8+Gtd8/HeKo0B5QsQoiQ/+/AifD4nt/FmCdtH1g0J/ybP+8IN6+YPy6Pf/P//Lfw+ltnw3/4l382btvJNvjr7jfCI7t7w7fuWptfJahSQGnf1CtU/Fep15zIOaX27XYmYALVQ8Aiq3ruhUdiAjVPYLxYqz//dz8PC2bPDN/+Hz8ULViIrv/40pvhv79hcfhnXdeMO/9LIbK+8enVF61yVCHoNEUElruOJa1RZG57an8M2Edgkg4CyxXWMMQn9Rmf6+krW5iNC8cNTMAEqo6ARdaFW6Jf22PFYaQlNoq1m2wcR/qfVLavUvoe7z+5qnsCPaCGIYCg+p//5h/CE1s/UpLVCjBvnBoc5U5MRRaWpqbLRsZ0OdJmfuvM8I9WLynKmXGdfvd8+Mublo9qI0vW3q9viOkkEEoqc0NQvHJepVYpveazympF8oNh5aIOI2KLjaLTysvlQtAN8/h7og1KwCKL5d4nBmIyQ2JGmi4LYeQPuRIX/CpVaQsVfWV59tH+wXic9kpqqL88RxP94lQBWSUu5Bf/B5fMyReLPXp6MAwMDcfxvXLkVH65+pxZzeHVY2diPiHNhV/MjINfzLMvnxFmXNYUY2X45T1WId0G/Rx42tNAgBine3f8KjywsX1cqxVi6pevvR3Ovfd+HNnqtrnh//7nNweJrMHh98M7596Lx66Y2Ry+evuqUULqkWd7w1+/9EZYeMXM8M6770VR839uuXGUYEtdl2r3z26+Jh/vlYosrsPnc/uzB/PiSp/zrMhSWoo0PxYCTSKLZKfKmTXR74ppuF2+hAmYwBQQsMgKIf5CVWZmvvSUvJAcPSrcqi/ZV4+eCf/kw8tim2LbZL84U4tVKdar7Dgmcs4UPEvuwgTGJfAvf/hK6Dl+Jtz54bYotgptX/i/Xgqnz50Pm9a2hS+vvz4gzg4eH4jCDJH1s56T4ZMdi8P/9k//NJ6uPp+//9b4HnH0v7/w2/A//ePVUXhhDfv6//vfwskzQ+Fv/9XH85fEdXntlXPCv//8jXGfhJlEoETWE1tujD9u2LoP9UdrFmLrzg+1hZGRkM/+rhxcuAN1/Ce/PhYe2rQ6IMRuWNoaY9FYJMCPunLjuMaF6wYmYAJVR8Ai68IvVH5Zvnl6MFw9ryV+EUqoYP2Jq6aGhuOXqbJE82s1Cq/B3JevNrWvujvtAZlAlRCQUMK6tLVrxSirlgTSY//Dhwu6FDn3lSP94T/961tGzWbdN/eE/+UzfxJFFSJt4eyZ4d/95YfybRBa/+SJXwZZqhBU/+nVExf1g2DDSvaDf35zFGsEvuMu5IcYmxKW5i3bS1qjhZgtfoecGsyX9UFIyarFcfqQJdlu/Sp5GD0ME6gwAYusCgFW/bOxuke0sfwdd59deBW6Ee62KglgnXr8+dfCfz3SHz52/ZXh314QROMFthc7jsiSBSp9nU7+L//9fwkrr5oTLWD0w48qxFS6fefF18JTrxyNFq+su7AqQXpQJmACVU2gbkUW5nnipNK6Z7oTX97xq/Cl9ddPOHaqlDvKFz2/gAtt/Ar+2lP7wxv95+Kv3pcPn4pjYal4qVmqSxmD25hAtROQ5epTHUvCw5tWh3/9H34dh5xaodI5TEZkYaWaPfOy2HchaxfXSYWVRVa1Pz0enwlUP4G6Flng12qg9FZcapHF6qIYRHvX2jgsXrN6SYKQ4PVHn+0N39n6kSl5gpjv/be321o2JTTdyVQTQPC0NM+IsVFTYcki1urP1yy5KGFp1pL1m+Nnwt/c+9GLLFm79h8LP7n3Y6MEFykZzl6Iy7rnlpXR9adA9rF4YK3m81zox95Uc3R/JmAC1UegLkQW8Q3ZWCgsWaWKLETOj7qP5ANYP9e1fJRFif754o3XmdUcsz5ng9tZqv3yof44Dr6EP/PEL6Mli74PnjwbVi2eE8fDCsHt/7k3bO5cll+llH0sEGEvH+6Pxz/R/scCuXxhs5/itwTRpscQaVrN9HxvXzzGFzv/GTy6+2A8xmrJLV2jl6lX3yPpEdUjgbEWY9z5xC/C6qXzohtvvBWIpViysFidGXwv/PW/WJdHme1XVirFcakhQmze7Muj4EstWfxQSX/0ZOeTpndRX3xfEJfF57bQj716vM+ekwmYwGgCNSmy+NKaO7s5rux59/z74ez54bC4dVZeJBHfVKrI4ovw8092h82dbVGIIFYQSz/5ykfzQkt94X7kS/PpfUfDQ5vW5INgib966dA7YUvXipjyYU/PyXDs9FBRdyHtuQbuwUKlOBBZ9HdH57JRK5CUX4dxsBoS4feDu7uihYr/BAaG3g/tS1pjnwTcEqTLfL774mvh5msXxn3+Re2vgIkQ4DNw3ZVXhM5r5sXPQEzCeX44t1KuP7dSTp/LjsWt0XrDRszhmXO5xSEHT5wN/8fzvws3Lp8f/vTqufEHyN7X+8Obp8+FH33xz/LpFR7cdSD8Xc+J8PHrrwo3Xzs/HHrnXPivR06PSuGQzfiexmEhqO77j/81rLxyTrijc2lM4fDT/cfD4rkt+ZWEjCdd6Xjtwtnh6X3Hw+tvnw0Kuh9LZEl08bdj6dw4PxbBsJJQlmj28zne0L7YImsiD53PMYE6IFCTIqsU7vyngNWnUDoFhMeDn14dj0m4pL80+eK8rWNxUUHC+c/sOxp/2SLStj65Nzz9lY+NEmXf+/nrRUUW48f9gNDaum55yFrO+M8KYTSeu1D5dhg7Y142f3b8ks9u0+EeLeWeuE3tEuCZ7Hv3fHhr4Hz83JDaBLGPZRdrqXK08aPnI8vn50UWaRNmz5wR2/JjgFV9/+X1d8LRM4NxBeCSubPDVz5x/UUrCQlA333gZGy3bG5L2Lh6cUzngPB56XB/Pn2DiCKY0n5YTfjgMwfCobfPxgzzCnjP3gFZxvrPvRfTOTy8eXVe7Ck4H6vWHY//Itz5oWWhbV5LtDCnIuuRz3ZGDnyX8Pnjs81f9o31Y692nwaP3ARMoFQCdS2y+BWJBSe7yRLFfxYbHnshipl0dR9fjIinVLDw61QxGVjQJIIKteUX+qcee3FMkcWYJKZ6TpwNj9y1Ni8IxxJZGgcrEkk0yhwZ/1hCyiKr1I+D25lAYQJZd2EqsvRjiO8CfvBIbOkzbnehnyoTaFwCdS2yuK3jBb7jZii0EVelc+W+w/x/9NS56JZbNm9WFDfFfqmOtbowez3iuRBtO+5eF119hUSWViSeHnwvWqwYx9FTQ6FjyRyLrMb9/NbEzOshOe5ERZYtWTXxiHqQJlAxAlUhspQ9HesR1qW0jiAWJqw3aWqDNFEo57AhToiJ4Fg5MVm4AYgs2PFrAAAgAElEQVSvKpalnbFt390bBZA2vjhlQSpkyWJMCnwv9c7hcty2sT0f25J1FyLE4lgurEikX9wSA4PvWWSVCtntSiYgdzsnEH/Fj45C8YMczwqQ9HMSs6PvPlh0JR7PcPpMlzpAfWekn1vc+MQpasMNr+Sh4/WbTTaabV+OyGJsjGVeS3M4PTgcuTnwfbw74OMmUJ8EqkZkET9F0HaMcepaHgur8uXUPKMpBrVTYJUve47Rhv8ENnQsGnVXVK+P80oNfNd/JpTO0IaoI+ZEq/W+9+Lr4Yd3dxUUWROJycquRJJ7UUHsHH/gx/tinFf6Hxbt0mXjFln1+aGshlmlooJn/OFdrxaNERxPZI01n2Lncs5YFrBCIiutIcj5WKApcVMs0S/tKZ1VqUTAWvXMWJz/rhqeao/BBKafQNWILP0i5cuT14gsvpgWzpkZZjfPGFUfjGOsriMANd0IriVOiV+NpYosvsi1Mo/++GJE0LHyj1/BOj6vZWYcF+kT3jx1Lo5NsRhaLYjo4/w3+8/FBKPFkpFyvaOnh/LWsz09fXF1YyqgsLBRn21TZ1v8T0Bijn1yKSqZ6XgxWYyPFWFco9Rf9tP/KPqK1UQgK34QLNtuXxWFiyxPEjpYXXGly6rMc6wfOlqUwTOKdWdn9+GAu5tnmmM855yLRVZpTfiRgaijHfsVWK4FJ3C6esHssHltbkVw+kMkrQeIdUo/2hg3LnY+zw9uWhM/v8yRlCu850eVfvyQ8oQffD0nzsSkxVqly2KX1paZ8XKMn8/T8TNDYc6sGWHZvBYLqWp6gD0WE6gSAlUhsgoVRGYflim+BBE9LBVHxKg+WPx1eGF1k371qo4gX/B8YfK30C/IQsdUJBqhxpdq6hphLAghhAq/fCVyUsGiotJY2xBrCoItdp/5D4P+2AoVipXYS39pK2mpzmFuKjQ71nxpz/XYssK0Sp5DD6PKCKQii8/Gzr2H825p/bhIRZYEkqzMKoqciiz6RNCkny3c5HLF65oSdDzfPLc891iw0zHRhmc5K7LIQ6f+DxwfyK/yE176klBMLV/6/Mp6jVCkLRZl5puOs9CK5Cq7fR6OCZhAlRCoCpE1Hot6CJwdb44+bgLVRABBo5W5/PBA0Mj6U0hkydrEHCSG9END75U/CiuUYrxS4aTXrPhdneSeIvkvViP604pfxBdiKiuylCoCa7csanx/YJ3ihxo/xLBoadGKfuCkIitdDShhuPNCf8xPbR1nVU1PrMdiAtVJoCZEVorOgqs6HySPqr4IFIuVSvfLEoS7MC3bVExkiRDWrgee2hctWIVEVrFrp0Hy2fgr+k73pRY1xXdieU5LVhWzZGVFltzxEpf0h3vRIqu+nnnPxgQqQWDaRdZ4brSxJskXZKFYrPQcfuGmLjFcHfwCT3/x8iU5XuZzrsVYJ7LyKTuGqbhx/Kdx7HTOvaiNuBH+Q3iuty8mV53IZjfiRKjV/znFhA7xfViQ+Ldj7+EYs4TIihasW6+P7j0sTwiarCWL95SDYiPZaDGRRR8813d+qC3+5TmnP0TWnZ1tYSSE6L7MFnkvFPiOEFI5Kr4Xun/fn18ZzPdAUwix1NRYlizEVTpvxu4s7vX/GfAMTWAqCEy7yCr25a0YrOwycQWjIjJimoah4XycVaGahdn8VATWcp5+hSqoNk3JUAhkqVnXs+fyH8Rf/fRA+ManV09p/BPcslY8/pMhBoxSPhMNaHcen6n4GNVfH4Vq8THLNC5QzxzPH3UxiZ1M4wv1mdViFp2LFQj3n2IntbpP7biORI/KQ4mwfhToR1P6fZGNS+R6jIH+FQPJdfV50XiYB/GdGq/O0Th0LcWHsZ/rTvQzV39Pi2dkAiZQjEBViCysTYqxUP0vBahqZR1xFIgKfRGrHh/5qrKuCr2XW4I+d3xxXb4ECNdKLVT0ScDsTSsW5INmJbKINek9MRDIsF7KUm8CZPmVyxd+eg0JwmiROjWYrzHIjdGqLF5jraJ0R1ZsVipru0WWvxwuNQGsRLH6QvvolCwaF58PPo/ZRRsSgsUE4VTOi++Maxa05KxwL7yWX/E4lddwXyZgAvVHoCpEVmrd4guXX5t8qerXovL0pCJLcRN8wSptA7eHlT+sQtSya1bfcb72ZUWFlnazjJxyOyQE5ctcSUhxNXKs5/iZuGx8LLcc12Eu5LfCgiZhx7jYz5J0loUTUEwRaQScEqcyD4SkjjHX9D+VYiKL87AgEOQrFghU9uGaySZkRND+qPtITEVB/7hemKPjS+rvw10rM9JqQj4/hAOwYVnS6mKstXzGsWrxWquGcfetXtoaE34qETFijT5UxJp+Yn+zcn8VGF8uG322OE9WuHL7cHsTMIHGI1B1IgtxE79sTwzE//j15SiRIUtWGpyaxnmlQanEcCh5Kf0hRLSPL2N+nSI6ZHHii5Tr7Lnv1iiy7t35SiBJqdwF41mTuDYb10QsKnmqRBbiR27KNOEo49/RfThfZDouWf/+3otEWjYGhX5Tt6bGjLBSnAmuy7+596P5tBPbntoXM9zj3uG6xHPR1iKr8T781TJjRBbPH8JIaSGU6y7Nn4fIQkzpxwefN36kpG7BvrPnw1+sWZLPk8c5aRoXvlucxqRa7rzHYQL1T6BqRJaWgCsLc2rJkpAoZMniFqUii7Z8+SKcsCZhVZJo4TXuvEfu6oyiA8HVde2CfDCuLGEIK77ws+V0FNdRTJCkfWdjv7QkPj1X7bE68eWfFqRGpGGNSwUeljS5EXFtciwrsrJj5j8w/qNB+DFfzkmD/mF0R+cyi6z6/6wXnaHc1VkXNZ8brELFSk5xHJFOUlAJ/qyoyV40jZvi2aU9f3nWlatOcV2854cKm/LBka9OIil1FyrnHO0RXhJrSlBMvjlZtfX86/rOxt7AD7+nbgIVJjDtIov/6M8ODeenRYB4zGPzbG90x42MhCg2lAjwhqVzwxsXknYiUHAbxMzrJwbyYiEVWcrQjttPYitaly6IK/5iqUqtS+mXLBmdEWiFAt9TAVfoPw/moAB7jiNgeM9/XoisLetWjIo7Sa1ztE8FGHPiPwj9hyB3o/4jVJLSrMjK1jxM3aPkH2I8aWwZYs7uwgp/yqq0e54N8j8NXPg8kkeKZxDLJhufn+d6ThYtpyPLLz9elEOrkLU1nX76Y2M8y/BYAm0qkHL9/+4DV4Z/tGZpGDg/HFovb87/iEkXmRSqnVpKfOZUjNF9mIAJ1DaBaRdZE8HFlxxiYry0C+obMYF1BpeYfvUiJtiIrUrL4aQuvXRsXO+Bp/aHn3zlo3l3Q+oOzM6D/gnCzxayJsYKNyVf6MR2ZUvn8B9UofqJiFH+w9OXebH/kMoRWay8/Lv71o8aowPfJ/JE1v45WDj39J6MMYiyPikOEaHEZ41nQ4XQS5lxKaJpMiKrlDGU00Zjob7h37/2dlh55RXxdH2G9YMGSx+ii02xXhZZ5ZB2WxNoXAJVK7KUNLCpqSmu7MO6VapZny/PnhNnY1FnfVFKNKU1AhWoTn4fXB60+d7PX49xWIpvov39G1dFd55KbGTdKjw+qdVKj1MaCM+Yci7BNfnajLhiVH6E63IdxVJl3X5TIbIKWdO0GtIxWY3zJRBX1+7OWV2zYkFigs9aKrJkzSnkUszGTWbdi6k7spDIQuSxghcXeLGtULqWbNtS2qTzKOTCp08nPG6cz4JnagKVJlC1ImsyEyeWA5GUWo3oL2sdYp/EnHLkKP1DupqIVYf855Kmiihkycpejzb8R8UvZQTabR2L47iwpm3oWJwfH22UJwzLARavrKicCpHFf66sLHxi641RsCqnFyVOLLIm88TV1rmlxuFJZDE7Cp6zIaAoni5hlealyz6jfIa+9tT+fI1OkpSeGXwvrqBVTUM+E9978fXossRdec/6laMs1vRx745XwkgYCWeH3o/WaT2/ol5OG7lG+fFEIXeNpbbuoEdrAiZQKwQqLrIQFcWWTRf7xaiAVCDqyzwbnPvm6cF4rBTrlq6jrOlkkOa8cn6xSoRN9MaO5UopxWVXqshK49Ak8tLYLtyaiMZr5s8OrbNmREHnmKyJ3tXaO49n/lOPvThq1WyxWfBcYmH96sZVUfgoTlJxi5xXTGTR9s7HfxmzvyvGEhfl8719sW6hRBafK8Utynr8g7u78qsG6QMLL25/+tz+7MGYSw5rs6xOpbaRgFPcZu+Js/mx1N6d9IhNwARqgUDFRRb/6fPrl//I+XLEJSCTPfENuApSMYV1hX1khdbG+XwZswqPX6B8Sb78+5x44xhWplSYyfWgWAr6op1K7NC/cvLofLkadC79KZs6v57jGFua824N9V1qbMZkRdZUP0wSjal7aKqv4f6qj4CEzN6vbxh3cIgs4rbS6ghyu//svvXx/GIii88xizCIOdTGs4YVbWvXilGWrDTWEmsznylEWKHAe/Wx/a7OvNs9G5xfqM0z+46OmgfP/2ee+KVF1rhPgRuYgAlMhsC0iCyWZ0sI8eWGuFJNMYkVfdGmKwX5oiaJKH8lumQVI55p2YKWfCkM5b0CBr96WerNl61EUCqyJJ74D0NWHK7Lfq7HPgXbcz7narWfEpUqUSICrFCMVvamIPCKtR3L2jeZm+tzTSBLQCIruwCiEKlCge+yhEmkFRNZxVatjhf4nlp1i8VMZfso5PJL26TCLZ0n8Ygfu/6qcMuqK6OrUhurDGXl5odVKdZyP2kmYAImUIhAxUUWX+oSQFiQlIJBOZ4Ui5QmGFQCUeXG0RcvE0BkIdqUAVoWJ85Pv6ARNQghRJNy/Wgsuezqg/ks0UoeqtIetJMYVM6eNKWCSgAJaLE8Qpf6kcu6OKej/MilnrOvPz4BhBFxVePV3iu2ujAVVsVEVqkCqVCRZ2Ygd2IhAZUKuGLXKaVNei7fQ70nB0JTaAqnzr0XfxBpK+VH1PjU3cIETKARCVRcZMlCJFHFF5ZKYyize2rh4csuWrAu1DGjveKxuEEcx6o1d3ZzzGvDe9pwjoSaXksoqX/EE/9wOUaRNZRzI+7ceyS6KGmHOKMf+sCKJdci106vI0sW+8f7pSuXnM4p1L5Ut50sfRKMaaxamugxLbfDGJUdG/a4XQnGZzxx/EkJkzTZYyN+IGp5zqU+Q8pVp7imYnOejMjSYo7sYpB0NWshF3r6Q4kYLrY0SS/vOY+AeX4cldqGZzw7FlK9yHVZy/fdYzcBE6heAhUXWeNNvd6tK4igfW+eDm8PnA9Xtl4erpg5I/TzS3lpa07sXEj8iOg7N/x+FD7rP3hVtL7xn2bWxch/KhSqpV8CiOlDv/wlIklUyvlpySBZ9hCQaa04LILXXXVFmNV8Wd7iSJvxhON499XHp59AXNhxZjAceutcuPaq2WHO5c3xR0XqMmdUfOa+8GR3/LGRrcWJyOHZ5EfOZERWXN371L58qSiuK1dlGvg+liVLfRATJmuSxp4tFZWmo8i24QcTAfykdNFzzY+Ob+8+6Jis6X9MfUUTaCgCUy6y+PIiozvigJVF3kIURMfPDIU5s2bkYj9GclYxLQBQEdtoqcNKdyEOBGGkRQPimFqy2CfXJf9hpmVJ5D5NUzPITYoAU204WeKwbOk/wmp1f/pZGpsAzxmZy1/rezc+ax+4ak48QZbK1O2lXFnzWmbmVu4NDsfnZ2RkZFTh8kLJSEtxF0YL1K4DcaEIzxbP3M96TsbxqIzTeJYs9fHy4f4/1ivce+SiNA9cZ7w2WO+OnRrMj+UnF9Ky3LRiYfjyrSvjuPKLQS58BkXbPzj8yTMBE5gogSkXWXzhabm1/jOP4mFoOP8rslDqBMVm6T+CsdIrjNfXRGGUch4icrzM8/wHplWLpfRZapvUyiALoLLQwxy3JzFrek2/Elmqu8h/eGmcHK7XP7l6blj/gaviMOjPlqxS70htt5Nrns8pQixb/UDu/GzsVvoZSF8Xeu7ZFxeYtDRHqy1Cjs84fRZqT1u2VOjTjgLvbGk9z5R+KW0Yq+bK54LPi2Iua/tOevQmYALVSmDKRVa6OpDgU7645bLgi00BqXyBb7s9l0mdLzvFXikeive0l3WGdsRmKFhVsUh8eStgHYG3a3/OfcaGNY3cOOMF+JZ6c/hPifkVSjqa9kEbLEuTDZjNCk3ml41PKXXsbmcCJmACJmACJjC9BKZcZCGCuq5bGN7oz5nm09WEyqIu8cRUCbSWcECASRDpl6wSiNKfAs9VikZCRsIu637gXAJt05iOcvAqG3xa9Lmc8yfblvlcqmtPduw+f3oJ8KziDrvpQk668a6uVblawTte+7j67oI1Scl8xzsnfr4vpC4ZKxVC1jLNeXbRlULXbUzABKqdwJSLrNSSxeR5L5N8KrKUJoG/Ellqy3kSWXI/yi1Be8UTyRVWTGTp+vylLddXCQ/2fa5reRR1SnTKvmf2H4uxZCrqTA3EG5a2hm98enUUecR2bL9rbf6+8p8IweeU61B/jIfgcwKOVS+Q6/IfjdrQAf+5PLr7YL7sCHMmKJiN67xM0HKBa4tjTMp6qD8GKpMVW/8xcZygXqWwOHAhBktJWcd6KOVKrPYH1+P7IwGt4NWPECzE44kUfWYkcHiOx7L4pp9NFZQu5R7QPy669DOdPS/9zijkLizlOm5jAiZgAtVIYFpFFgAQTZ/sWBR+su9YFFcSW00hhO5D/fl4J4ksxMbn1y0P33nhtcBKpHJFFtYx3Ia4IdPcV1q5hKUI8XHvzldi+RClgVBtv53dh8O2je150ZcG/Wr1FePSxrhTixrtb1oxPzy4aU1s8sBT+/L96T8g/tNCED2869X80nTGqrb6T03X1iotluArUSrCCvHHeVyfQtScRxkSXKgqei1hmq42VEA8nLBsENclsVVqRvtqfLgbZUw843Jhc/+5t2xpgl8l441u+o2r4g8Dfghwn7WSEHFGbBPn0Qeuft3/7I8nxUDx3PI55nPKZwahx3PNdXge9SOJ8eizyw8mJSjWDyE9lxJZ+qwqrIDnWCEFCuQnBx7P7M7uI/HaWhWpkATHWzXKJ8DzNIHqJTDlIisbR1QogJ0v0vTXsLK+41rExZj+Ck+FiDBm6w7qGogLCi9j/WHDFdl96J3ociv0y14CjC/v7bt7R5Xd0H8KlAZJXXYSOlxz6/f3hh1fXHdR31mRJTEUx9TbF/8jS61hmhdc0tqDWXdhKrKKjatQfiJKmSC69J9cmp+MfcrAz7URnPznWmh1YvU+xo09skLWY4hkLb3cawQ0nzM25a5LLcMSQAiXNPZQ+av0bMh9+LOevthOY5Dg06pXnlP9COHZj3GZzx4cFVuIEFP8Is9mrNjQm+tXohFrGGJOpbH044J58HlHeP3k18dinGdMUbJx1aRjIhv7qfLs///23i1IrupM014FJVWBSgcanQokwG6VED0qTOPSDB6DwY3+6BgEeEK+MbLnAk8wDf8VjXD0nQHfdRhh35kOIpqbNvjGimiwHNHzi0YYPCZCMk1bmkZUYRsQUDphdEQqHdAfz8p6N18t7Z25syqzKjPr2xGKysy99zq8a6fWm9/h/RwBR6ARCDScZNU7KP7ThAzxnyQxVlOxnEBK+hdelv3nagsjMy65C18xcSLUUqz8hz2RTNUiWWxYefdwX0qybJ04NqdHf747Eje5CzV/fpUfP302I3WTIVlYFLBE2OwsjceSrGjBWL04Yi+SpQxEq3JvJSDqXVu/fnoQsAkRrD9WIq0pzxiJJZZUaVR5JEuuc+5LSZZ9Fqwbnx8MIlmpxIglWSJ4qjnKOBjnrveOROs2AsOvjnwc5s29NODiVmFpjV+luDQXET896yq5xdh5rslIvOfG5VG0mMPGhaU//l77w8dZhu30rJr34gg4ArMBgRknWY0EuVoRZvrBovPkNwcjkZMlCs2eyZCsakHxKcmydeLsfWxUWPTk1uH96NFTUyJZ1j0qbDUe6QDRp8RO2ZAhXHLxgI0U+T0+q5FPZ/Pa4odKzOBd1hcJi0gHcYJS9Wd9Of82cg3jdfosyZJALedIFsG9bX/wpNYynql7buwPL/5uND6vRSTLSjzQH20/uXEwc/1FGYnf7Q+bsGD3doftew+FxfPmhn1HToUFvd1xPpAr3Jt5JAuXJyRs6NpF4cKFinUOK5zmWisTuHmr4i07Ao6AIxBCU0mWNnWIBcenZ86HVUvGBRJNQdZGLUQtkoW7zRIeyUEUkSzGT5xUnrtQpA03XCremZIsYr1sfAz3qjbbfetWZgHHqcK2MiOFTxl3YWphk/q1dVmmeMuC1QjZiUatpbdTPwL6vulOlVmCaEn8Vj8wUvc598rSU1YqxN5TdrRl26a9su3bHwjcl74vOza/zhFwBByBRiPQVJIlk3yZOK1GTCzPVWbbxcpDNh5usl3vfRL/M757sD/+Yi9y/UF0hq65IuptsTHZwHc2MVx/SFZw7sPxYN+UZA0snReuXzY/DuXtA8ezGDEsEI9veyvcO9gfNxRchRwidbTDfWQkRgHHH78adjx8W7Ra2Ngt7rHjYiPbf+x0DAqWynYeGWwE5t5G5yFg64A2cnZF4qaN7MPbcgQcAUeglRBoKsma7ommv+Tz+ocYEdytjD79ei+6V4H3VrcrFRlN085tW9b6xHhSq5eyqHDRpeVPbNA/JM62m4437z3xLswTsoZWmB+OgCPgCDgCjoAjMH0IzBjJ4tcy1hYOLDW1dH0ECfdhiUozEJWKXha6vLqAZe+t5zprYZIwo3XdyKXDfPKKZeszkUORtLysTcbF5wT2o/VFm1i8Xhk+5KKm9SxaB19rrUnT9R3Ig1PP76u//zjctGJhdomt3VnPMtCe7uX1VQt6w0fHTse/9ij63tTTl1/rCDgCjkBZBGaMZFkxRJWqgSgRrItqdSQMpysq07xHtFNCnbIkQTwoRk2GoGQgIBYUi7177fLYhlXC5n3aDvcpwFsaP7gUKeSsAPCyYOZdJxcf5yA8CiYm8JxsqPOfXQgrr7gsjpO/vB8791n4vx8dCxsGl8exSbcIPL587aJKNmZPd1h0+Zyw75NTWSA/bSKBIW0s+tywdnlMay9LYovm6pvTVJ6C+u/F9f2rcb0rrWMjSirxnOmZqhXDmI6ae/mupvIjtKfM1bIzjaRo7FxWLD2+Hj8UQ1a2LX3P+W7xHbt8zqXxu/TmB0fDf/tPy2KWIT9O/s/v/xTOnP8s08Krp32/1hFwBByBySDQciSLSUhjh9dkD0Udq+3vTMgyUrFkyIPVzIG4cL2KU8uVZzV6lK3EffQFMSFDiU2MeCa9R68nde9NBmTdIzJHn+9+/Gm47srLI6m6ob8Sr/XW6PHw37/UH/5l78Gw+PK5mSgoJEsaR7g6eQ0uJ8+cCxc+q7TOJhUFVu9cVXOIYDF29rPQM+eScOrs+fClqxfGjUiYSYiShiI56wph94fHwl/fsLRm235BYxColwBNptd6+yiSLZkMyZrMeKvdw48lDlzkl1zSFZbN7wl/OHwyfHHxvPgZP5g4eM4bVcu00XPw9hwBR6DzEJgxkmUFCCVAaotHQ5SsYnOaIp5mKUkzR23pvD7nP2HVPJT4YqoTZN+ncVatvvQiYWV0xqIF8My5sHx+bzhx5lw4fqoiQKoNiPNS7+Y1WaEcf2ncOq2OR7uPr4gAYanBwsXzrALorDnEneOZX78b/z5215p4jd5jBeZHA+uJHILKRiEUytpLIkG45WUBliVZfI9xWfMMEQqgKgq0yXcMazISCz8c19f62a4P4udk4er5ZT58LnFSJZ4wPjDYtnt/PMd9j21YM2VLbbs/Lz5+R8ARaE0EZoxkpbo70mriV6YIWDWSZUuJAK0VJpRli7/6TzolaarFJjeH3ktpWtY0a8nSpqVfxrgkG2npavYjMtMFr5s9v05qv4hk2Rg+ntUt20fCiw99JT7/O0YqsXe427ifRAq9lxwIz64yaW0faMjRDkdRVYIyJItx6AcN1lX6UFkq4hNxX/NjJ1Y9eGkkoFMH4eM9JaxI0OB+SkqpUgP/HzAXrlNGryotWDw6af19Lo6AI9AZCMwYyUrTxPkPmf+g+fUrlx+/1BV/pXgmkSb+qmYZlilpPbEsFWmG5fFetcnnXKd2uIb2Zb1RUDqbkGq/QfhEoiS3wKagotJSs9Yv9XZ4JGxwPZtmI+LO2mHe7TZGyMkb+47GYSMBUpQdKvIk97lcYRATEkT0XoSq8oOkUt3Akix7fXqvsIvu6K27L6rKwHfpjoEl8fvFeGwZK0vYbBIIbRa95wcU3zuNXcLBkEC+9/SxZeNgW/3Aabfnz8frCDgCjUFgxkhWY4Y/sZXUOjaZPtgUUJqmJhubhuok3vuT18PTm26asMEoWNcGlSsYf2BpX+bC0HVYGMio1Dk2DPue8UqKwbr/uJ8EgHk93Vn/RX3jbrFtdHWFmBigw5IsWe/ayRo3mTVtx3uKLFmy+Oi5PDF2Przw4C3xx0Rq+bXva5EslbfCymStWha7MpaslDjxLErQtyzJYqzMC+uVjg+PnMosbbLIjh4bi99RJbm04zr7mB0BR6CzEegoklVGJ6vWclrdKlnR2NjYYGpld2EBGD54PKxeOj/89v1PshI+bIDEqFwIFzLSxi//F3ePZkrc/PqHILER3byyktLOWIiZIa6mf0FPfI/wKfE2co/aenKqdUhGIxY3SB3jQdCUe6y7UK4mNrIvX3NFVuTX1nssO+9amPr5+hHII1lyo8mqBdH+qx+/FqiNOVWSxQghV5vXD8Ts1bxnvQzJog2eZX137D1lSVaRJS1FUXjcN7TSMwbrf8T8DkfAEZgGBDqKZDULrzxCk/YFIYnEZePaeMpuLmm5HNwhO4YPBcWVWDLDRqQSONpEv3/XmriJyG3CJkagMkceybJtaPNE8Z3DKtunG3Mai4OMAP16NlaznqzidotIFp8rdkolkxpFsiA3yJ9AyPOsmyYaIwUAACAASURBVGVIFs/U6LHTsQ0OFazmOSpLsuiHeC1b45AfKfcNrYg/NHDpa3wKpm8nl/30P03eoyPgCMwUAtNOsvLcXNFqkyMc2EhQqol3yt1XNLYyJCuvpI9+1aeEiE1EAfYpIUs3orR+oTZfZT8WkSw2Xh2QOhGlaiSL67GCaRNn/JTx8WP6EeB5ItA7rS7As4gFdEHvnOh2xlKJZYtYQ4iHsvPS9zwDxClySK6EPnh+dI8NpM+bMQSHdlKdLKu9xX36EWGtpHyePsvpe+umVGD8mmXzA65ClYWS+3H44MnoTsTCS9H3qerATf8Ke4+OgCMwGxCYdpKloHKCzjlEbN49/GnUbbpqUW/om1vRutJ53BdsIPyCxZ2l/1APHB8Ll8+9NF6HzMBnn10I/Yt6K8rPPd2xbQkUQjIIcqdfES7+ErNEf7TNMf+y7ihpEFWjF/WGCxcqVik0pKq5C/MsD0WEKNUVquZSkQtQD+NkSJYsVrRRi2TJMiDyV8tFOhu+JLNljhAzvgdltNZmCyY+T0fAEXAEpoLAjJGs1Ho0eqRSZ49//IpFgJMDUialc4iOSBKinFI455rfHzoZ/ud/vTb+Skcri88kVAph4lpbogbSRhscELdXxokcZG3fkYqKOmPhPjLwvvH06+GfH7zlIsuCwM9zW/DLHJcgY+KQ1akRJEtldtSmjbdKrWH1kCy5DKPlYWiFZ3BN5dvVZvdiWXpsww0XZQ+22TR8uI6AI+AItAwC006yIAPRYjRuadJrVMX5jH9SRuecrE64EyFbuj5qVS3qjbXJaBOL1OolFSuViJEsWRLXVHkNXA7qP2YwXagoRcei0eM10GRJ41oIF0QFyQgsO5T54fMfvfRO+NrA4khGlFquAHarF5S6GxtBsiCGj/58dyRxHLzmoP96SJYNdNdTicsQfOQ2bJmntU0HooQM645O3dfVkjaKXN2NhqMR2bmNGpNir/hOuiuwUah6O46AIzDdCEw7yZruCTayP6w8z+/cF/WLyAC8e7B/QlaT3H5sEHesrugGsUFY3S3GA+mDCCpYl/dY0rg+VdpORVd5TwAwJBD3Du4/+iArjLFBstI2sAyyWUk3TO4gxdjwuXURWfHHRuI3W9tSUXP+SkkfLCSWq3XBApv96DBgWe2plKhNps5fO6wD3yV+OOGulwWa55XnWFZnfiBgjT786Znw8Ykz8fnG6lym6kE7YOBjdAQcgfZHwElWi6+h1bVq1FBrtYmbk2Bi36wag7iSFGTFpVWsnxLdhDxAFiANWFRFzrlObm9ZukTYOCdBX1uzUtfTVqPWD2Knsj1y49dCRsS+aAy1rHPWmq1qECKUOgdJ5QfBZXMvDX/3/wxEC7jIa63x+XlHwBFwBKYDgbYnWfwni6CnjtsHFkdLT9mDTemZ194N39+wpmGbUlHfbLLf27qnEsDf0x0VuZXqXnRP6vorO69q16XB9PZaxoh4ZJHCeCP6n41t4IrDyqLkDcgK64BGmQ7IVUoU5MJTpQKRCJ5bFfTmnMiPLR8lNX8IV4xnXNYX+7fuciWEQGBkJaIP7sHSiuXNtg85IhFF48AFzyESSJ9KFOH5FoEks1FkSQXcKXLOuHhvSRevIVB5bkLa8yLPs/Eb5HN2BNoTgRkjWYqjArYTY+fCwJK+8M6hk+HoqbOVTMJjFSLyh8MnwxevnBfRVTYhwekIe968YtGE+KPJiBOmZUCauYwSe2Rjk3WglmVgJkgWVhVXgW/skyBJBkgOVh4VKx+6dlGWwQqx4eD5EPGANPEegnLtlZeH3/zhT5lmmhJEVH+TeyXXoWQOlZLiObNua1uGh89pg/hGXJY2UUJ1QG3SBmTMJnNYwicrk+IQGZPII99PzltNK7VPm8wzdaU3dhW8NUfAEXAEpheBGSNZVkZBweX/9sHRKMMQY1WwTl34nFjxq/bEmXNRbkEHG1FekLf+Y+cv/WCp4tcvv7If+Op1WYYgGwFq6mwCFK6lPf6T/9l4Kvu3hlZk+lJsJNyvc39756po+aJ9PmPzSNtPl7IWYaKPN8ZdHhsGl2cK8D/cuDb2QfuP3LlqQrkezQ3MmJs9sED8anzc9r7UksWc2fyxZhSJOmp+tJ9qN03vI9uevdnAdhsILwsT2Os7YeVLmK0sOq/+/uNw/rNK1QBbBN0Gh1urk16zdupTLksRabVDP0vn94T//qX+THNL1/Bccr8IoMiann+NHSKnvvjLuGhDJEvnNq+vFITO5nn6XHzNWLgGQVQSSkQ0IX86NI88PNvzyfBROwKOQCcjMGMkq1GgWuIiGYNH1g9krj8Ixe2rl2T/gRMcrqw5/kN/8Pk3o8J6zCw8fS66cAgih9DgNlPhW4lAco5NThubXD64PmiP9qXkns4Ra0ZXCOGxDWsucoVggRg+cDyW0VFwM7/smR9kT+6WX+wezVx5WOEIvmdzwrKA25S5yKLBfLBMKCCfeTP2lGRpM1ZGlywqbHLca902bLC4YyGtFodGrae3U4yAiI4tWVOvxZH1xEqMkGmjYraasWZ8B3iml8zvCb1zLgljZz8L//m6K7IfS3ouhUW9ODRjzN6mI+AIOAIpAh1Bsmytv6sXXRYoQyOr1FPbR2LGnY5UNNSStFTrSrIMqJ5DslK5g7z4JdrAGlT0nz7tPLdrX/j2upWZ5Yl2kGDIk0xIrV9Sxc6rK6iAdREp2x7jghgqFshiIpIl7S2wUiYXlhZkLkS05JriHo5a7k7/yk0vAtWkICY7klqJEpNt1+9zBBwBR6DTEegIkmVLyKg0CNYkiAhuNuveYhOytdksiclTbVfMFr+qIU6WPNE+7sa0fSxP1ciHpBP2Hz0dfnr/UBwnlqE8pe2UZMkKlVfqR4V1IURW2Z2HWHE39JHnLoRMKeCYFPmKDMXi+PzTnqxbUU9s3E3Ka69r+Pl/EYpH4i94KcBborZcKdkBXisQnvMxoNvIemjNeH7fPnAiPndYEKtZbGSxtAS6Ef+BVUuUsO3L1V4rmaMRY/I2HAFHwBFoBwRagmSxuesXuGJU2NjlHsGSwucqqcN7pXPnxTmJLBUFl9uNqhbJkuUoLabM4mpTw8Vnj7ICihC4zXcOxFsVDJ0+NPWSLMVUpSSL9iUPUHbTrPYAS0rAhSI/R0nyCQdPjIVPPj2bxexRzUBuW549rrv0kq5w259fGV+n52kRwsI6bdk4GC2QZPRp/YrWZaZJFiR/x8ihWGfQyXc7/PfvY3QEHIFmI9BSJEvp5cSKfHr2fLhpxcJItNg8bPwIhOvmaxdFbL7z7K5gLVkQq28/uyuLTWKjsjFSbF5YGEQOLImBOLwycjg8uXFtbNtuWnkki742/ePOCZpSMT3euNfsAlpXjsZJUDvjSdvRfUUki7bs3DQWzTXVurJWukaQrGY/mO3Yvg3KVgWBmLW3qDd8RNmopX3x2YhB4dTu7Arxx8PCy+aEv1yxMBPdZO5lipLzLJMoQZtIl9AW5Pq+dSvDyHiix91rK0WhOXhGKFZONi9WNHtOzztB52T1EgOo70jZ54Vnjr7z6nzavglqBwNr7eW7R0yh+mY8Sohpx2fBx+wIOAKOAAi0FMliQKonqELNEmhkU+A/fTYvzlFCRzFTa5bNz1YT1wqZdLLo8J/3lpdGwr2D/fH6j46eijFaeSSLRthQurq64ib48vChjEDlkSyup302tq+vXhI3sbcPHA9PbhzMzcBjEyJmjLaxYLAxykXIpvP4treydthsOEeJG2LCdNgNT8H4997YH8dBdqHmLbcp48IVuXxBb1bguuym6V+RmUOA52Hz1t3xWc0LUMdqNHr0VNTZsrpSj27dE8s+8RyQhLF62fzsGcNyyvWVjMI/xtd6/nh+nt+1L9w3tDI+L799/5Pse1LmebExgjyzSrIQuXvwuTfj8873mH5OjJ0PLzx4SwSYpA++m4wZi93wwePRwsu1r/3+4/ClFQujyrvV2pKG18ytkPfsCDgCjkBtBFqCZNUeZvEVNlibq/Jcdcqa43wa05IXKKw2bVu1LFSQv7z205GzeXLkKXKr7qJtJw06Tt9rbhKetP2pvbQv2wb3q8aj7q1WY8+em8q6+b21EYAoi3hb6REIDVmmaewVzxY/KCQky1pB7CHpaaKEznEtltSUGEF8eKbyEiXyRk7mLMQHN2GaQJJa5XjmKLiOBZrXj27dPUH8FlL3nf98Tbht1ZVZLVG+X3x3VYfUZURqPz9+hSPgCMw8Am1PsmYewvpHIP2qSAqX9oUHxmsc1t/S53fI4lVvXA7Xs+GyoSqTkHi3Ky6fE764eF60IEA2ZVGkR2KIcNdGq+K4ZtNUxt7u94If7jlkERodoyYpAzJSZdVSgkMa95S39nI352XHVkuUsG3JkmVdfqwZCR4qtI67W9mskEMC9iUnUpRQAsHTd8H++KHvm1cuivpafjgCjoAj0M4ItC3J4hftybFzYV5PfTXaatVUa9RiSngxFffkFz8bk4oBEyNjXTOT7b9I6JRNTArieW3bOCJb2kTCr7s/OhYWz5ub6YjRBsr7y+b3RHLm6vAhEgXWGXLKEbMKD50Ix09VyCs4KSuTc5AQSAXXqyxNrcLGcidDZHiGsDClVtl6SRbWKkh+pUD1HydYxvJIFs8Kz6sOtOFwZSqWcdN4gWvOb/75npg5S9u1SNYrw4cmlBfiflyDbq2a7P8Gfp8j4Ai0CgJtR7LYsKj/J7ebrEFlaw9KPLTZv5KxHIg8abGL3DxsdhAvxpTnjrPuPV4j/cCB5UQbkUiWMjXZ/NgUwYoNizgdfWY3L65XpmbeQ2mJV3q+GZpMrfLFqGccrAnPYyUO6oO4jvztJ+B9vPiz4okIUoccKduTmChJP1TrU4kOkCxIXV5weTWSRX8xTm88qYO+bHJE6i6kD4hhnuRHOk6+U3nPBkHwkMFq7sJqGnH1rIFf6wg4Ao5AKyLQdiSLX/EE/Cp4Xb+u9au6FsgzSbLom40ndfPYDTQvq0wESor2CnbeYQLzdY3daGX9YGOXcn0aL8NmqtIntbDz8/kIiIhKoBUSi0sVksUBIcJySVB3ZS0WR8KjAs8x23DZRFcjbeGC1LPCc0HguH4cEMQ+dM0VUcuM54dEiTx9NGvh5B4SIUTyLlwIWTIE/RHn9ej6gdjeP7xasWzJElWkvWWfXYuO/VyZr5vWrQzXL+sLW7a/Ez48eipL6FCRdxV250eH1bLz584RcAQcgXZFoO1IFpsGsR5lymgoVobMOllvRLKwLGzbsz+2Q/xH3i9xNjna4Hye64JzpNDnXZNnyWKTK8o8tLEzjMVa2opcgVbENI9k0U7qqmFzjxmX4xYNxvTYhhsyK5eC4KtZsGjXA+A/f2Igv8SuSQsLy+Dc7ktCT/clkfhInJRnLboLh8fdhWPnMi0trrHkG3y5ThZbyFRKziFGsoLJXYn70V5naxkqvgsCJPV/+9zzbNAnY7TuOp6XopqWUUQ16VNt5vUNVrS1ZfvIhAoHss5BQum7lUv+tOt/9j5uR8ARmH4E2o5k4eK4Z7C/alAs//H/4Jd74wY0sHReGDl4MsobQFwgHaSP80ta7rMFvXPC05tumlA6hlT4/oU98bM39h2NpXrsRsNmQVp60TV5JIuxyzqQLnVZksWcpGUU0+F3VgKiy5Is+pVrSLUabS1HZXDZTV+xV1Ioj+eur6jBv73/RLh+eV8Wf+RxNJWVta7UMu7A6f/qT2+PlrS7i3B6sffeHAFHYOYQaDuSxa9t4oxwnaCHlbepY51ZvXR+2Lx+VUactOlBsngt0U65MhQ/wvt7f/L6RVpbkLZ/fvCWrD8JL0pQkY2UYtO6Jo9k2TR3LTnzIfiYcUF2qrkLuTaKTQ6tjPEyZJxBFOslWXIZijzJakb7yjJkfBZbS74U7C432N//fyPh//3aF6L7q4yFceYe987s2RK6snFyXGfXmOcXi5QVIW0UWlKvx1XJseu9TyYI+DaqH2/HEXAEHIFWQ6DtSFa0nhw8ESj8jIUJgqBUcs7hdsC6k1dsmfN5MVmWECk2RVpDWjDuk7CjhD7TPiAvHI9vWBPJUl7gOy5KpbZzrcRSNw2tjHOx5W84L1KJphBjeGT9QOZKsYH09Viy5DIkts26L6UPZgVgIXMQL4iVPocUkn0YLTZHTkdFc4nDdpoly7q8mvHl5TmZahKGbUOvIU3SToNQoaYutzjrDCFmrUSKeXb5UYJ1UzFiEHiu5ZDVV0r2z7z2bl3SIxB6Wx+z0VIXzVgbb9MRcAQcgaki0JYkS5MW2bHuPoJmOfKKLZchWWxSbEoQJXtY0pRHoETwSEfHslR0DdasrhAC6e7IT/xq5HB44XejMSAaYkffKkpNmyKTkCw2wq6uEF2fbHZPvfRO6Ou5tKolK08fiXZxGbLJpmRyqg9Up91v1c5T60/eXG12p86nn6VtViOmea7GNFCe5+LeGyvlc3a993lxaq7jeyDyLOmISN6HD0f3t0gW3xtiuRQUT8wWxIo2+EdiCRmT3MM5gtetpbjT1t3n4wg4Ao5AIxBoa5IFAHL33bF6SdxQ2HDYtIqsA7UsWZASNiWb6k4/ZUgWm5hipIpIliVjvL599ZKsnEgWGD3uFuTXPpYr2mI8ClzGQoZVjesjKRtaEecNMVS2pebPPXIP2lpxkD3ut5814oHqtDZEiGTJFN5gJ0IvUi9VdQizPtPzyDpgWYLI0JbiCmV5Yj1YY60fQfQQGZ5l1pvkBNp99Oe7s1I6+iFBH4oXlD4b99GnrKMKwGfcXKuAeuveZfyqu6lnC10s2mHc3KPnqhEWuE57Vnw+joAj4AikCLQ9yWJCbHa4OSAZuHe27d4fhRDzjloki/tRq1ZdNbVh+4BMPbFtb3j54VsndKEabGyW1UhWKzyGCn6XRaPsmKx4aae5BoueFyyTIrEiulhzeOZsMoS1UIk06T7a1uu0/iTEhWcHCQNZmyA0sdzNOLnhPfFSXAe5stin7kLculePkyyKQMvS9cLvKtm0KlItyxVjg2At6O0OHx49nbmjaYd+FYNnSZbGUfa58escAUfAEZiNCLQdyWIzIJ1dMR0KVKc0DVYZ3hOU/u11K6NbTYeym2qRLN1PgVptoMokfHLj2sy9kga+p9e0MsmywpQKtGdD1YbOBs57ldkBQ8iV1L1xE3GOQxYavZcFJW7mPRWLTjsfIkQpkWFOzNFagpT5qvlCnvLipfJIlgRNITIi6TaIXX3xGW1ClGTJspl7usfW+OMzXcP66JysVozXxl7pvWKyWEeutaK1tMlnknzASscRM0/HtbviszCugq/ag1wjgib3q/CaDaS9nb8LPnZHwBGoH4G2I1nEK40eHYuihvpP/WsDiye495QiTqwWFgcIwPKFvfGaWiSLNlWYF7FH9SESJ4iVMbVm2fzoBmKzwdKgja/I7Vj/EjX+Duk2sYnabEbrQpJIqSUT6bWKNcLSoYPYHck/dMKmWUSyWGvwwHoqAoP1SlYmxVLlkSxZucDMnrfJFYqFUhUAkScRHaxTuBSboSelLNMybTNOPQf8yOFeHYyVczwHItySAVESha7hfJEWV+O/Ad6iI+AIOALTg0DbkSyRHhGCIqV3/nOPaekHTkSiJYFG/QK3VhauTUvLcJ02EKwIeRtOtWvKBElPzxJX7wWrFofidKwFRESBDVFWrGjpG1yeWbK4l/MqJM0mal1drTDHqYxB2YVWkFOvJd6JRUexSpAfni2JfebdBz7cCyGz59M6kxLojHF144kYxGlxKO7QuiOnMk97L8TPfmeqtaugesZI1il/OZS9qPeqzajvrb5zloS5/EejVtDbcQQcgVZBoC1JVquA5+NwBGYaAet6nOmx1Nt/6qKs936/3hFwBByBVkegY0gWv4jJhDoxdi7gPizj6sCKwC92jjLXp4uJNSItdTKTC8580EPasHZ5rkhrtbFhebNxM7pWlpZqpVVmcs7N7rsZOllpqaOpzKEayeI7gZ4VIqNYkhDvtRZcnl+SPKh7iDsciQYsZqy1NLSIn8I1+qMoF1K5bjLflanM0e91BBwBR6BdEegYkoWLQ65DCSuyKDZAntf8elaMCPcQ18KhwO2yLgvaeWLbWxeJedKHgr+pfZjWRZT7hD7lorQuOrlROG9jmmxws52DHjw2TNpT0LHGwbV2U0x1l2y7em1dnYoZslmFXCcNJfoXZql+U7t+Key4i+pGtsrcqpEsziERooLUVAvY8fBtceiqHoA0BDF1nOOQxhuvcYEyf8R+yXyErD2+7a2ordYJ8XatsoY+DkfAEehcBDqGZNmU8jRTi+WDLEj7R/EwWL5EEKSCTeYccS/8oldafd6Gol/4EAsCfrF4QGwgINKtgvBAfLAQWX0hCIvEHhXDxAbGWCB7+gwCyL0igLzH2sC9WBsYo0gk4+AzCUQqSF2BxtJdYkwE6ctiQb+0Qd+SCeCvlN41dpFY+lemGzgyNtqC2Gq+nRTAXItk8dxQJPzmnLg91pk6kxyUgZJchiXJev3KyOG4DlxXz1FEsvQjwIrNSi+N9UnraKYab5Zk/evDt2bPGUH7PN9lf4zUMxe/1hFwBByBTkOgY0hWKo6YSijwHrcHZW0gPmxmqVVHVhkFID+/64NC5Xj1p8BjNina4xc/pAwSxl/6hJhYkgURs+n3kD1ZtrS5KbvMXss5aR69TUD/0r4Jmx2bOv3SF4HoECs2bql5Q6jIyoSMPXZXhURqHOqPe/LGI/z4+/XVizP8LGZYRNRnq35RbEkZAvZl8UvHKzdhNZIFfsMHjkdx0B0jh8IdA0uydVaGK6KjrMvwweOxLyxF1l1I+3JvIzo6v3dOQCpEx0fHToerFlSERe0hcl1Eslhj1ttWPlDGqCxUVBHQQfsIneZZsux1+rHiJKtVn3AflyPgCLQSAh1DsmyWlWr8KcaEDQ/SwUbCBgOhsArYdkFk7dJmkmeV4X42LOkI0SavaR8rmFLr2VwhavQltyRjEpHir1yWED+RG41R2Y12o7Tq3kUbnWQqIHgQPc0lzRbMI1kQDynP27FaEssGLpehSBZ/mS8uVDbqVj2sTIXctNKdAi8OnhXVnSwiWcxVRb0jQcaC+Y8749zBPI27Yt2oFZlHstLC42qDdocPnQj9CyoaVDwjqhnJZzxXRSRLz6itXFCNZNm1s1Id6fxTkmV162iD8VHHUkHtjFs6WyOHToTl83vd1diqXw4flyPgCDQcgY4hWfynDimQaw83mZStbYFjWxiXe0RUuI9f8k9+czBuCqofmCeoaQkHm2ssR9LTHS0HIlCQLRS00eciJkYbuUQbVc5GMgAaNySHc3J5Mj7mJZkAXE70w4YLGdN9aof+cdupGK/kBDQGxV1ZIsc90reCLLIZWwLHeBQMrdgvyCdzkVYUJOLqRb3hwoVKLE+rHnKrikgyTj6TcKjWT2tcRLIsYdFcIa1gAl4o6iv+SX0Q95RHsqylqN6g+CKSJdL33HfXZa4+27Z1HYrsi1iWJVnSx5KbnGdOivI2tlDFpf9w+GRYMr/HA+db9cvh43IEHIGGI9AxJKvRyLR72ZDUfdpofNq1PWvJ0us8kqX1LyJZlogIC32GRezRrbsnFN+mj8mQLFmybAKH+pMla+jaimiuDpItVOiZPu+9sT/gXiY7UHpbssR9ffWSeNsuXJXj7kzmIbJfy5LVrs+Bj9sRcAQcgelAwElWDsoqQ9LOqep58WbT8UC1eh9Wm0nuQrDCMielc9yFsmgVkSzJHzx9303ZlBX8j9VQtSFFjrAE/mL3aMMtWRIDtbhjTZOFUxZRnuXUvSzBXmW5igRawd40OzVPzLfV19zH5wg4Ao7ATCHgJGumkPd+pw0BK1NRb6eQrH/Y9DmR4v6BpX2ZS5nAdpIoyA58cfdoZr3CGkRm4ffvWhMzNTdv3R3dZI12F9Y7H11vZUP4LHUfTrZdv88RcAQcAUfgcwRmDcmaykab98DQ3lMvvROz9PxoTQRwtfXN7Q7EAn1x8bxMloLRKkCb11ldwLFzWfzSv314JPzl1YtiBiYZhPa4b93KGGfHMwCZ4vzqZfNjXJeN4ZP1qq93TrQivTJ8KJIsPldMWOqWVhZns3WosMRt2T4SqO/J/G3dzdZcTR+VI+AIOALth8CsIVnNSD2vVwUd68H3tu6Jmz0HG1uqwt1+j5CPuAwCNs6pzPV+jSPgCDgCjkD7I+Aky6xhNWuXtXZwS17WIZ9XawMByP916xdi/I+yErGINNtqUe9jyjhffOgr9d7m1xsEcL9R4kiSIG8fOB6tWEXPzWTBI55MBbzz2khjqsr2Q7s2tksWP/6WeV49JrAs0n6dI+AIdDICTrJCiHIJDz73Zli9dF58vWXj4AQl+B9s2xv6ei6NbhXcQsTW4BpSmj7p/KSvIzjJgQvmhxvXXrShFgVRQ7ikBq6HDXcOYqOSheBz6syxaVPmRJs1mzkaXNSoQ+aBczZgn7a5j+wy7kUsVWSQPtkw0fLiL1Y1rHM/+OXeOD9lqYlg1vNFGD12Onx0pEIyZushRXzISrNU8Hn2WDvWCOkISSeotJOEcNOAdZEvyTDYZ0bitaybXT/ptvFc2sB63Wv79uzW2frU+7wdAUfAIuAkK4RYYgR9LImLopclfSGrLcQmwrWbhlZmdd3QOMpTlwfkVC8K7a3rl82/yEVo0/u1OFZAlKBq9LbYRLkWdXGVS4G4LV/QEy1kHGSIaS6M99vP7gp3r10eN0s2ZLS7iCOjnUe37onEkntlDYEY4NJ84KvXZbUgJ7thNjoOrlW+umB3ySVd4eSZc+GLV84LB46Phb2jx8OXr1sU/vjxp2Gwf0Epa0+Z+dDXqXPno/7YTSsWRjIlcU+yAlkv1hR5BsgPgrasZSRZp89Fko61VFmIuKgRjGXNKc/E2spipWLnEG0OWVz1LI6d+yz85g9/yopHi6gxBumMMQbIf5JcowAAIABJREFUPj86WlkvrQz2fo0j4Ag4AlNFYNaTrDxlbKXis2Gkekd5Qo2pZlIeaZL1iLYpHM0GBPnhqEWyntu1b4KwJfXj2BDZBCFZWM20QbLhsUmi9C0Lm7SR4sb5k99Et5Uy3nALpi6sPG0ku2Eq4JtNHPLGOCQGSx9ssmzmUtanL85zncY51Qd3Ju9XiRv9lRgn5W9UBqdR45OK+omxc+HmFYsijgTy//mSeVEJXrUuIVeQpoh/T3cWzK/ni/WTi5ryRxKjFVGiH2tt03rymQi41RizMWYiYbJ85WmINQoPb8cRcAQcgXZCwElWtAwdnlDjTZsEBELaQdbCxGtb/60syVIbbFZbXqpkdqGzVItkVVyYn9ezq6bILSIFeYKMpcQGV5DcPencNL5aJEuK8Fj+VERbyu9s5BBJWd1oU/UMbemjVvmSWKJUNCYb11TmetqZjIt1MpiwFmuW9YUXfrc/PpOQLQiukitE7kW8IGLogHEtY7TX22LpXC8LJtewhm9+cDRcPufSSKw5Bxa4n3E385fvkYqc26Lok5mX3+MIOAKOQCcgMOtJFhso7hO531hUWbLYMKhHZ4PAIRVsQFMhWXpwcEXePdg/Xl+wUnJFBwRJRCUlWdVq0HG/YsWsOKYlibJMTJZkWfehajjyV0TQujpFSPk7WbfjZL9oikfDsifSgabVA+O1JjWmFF/bH0TkG0+/HsmwyIWdU9HYqhWWtvdAsCEpuIQ5IMCURcJdW+aQdQnyJCLFXEWY5LK1IqyWAPLaXi+CyGdyI+qa1FImt2Be39NFMstg5Nc4Ao6AIzBTCMwqksWmcP24SwXAJSoJ2blj9ZL4a5xN6/Ftb2XECqJCzAtB4WxUXJsXk2U33iJ3YbrIcvuxqaZkDrfe4xtuiOP5xZ794YUHb8lut8KRbOYiAFxg3Z957kLiwh7bcEPAZTRZkkUfYAEJZCyb16+qFLoeD7x+avtIjPkRAZCrcTpJFuSCZIZjp88GdK0Ub4dW1Rv7jk4gTarZV/QltJassq6wMiRLSQYb1i6PxErrh6jpHQNLshI4M/Wfg/frCDgCjoAjMDUEZg3JwpXx/M59E9DCiqTgXgo6jx49FRCO3HznqgmByxKk5BwBxSoCDEnCekPbHIo3UikTFYGWdQCL2T03VixXEJCf7twXyZwKUqMeDglk8315+FDMcqyQpn2BGnMx9unAiQnK4mzmN69cGP7mtkrgO/OAEGLJUJHgTZCM8XY/OnIqWsyqEUGI2N/c+oWoZK6NX4RJmXLKnKOwNASGvshkw0qGFUSECzInq8p0pvWzNqxnnmwC+EJq5BKrRbLsQ9MokgUWDz7/ZlSETzMPsQIpYH1qX2+/2xFwBBwBR2AmEZg1JKtRILN5Y5mZTF1DNtaK6+pUlIKAiCgVno0VMndi3PJCQDMERnX0IC9YYb58zRVZjBNzkiULqxWkgdiZVMIB8gPxi+7PRMIhT1pAQc8QkbKB6pCurvFYJDLdmiVZUGYdGf93nt0V/un+oZrrpMxQcMViCIapu441F/HOI1mqY8j6QkwhubgYyTwtOrCI9i+8rJS1CgKLRAfEi2QDLLL0IzkOnp1nfv1ulO/gOlyPvGbMOhg3n3Mtz4F1mUoTy7r/lMVIkP17n5wKQ+NSHHItItFBxiOHLV7N+bLPTJm19GscAUfAEWhnBJxk1Vg93GFdXRUBRqxIEAibrdfsxa9lOSnjlmr2GNU+m3U1YczpGgeYWZmLav1yLQTlawOLM50p3MVYFUVSrEs2XQ8reSGZjP3jlqhqJCt181YbowLUbZYf1k25rWUVQ8pDrlHakwUR8r5j+FB04fIcQ8jfwJJ6/1DluT54IspRkL2oGK5/++Bo+MsVCwN/OS6fe2kkU5AoYrC47sCxsexzCFrMhDSWy+lab+/HEXAEHIFWRcBJVomVkWuMzWW6f6W3E8kqAeW0XILlCUJQhgyDLzFQNrlBxEkkqRrJInYOQmYlLiDm2/bsL7RkiRRVI2G1gMIiisgsREnt2dg83R9FSp/dGRM7rFI7ljSsqdbaVatPP+8IOAKOgCNQHwJOsurDa9qvtllheZ3XWz9x2icwAx3WQyBSIVmGi5Xmr378WkaSikiW3JL/+vCtE7TGapGoWueLIGNcaKyhxG/bqNZe3vxov+jzGVgu79IRcAQcgY5FwEnW+KbKCk+mrhyul5Nj52IwvMRFp/NpYaPfNq7QTRxOmbpyReODsOH2mW5rXaPxUqKClcQo6qOIbFg3bBHJKiI3kn0oslTpfJmYMZE+VPiVfMBnuAJ5Tx/VSBZYEIuVPhfEdlEqymLEs4QmFt8D2i8qiTSdWaKNfja8PUfAEXAEphOBWUWylN3GZvLpmfPhs88qkbsQpN0fHguDV1fKoWgzIwaGDUcBx2w6xKToc67FasJGRZsEqSMEqfgUZd2xqdpgdNqX5hCbHRYK2qIvBSGr9lxWmHr8OtsO59BYwuVDGwTLK6tQFg89TOpT6uRql/eMnb8SplQtPMXf6B7alOyFFRa1Fhb6o+10TtJSmo6HW9IIqYUpr+9mkKwylircjMiGlHHXyf2JVIa0sMhURYqiFsnS/FR2yWKQFoDWc88zhMsUsi3RUYmXcg3/rDjudKyp9+EIOAKOQDsiMOtIFhsLBOB//8fB8F+/+GfZmh0+cSacOf9ZzIrTZiN1bzYbPrNFdhWELJKlUjOyhpEZyGtIkFSw2ahUfBeNKjY+/hKsrGsYENYxNl/VTWTDE2FjLLIwsAFC6qyVQuOwfUqUlILQbNRocm1ePxCFLyU/AaHS2BkncTyb7xyIY7EyFSrZI70txmXbJw6Kc8yNMSApIQ2o6bSQQWKoE/mkUcrXYluhzKmQrCKLlILpq8VccQ3PxtObbsrNgLRjRFzWFi1nHjZurBqpY72eeumd8MJDt9S01Cr7Vd8BngPJXUieg+xUnuEy5LAd/0P0MTsCjoAj0EgEZhXJEnB5hYv5DKtSSlhSF6IlWrSnwGfuZ1NiM1IQNAQFYkGbbEyq58dGxSYpy5Wup20CphkHKfoSC5V7RlYEK+6pkjWaG5si/UWC89I7E8akPq0IqXX92CB7fW77fmPfkZhhCXERubTWD5E+LGIWAzLO0nFO5iEW6eVeWdd4jZwAdfzsWileSpIKsgwSLM445aqbCsmib9WihCzJKkiB8f3HxqpKOHAvZHT06FgkvnI1s0bIMFAQXNYiLFkSxJUlC/chFtZaliz10xW6Yo1L4QDxOnb63ASLVLqWqm8opXt+WDjJmsyT6/c4Ao7AbEVgVpKsRi62yIbatKQlj/BwHiuAzrGxiZDIQpCSoSKSxb1SXqd/SIg2Srl6ZD2jzzySpT4lJko73JOSLF2nvxJipX/clFg/uAcyZYkm7UEe00LbjVyDorbAAkKJW00HMgdY8WRVY8yML81EtDFZWJJwCWO1S7M9VavxVyOHo2Xww3EBVHS6amUPyupIduPJsfPZGImtYw1EGsFYxI2L5vVcGuUbVDicedoqBSke9MP9FoeBpfOi8r91P9skCyVUSO2e9zpifxvWTMcSeh+OgCPgCLQ1ArOWZEXLFbFQC3qzBZxMvbW06HGa7adah1JKV91BkSP6lHAn53DbYcniMxWuthueCI0GrXtiqv7Qign19dI+RaDsmGUdk3VP96hP/YVUsSFLHZ2xqU/F7UgJ32LA/GUhtDIHZb81Gpe1Pmqd7HqlVi7bvmrvpTFIIqaTSXhI2+e9jWFT/F+ZeSqejmuLgs1FVvlrBWzrSXRQP62gZVYGF7/GEXAEHIF2R2DWkiw23n//8Gj44uJ5mesJ0dEDR8fCiTPnwn/7i2VNWVttvqr5N9UNvimDbIFGIXFKAqiQu88tfnLZWotZmnlXdgplM+Xk+sUVShA/ZEiq6HxGDJ6SF0SI5DZVIoDqJ7LmKTl67Q8fh8u6Lw3zL+sOB4+NhS+tWBjJKYrrl825tCr5KjtXv84RcAQcAUdgehGYtSRremH+vDdZjlTzb6bG0er9puQHUipiInkBroHwYN2TZVAyFJScgagRDyZSBCnDmsM54pm4r6wyvHWXgR1tYrmiDQ7Wk7VV2SKVOSLon3shWJXSSIdjNqtqJ7b6Ovj4HAFHwBFwBCaPgJOsyWPndzYRgZRk2ZgwZVja+ChIjeKLIDEQIFm/LOFRUWiGbmPPak2FtuSylLyB3nOOWDT+2lgvyXTQNp+LqEEWG+WyA4M7rl8crV8nz5wPg1ctiFNh/uDAWC+fc2m4oX9++PcPjoZb//zK7BzFJrGWQUSt6xVrGnUJ+ZxxUnJn3tzu2O5kanbWwtbPOwKOgCPQqQg4yZqhlbUxRoonctfh54uhIHo+gQjI9cbn1pIlsiRpDN5LqFMki3uwNMmqBdnhtU0KqPUYsEbSO5PLV/IXynSE1EhqQ3FoWNi4ns+VpWeFPuuJA8yLS1Ow+n+MHg9/0T8/EigIHZ9D5pDtmDvnknDdn12ekSasbxDAd//0afxc5Ilxnjp7Phw6cSb8l+uuiAQNy9y/7D0YBvsrGnIKhK+Fl593BBwBR8ARCMFJVsFTwIZGuj+bFK4lNkayvhql9cTGr5R4BZVPJjC83odY82IurUzqGKfIEFYiS3AUwA4pgCywRgjAkt3HITFVZVuydpAcWbRIKqA9Wad4z1pbCYNG4mOJVPr6G0+/XjMLkTkxNmmW8feV4UMT1Nr1HOTJk9T7jPj1joAj4Ag4Ao1BwElWAY5oGFWsJF+Ibhd+/W95aSQKdCobcCpLYF1d6cYIuYAY1JM5VnYsUkOHRLigZAU1ZDj6eudEqw1rAWkD++kgvWXXTXIUKoNTlkyJSDbqx0HZ8fp1joAj4Ag4Am7Jyn0GICLoKz333XW5Apf//OAthQQodf+wGVKOZl5P94R4FkuyUoFTKb1XS+ef7MMLebxjYElAm+nFh75yUTMaLycoRGyPaufShrJyQGPnslIw+4+dzsry6HpIAFmdeX1xTR52ZeausS5f0FuVrHIdxaCLSvBobTQWlRVKx1C2vyKc7Od5mFiSFeVHEuFcxgm+1Z6zorUsmlMZnP0aR8ARcAQcgWIE3JKVgw1E5L6hlbkWK2W5KWhaLj81g+vP6lU98+t3w80rF0b3VFdXRXU7FbVMA7h/9NI7sTlEJ3c8fFt0FT3xy73hhQdvyUYrva16rC1R1+rZnbFNlb6xFg7ibR587s2weum82A/vJcJJfM4T2/bGc2zyKJWjcs6B+rgdmyUEEMbVy+ZHUse87x7sz0oXPfj8mwFRTA7ae2zDmuiO5X6shjau6d7B/vDInasmzB9l9AvhQhTy/Ns7V2WZfcRnqT/mkN6bkg1IVlGxZsZ/++olUYWdudPe39z6hZihqCOWGnppJM4vujWTcj7gxf2U0WFNUV9XOR0resq8q2Eipf7UqsXzgzCp+uc5Yz3UnsapOVZbZ//P0hFwBBwBR6BxCDjJysGSja/IWmXjYVL1b5qqZoVi82cTplxKWsKGe0WY8tqwquNcm0eSaj0WjB23J2rd9rXuo1/qKIp4Watc0Tlt5FbdPCVZuOLos1oMmIiKSOXmrbszggdJoXyRJXwQjic3Dl4kzEk7z+/aF69VQDr3prX/LFbqOyVPWs/hgyczUsRYqP34+IYbMq0s1uK5+9dlJWsiVoak5xV4livYkqx0/VJM8khWniXOrlvRMwpxlNxEPcH3tZ4xP+8IOAKOgCPwOQJOsgpIVlFJFEsg6iVZRfem7eSRLGtBsxapeh5mW9RZbeAyFPmBDHSFEC1GaTyY6uc98NXrJpwrQ7JULLrWWEU4UksN99E/7lOIAaRJJCdtMyWDnJfqfjWrH31SmgYrEPMX0aS9/oWXTSgjYwlq3jOA1e/5nRWip5I4ea5ZxlaNZNnzFpMUHwg4BJHamCmRzRtftXWutUZ+3hFwBBwBR6A8Ak6yCkhWkfuIDTRaGBJrlLUGiVSwweJKI62+r6c7koTjp8/GzbdeS5YKB//0/qFcK1StJc/b7FO3KFaRLdvfiUWqKayMS0xxYfYcmzmB81Jix8VVzZKVR7JoD2yU0UebyDSo4LEtYs3cLF7ViAkEbEHvnJhtqANCSQHmMq5VCBR9K8EBkvXla66YcG9qqRs9NjaxsDj6Uj2XxnXmWfnF7tHcTMCUZJXFJCVZrO1T20cCFjeSMh4wdQ/zSFa1da71HPl5R8ARcAQcgfIIOMnKwSpPUoGNjFgpAouxcqggMrfbzdtaobAwyE2ljW10vIBwvSSLfmgPtxTFliEB9QTGY80hiNzew2bNfCCM9mCsqKMT54PFyMZt6RyxZsSXkXmZFkNOSUgeyUoxhtyAb1mSVRSorhiqVDQTqYeykhWWGNUiWVgYIXRp9p6VmUgJo8XaEsaymORZ+mgzuqJfeie88f6RABnHGplHstR/tXUu/1+IX+kIOAKOgCNQhICTrBxk5DrCEmHdZmyCvxo5nGWiqTCypBDY5L797K7w5Ma1UQPr0Z/vnpDBZ91I1UgWGzdlV9KNWxv6juFDuZmB1R5zLDx3rF5yEdGALBXFn6Xzs+1b9yVEwZIezolMFsWopfcotqgMyaqmKwbJwHLIGlgywevJkqwTY+cjadFh3Y8QMjS27HkRHp6dNJ4sXSNLsspiUkSy1LZ1p1YjWbq+2jr7f52OgCPgCDgCk0fASVYBdhCFV1C8XldxmaGd9PLwoZgpt6C3Ozx215poOUBMkqw4lWv58OipzHrFZnfvjf1ZgPQ/vPrHSNpquQux6mCNwO1jLTKQNFxs0rgqq75dLS6IeWLlUazT0LVXRHIny5sy/pjL11cvqbg8x92KEBneK8YHrCAAL/xuNJtnEcmi3xMEka9bEbMIn9u5L7yx72gpS5biycgahIzy/qMjp6NFUYHpZPhhbeQ9JALMFOhtl1zYMDfaYp0hTpob46eNqxZeFsf69oETcaxW3gO3Ky5KZRzS383gMp4NqQD2R9cPRFzACMkKsLMkqywmlmRp/HrOOPfTnfsiCeeZ5Jl56qV3YkyZZDJYy6J1nvx/JX6nI+AIOAKOQIqAk6wqzwQbVkUq4WwkV2yibJJ8pg1b1imaITOP7D0Vf2bzJ21/+MDxKAPApkqBYMgAbat+neKSbPwT7jo20NSVx6aseDG18X9Hj4WxM59FssQBKUilGSgjk+depA+VYmG8xEX99v1PojgnJMVmGtpzkqlQf8RyYb0CJ+4BF0gGBCOvGDJj5BzK5cIWcgIZYByo7Ns5WLzUJxgxVgLTwVRWR7nB8uaRt9y0zVgYP20xb2Elksg1tMdY6Su1iinrlPYlU2H74n4w4VkgxgsVexFzuZvLYpLiY9tOsWAMqUJ8tXX2/yIdAUfAEXAEGoeAk6zGYdn0ltiko0jq/etiX2yWHJCkrktCWD6/d0LAd1n3WNMH3sYdNFMYto1h8aE7Ao6AI+AIlEDASVYJkFrlEitj0Cpj6vRxOMnq9BX2+TkCjoAj0DwEnGQ1D9vYMu44ysYcP3UuvsdFiIUJdxgZaGkWXLXhELOzef2qCa4qXEVv7DsSb9uwdnnVEjK4xKrVXZQyORYyXKOMlUNjlOWMPm07WNhU33GydR3t2OgHGQkOxS4Jl1pzqLWc9d6PC1PuX7XN/FnTauVowGQq9QKFdbX6lS4iWmu1/bwj4Ag4AjOLgJOsJuMf68wROL2gkmkmFXKCvUn9n6pLDxJgJSTSGnq8j/X3erpjvJVigZh2uklbEqc4Me4n0B+yw2sOYqEUZI4sxMvDFULBPcQySS5BY7FkhGskbyASyl/FqvE6jVFLr0NTy8ZfCVPGouBu2w/EiiB7iKPmrFp/ul7va9XxI8idmCr6zIuZ0+OEBUzFnCfziOVhYNuxavCTad/vcQQcAUfAEWg+Ak6ymo9xU3uAZA1dWynkDGHQ5kywM0QIQkTg+eqlfZFkYZUhOB+LE1IEyoDjPoiGtUQpIJz7eS3LDK9pG1JWaWck6nYRL4YmFgSAAHad13vGCgHjfggP1jxrHVOQP+c5d/2yvmgtYrwQGhEwLGsilrI02XkSo8ZBv5BK7o9Zh0MrYqYhnxGoz9g1NsgTc1DAft6iMdYntr2VS544RzYqxBnhUynPQ/yshZH2+Yx5WUsX63Vy7Fz42sDiTOSVMRRpoUnGAsKaWhVpn3aU0MDckZngqGXtbOrD6o07Ao6AIzDLEHCS1eYLDmnQRsxfyAhaXljKUG0XIWKasnpBrnSPJU5pVqK1pth+ZLESKYMgSP1dhbNpX+chFpITgNQp+4/zkDEOCJle077kKSBlECKdS0vk5OlApRhoiRlTipdIl6xzlnjmPRqQsXsG+ycUiFYVAEic5oxwrERYIWYkK4i0QvJECsGfPuU6hqg+tuGGSJCKSBb4CS/+ipxK7wpLH+1LqwxCBhGjD5HEqVpQ2/xr48N3BBwBR2BaEHCSVRJmK9vAZiaXFRssm3fepsXmlkowpN3JykBNwMkcqbtQJEHEpohk0ZesWLyW9pXIDGTBbvQpycIiRtsQC/qUu1AkK270uz7IZBwgS7QBHrRdkTOoFKuOYzFYpa4y2pdsgoL/6Q+rEYKvyGNAIrQGKQYpycqz5gnHFM+8NeGaHSOHIhmCXGK1evKbgxOeARWNFrnlGeEZUqFs8GbsuBTttcLFEud0DLSDuxQMwENtWhelrG6PrB+IFkyttdaxnmoBk3ku/R5HwBFwBByBEJxklXwKrKUFMUesFGzslhwo/kmB4tp82fCKAtxxVz2/a1+2YSvuycZs6TPFE1lCV9F3qlg9RB54zz0QHbkGOa+gb+kqWZLFeSxAbMj0rdgqPmfs3CsdLrUpKxL3QYL0ufrhL24/xittMEgER4zpOn0uEjHFVGk8GgefMw4sMPY6XI3qOxK09auy95qzxYB2LOGzJZHkbrNjLhO8D76sLxaqvPgr+5mITVpeR9fYayt6XJXYNg5ZnyqYfaFSJPvZnQFhUw7EU5cv7I1kNx2HMiPplzgyHTamreTj75c5Ao6AI+AITAIBJ1klQZNLjMshO2yEijvir1xGCsiGMLDJIQ6p8iopqaEtyFuMnRq3+tAuCt0ohkNCJORpP8PdVE9WYjpFEaaptFESto67TMkLTEwWKMWeWetQHslibSGqWKB4hiS+SjtYtCCDPGf81XOUWpxkobKkCZFU7tezxL2qv4iFDYuZLG0xCaIBCRcdt7A+IUfAEXAEmoCAk6ySoCpOCAuJLCmWZFlLl9xbbG64lKQSz4ZpiY110ckiprgdG6tkA7RFzHS+5PAnXGYtJZO5f7beA0FhbQlQP3b6bLhvaGVWuof15/MLFy5EQmPjyBScz3Og6yjMLTcflrunto+Erq6uGBAPGS/KLoQ80Y4lX8oK1bPRNW4Bi+PduDb+AMCaRekf2+9sXUeftyPgCDgC04WAk6ySSKsGHtYlNkcsDhyUq8EShQtR1gdK0rC5pW4grrebo6QFyKLD7YP1CitGGkfFPXmxVXlDt5aWklPzyzoQAYgVJCuvXmMHTten5Ag4Ao5ASyLgJKuOZYE0UbsOSwMb2KNbd8e0f0gQFg5iXZRlx2dWLZzzqn2oLjlv3T5YNNgUn/n1u+Hp+27KgtGxZKWfQfSUgafge2KiKK8zb253JH8e3FzH4nbApYrvozj2sfEfA55F2AEL61NwBByBtkXASVYdS2ezCrnNZnYprR5rlgK9lVLPtehUpQHVNmORaxQgrbic2Mf6VTGgPP1MFi9ifCB8/zF6PPyX666Iop4KUJ8qyRKJy4NILkfmzfhq9VWtrTqWIF46He7OsvOqd+y1rhdOUcR2XLCWv0puQIWfZ0wCs8RXpYkVbs2shbKfdwQcAUdgehBwkjU9OJfuRdllVsU97zORjVjO5mCF5OBynHvpJWHw6gVZcDMb8Lef3RUVzzm4jn9lJCPW/f2OsPPv7sgdu1yhilOqJlXB+NPMutKA5FxYpKbO52/sOxrv6OvpjmKmzLMWASwikdWESacy/mr3Khbr07Pnw5FPz8ax//uHR8PSvp54GwQaUssB9iRGlCG5zRqvt+sIOAKOgCNQjICTrBZ7OrBkSKlbQ8v7LG/YaZkcETFLcJTVhgUkL9vRtluGZJWBb7pIVjremAG67a0YiF4rkxJLoeLrysyp7DV5pYWKSB2EylqhpIav61kzWbf4jNe2vJAsXpMhlWXn49c5Ao6AI+AIlEfASVZ5rKZ8pTbNakV/y3Qi3awy8TZFBAdF8h0P3xZdb7aWoNTYsaRBWv7p/qHwzGvvRsvYt4Y+l46w1iSrkg4h5HosZ7SLJQnSCNG7b93KWN6Fzx+58/NC1/TJPSqabc+BBxYl9Ls4Hrj1upiJl1cXMI8UWkV4xkb/jIcxaD6syw9+uTe2Lysfn9EnOKgAtu5FSZ/4Oh12fHwOYbNZfcTdIbOAzlVR0eip1joUobYJEmWeJb/GEXAEHAFHoHkIOMlqMLYEH+8/VhEHtQdkg1R7lTqZSrd5pWSK2ssjWZAasiEhWakCuL0e0nLzyoWRHHBYq5AlBXod6wP+486wef1AjEuDqODewkL06NY9MTEAkqH6fQT3c6ATdfdgf7Q2VYRIR6PIpwiWLTWzZftItN6UJVlgDnEiHo65yVJUsej9saJP1dsdJRc4uE7ZnDovhXdwYF7UahRhok295/7nd+6LLkvcrHlK8HadpJtFm1yL3AfPTlqkGkyQh1Axa7WRfl7kVp7Ks+b3OgKOgCPgCEweASdZk8cu906ISVqEl2BlsgYVzDxVS1a9JAshUwLodUAoNgwuzwomK06L8ynJggjJ/QSBlAhrHsmCuOhzO0e57V586CvZGGRJs23qpIo1S91cGZycl8hmEcmysWySxShyi1oR0RRTi0N6DpJI22R4kvzA2goj7nvw+TcjyeIcpDJNeBAxu2NgSSSitGOFa1+EZH67DN8FAAAgAElEQVR3XSR0jBESyDF84HhGLrEeclQSID6JLlFis9yS1eAvtDfnCDgCjsAUEHCSNQXw8m6FZFli0uDmY3Pa9FF+5yAW58SZc6FvbmUz1gHRYdPdvHV3FpOEAj3B0nJb1bJk2cB3iWZCcPJIlkgQlp2vr14S7l57sVVIY9P99P/Gvs/LyHAeAoPLEOKSugCleF5EsmQdk6XKEjvrLiQwHvKiMdYiWdWIaJocoDFLbBbrJTUEFRdmFd5TPIQh99InhZ5tcWyyVCUZYgtDQ+Rtke5mPHfepiPgCDgCjkB9CDjJqg+vmldXI1mqMyhrC0SDzfcH2/ZGi0aMB7r1uotU4bFEKesMq8iFC5VhpDXo8uoe1go6bzTJiqRv7FwkSrjb5DosqttH/8w9tfbgZsRKk5IsS/TSxUivBV/ckGob69mWjYOZOxDyqfeTJVm4XWV10njyxvzEtreii5E55WUt5tUvhDjZYHy5A1NxWj63dSmtNa/mA+sXOAKOgCPgCDQNASdZDYa2GsliI1edObrl2uULejIiQsD0G+8fCS88dEvcjDmwenAoLoqYJMqvYIEps5mWIVmQIrnU7BgZ3/fvWpORFEtEiixZFk42fggF7rQikiXXmWKwuN/W17OCrpxLMbT9FWUXYs2yBZ11j3VLpgQ4dRcWWbJszBft0g5B9Kl1S0QIty33pJIXRUWiLSHjteQa6EcWriLy1eBH25tzBBwBR8ARqBMBJ1l1AlbrcjZ6XF1oNHFQK05uojyS9cONaydknGEZgVBhfWFTJdgckiDSBQH5xtOvx6y9RpCsWHrl2Z3h2+tWRrfjrvc/iX3hjmMuA0vnRdcfx673PslqMeaRLKxMfH7vYH90xUEElClYRLJoF9IxcvBEdGMyhpeHD8X+cXfSJjUgN61bGbMCUTIvSh5QnJddI0uCGNv83jlxbd4+cCJ8dPRUpthPP1ib6AcCW5ZkKQ4tw+j9T8LIwZORZDH/qxf1huULeqNiP4HrrCuxWkPXLIqWSPrBdZtHslhfEUGyIRmfamGKfPI5pA4yDD4ek1XrG+rnHQFHwBGYPgScZDUYa4iJPbBUKS4oj2SlFg+V2mGDVdBzGrhtrykz/Fpq65xHKZ4NG6KDq08kDwsOZAHixTmRPdumfQ3pYKNnw7999eKMYKZjyHsvtXr6tPIUtAnh5DMVy07di+CQN8802UA1/SA2nJNCv+5n7EpSkJK6taxxXdqm3KP8pV3KLWGZk/VKn9sxY7XkfAzuH1oR56c4OfoDP87x+vldH0TySQyeCLutpamMSHtfmefCr3EEHAFHwBFoLgJOshqMb73uwmokq4hM1ZNd2ODpeXMJAqn2mbL+agm9OpCOgCPgCDgCnY+Ak6wGr/F0kCzcTVg0yrgLGzw9by5BAAsUcXJXL7osWp3QuCJWqoxQrIPpCDgCjoAj0NkIOMlq8Po2kmThUvrVyOEoCWEP4rbuGewvTbLY/LftqSimpxpe6fSVpVYEi9TZiY2SFIS9R5YdqaWrHVx5HARu57n6yiyD7YdxoMDOQayTLSVTaw61+prM/alLsVYfft4RcAQcAUeg8xFwktXgNW4kyVKQu83wI05rx8ihsGloZYzRgbQgd5DFD0lt/kLI6tpJ/kFERPX0FJTPvVJChxxJf0uq7VZYlP7JkKuIYFZiinCRfX314mjF0UGwOsHr6gtSZu+RRIPOExyufmhXuk+0J4JGzJasd3nq5vY65mCTBWhbfUHKUgwgVpQCoiwOeNjrpcCumCeNvcGPjjfnCDgCjoAj0GEIOMlq8IJaLaa0aQU7K30/r9YerkAFQ3O/xEQX9M6Jwc83X7MoC34mO03XQArY/P/PH/4ULp97abhpxcKMZNAGdQHJqoNgiCzg6qINBC+xSiF0CcniM0kvQKokFQCJUWC4nZtUz23wtrIJparOe7ImESpFwV31/SBoBHxDciBv/GUukirQ/AjKj665jWuzOf9iz/5oFYMESe0cDGgDd6pkF4hhi/Pc9UHsCwIHASO4XGMW0aQ98ICkoYyvQHupsjMHK5/QyMfHFoduZLveliPgCDgCjsDMIOAka2Zwr7tXWWkgD2mwtW0sr3g0xEiZdxAPZROOHjsd+hf0xttlIYKQKLMR4sWhrDe1QzacPXSPCBPnVG/QFlmWJYv2RXx0XtY2K0GQBvirHxEvufUgVhAjOweusSTLzpHXKQay8vFXAq1qA0LI57Kk2XEIB65JcSm7yHI1yhpZ9j6/zhFwBBwBR6C1EXCS1drr05DRpe5CWackbplHslKrmwZi3YVyq4l0WHICyaKeHp+RaUd7tuyLJWacZyxYqyBdvIcsRhfeuHSB6vilApwiVrSP1UnXSW4CciTrIGRRLskUg5RkIT+h+DHII/2IyOWRLD6TQjukD6ugZCcYi+aCRY05cjBf+pXVkDlIpoLPaAPrG4cw5LWsdA15OLwRR8ARcAQcgaYh4CSradC2TsNYbdjY2cClvYSrDCLDRs6hYHRZhyq1/97NXIWaDW1BNiArkASrW8W9EAwOuRWlS0V/EAwRF/UjpXURPY01JX70xSFrUToOiAzjZY6QHcaFuw9RVD6T9Yw5axyMyZIdWdU0NlnS8uaZBu9zLXOHyEHKuEdjhTxdPT7+D4+ezkrliKwpto33Il7SGhu6dlEUTmWdmLNIWOs8XT4SR8ARcAQcgSIEnGT5s5GLgGKjbNaeQ1WMgK0BKbIka5rIp1y9InMiWYoL4z2xYCQNYAVEFFYuW/VMXF6auenr4gg4Ao6AI9CaCDjJas11mfFR1VKJn/EBttgAsDxhhcLCx2usWpAkDln7sKLxWkH9smDZ4s4q/sxfrsdqSFtWeZ/3Un5vMRh8OI6AI+AIOAIGASdZTX4ccLvtP3Z6Qg3DJnfpzTsCjoAj4Ag4Ao5ACyDgJKvJiyA3EmQLGYV2LrciCQesKtaSYqUb8uBUPUO5z6pZyWbCgsb4Xhk5HK1Qtw9UMiqn6/B6g9OFtPfjCDgCjsD0I+Akq8mY20w0K49AtwRjE3yNu4gDnSgOBVyzASurTedVdBhCoHNWPHP4wPGoR4XrytbRkxurq2vihCW0WQSDAtcJ4paEgy0Zo4LS0nhSgDv3KQsO4mRdZIsunxPOf3YhBnFzzoqdKjg/HQ/tf2/rnvC3d66K7WrOtZav1nWMUwWxJaUgyYpabTfqvLCbjNJ8o8bg7TgCjoAj4Ag0HgEnWY3HdEKLECYRG1TPsWRBfmTRkpSA4m/IjJOlSEKeVjuKxiEmSBtwQBJoywZeI1mg2B8rcfCjl965aLaQlmr6TrT72/c/iertkoJQ/8qm43OrzyUVeP5CWKTrtXv0WLjuzy6PY+fcq+98HM5fuBBFVqWwXkSyGDi4ocjOtRAS+hT5g1RqDFxLO3/4+GQ4OXY+/PUNSwtXmSLczC09aB/Lo8gwRAwCyVwUN0XmoogufXOO8VjSLAKn8ZMlyLUinYrXos0ntr0V7h7sj+3TN9hJ2sJjsJr8RfXmHQFHwBFoAgJOspoAqm1S5EdB0Zyz1i0IkVTMVfhZJWF0ryVZEC9Zj9igdc6SLBEHziEfABFASFNkqZ4pW5IlciCZBoln8jlEKZKbcckEK5gqAgJRiDIEvd3hqgUVUmQtTbTBOT578Lk3w8sP31rPUCd1rVW0VwP0jz4V5FXWOxFDCJDFtyJqeihmA3Jw7rn712XK9XbtOPfla64IaHCBhdbe6oyJFIuI541vUhP1mxwBR8ARcASmHQEnWU2GvEi40qqTS4Vd2lMqbYNlgxI0KcmCXL2x70gskVNEsnAZUosPIoMFDZJQhmRBGt54/0i8l2LSjEX3FSnNK0vOQqnagHyWuiRph/FjGYJ8EgdlXZAQQ6xu/7DppgkJA1Zw1BIitQWOYKLDkjjmwZzSYtJ5lixZ5uQ2lPs2VcVX/USLq9W+Yhx5JEvtqO8ikoXVLk+rrMmPrDfvCDgCjoAj0CAEnGQ1CMiiZvJigtLPUpeQYphwGbEhy51GHwqgx+2E1ce62qIlqadiCYKw0S4HZMFapIrGipvrB7/cG25euTBewjiwvJw4fTa61FKyoXbSothc98yv3w3LF/TEMY4cPBn+6f6haL2hze88uyvrg7GeGDsfnt50U3Yecsk9jKN/4WWZIGraD21h8Vq9dF7o650TyeDXVy8Jj921Jg4NgvPUuIu0r+fSeM2vRg7HuC65SFUKSJIJuPEgfiI31pI1GZKlOoeM9antIxHPMiRL1z+yfsDlGpr8HfXmHQFHwBFoFgJOspqF7CTbldL6gt7uaAFKlcUn2WwkDWTQKbiedqyFCavPvT95PTxy56oJ6u8iXWVJFtYmFYdWHFGt4HPcZhy2+PODz78Zdv7dHROmm5Kse37ym3DfupUTVOCxDmH9kyuVdr5/15qL5vSvD9+aWc/ARi5PCJBivqQIj/vWxlZZVXxZvUTadE61JrEgqryOFPa1prJgWfV7Jqzzm57dGV2PfjgCjoAj4Ai0JwJOstpz3eoetaxL9savUQJm49r4EeToF7tHL9rU2eixjpUlWXf8+NWM5JQdJETl0a17shgs3tciWRATyNyLD31lQjdYpsiwVKD+5q27w46Hb6tK1sqOczqvs3Fh09mv9+UIOAKOgCPQOAScZDUOy0m1pEw9/qrA8aQaqnFTLXchAda49lIdL3ufLD7pNbIw4Wb7xtOvB2slyhsWBGnbnopsRV9Pd4zJwmImy1UZklU0H3svr2VVs+PA2kXMmuo4jhw8Ea16VkqC6/NizarBXHR9LUteXptWQb4Zz4O36Qg4Ao6AI9B8BJxkNR/jqj1oY8aldOTTs+HTs+djDBXZbViQcFVBKIjBwvUEGeMzXFnED93QPz/s++RUfM/1ZP7Fsi6Jq7EWyVJmo+KFNOiUZOUFz4tkIT9BvFXq5rMAyJ2ISw9Sw3wgQkgtTDfJkpYYrj5ceak+Vl7SQrXFzLs+ltL5yW+ihTAlcTP86Hn3joAj4Ag4Ak1GwElWkwGu1bwy1GwhZlu/Di2py+cStN0d3nivUhOP85AVSJeImMhaJGTLKmKdVv+qFsniPIRH7kONG/JlA99TkkU/WK+evu+mOC4I1w83rr2IsKg9CMfm9QMTzivgvh6SxT0EtacyD3z+/K59kdTUsmRBsiCzEEtlN+Ju5DUyC2Ai4dPHN6yZIBLLe2lpkXxArBt1BlOSquLQjIX1AGOu44B03T24PLaLFVG6YrWeGT/vCDgCjoAj0B4IOMma4XWyZWQULM3GLrFNXIgSwlwyvyf8Rf/8uPGzMUO8ruybG/56zdK4edv7IGB2w69FskSWlAUILDYTkBgnrG1PbNsbXnjoloyUQMLI2BPJUoA92YJWlsGSLFx1NqBfbdRDsmQhoi2RST779rO7wt1rl8e51yJZchdCrGTNsmKoskwpcF3Cr+l7sOMzMMfKiPtxXk93XA/pXaV/wUPZmkPXVmQnXvjd/iyTcoYfS+/eEXAEHAFHoAEIOMlqAIjNbgLChTtQIqWT6Y8NHavN9cv6JtxO8LtICnFZZCBuWrdifNMfDauXzc8sWXyIJWpB75woiAqJgUxYkgXRoR20tmKMWW93JIxkLeKOk9UKC06UmRg+HC6EC1GywboZ6ef6ZfOjpUduvDS7kLa2vDQSZRuUEdi/oCcKg0KWypAsgQEJkjXR6mOJrHFdWZKFGxcCzBhoV9IVtIVel2LaRLKwPHKtFaydzBr7PY6AI+AIOAKthYCTrNZaj6aNpqJMXtHNsodK4+gziIn0tRDDVCkZWZ5U/ge3oTSfIBLW5SZCAtnggLxYd6hcpDrHGKxEAp9jHYKQ2PEViZFyHQckxVrIGCt9pbFWzC/qYp0+F/uw9zIX5DOs0CttQJqYD9plECLmSzt8Rj8qr2Oth5BA+lHJIL2nT1n55C5stGRH0x4kb9gRcAQcAUegNAJOskpD5Re2GwLSvlKAfSvU/1MR6igqe6CSUeqHI+AIOAKOQGci4CSrhdcVqwrxPTqwehBv1I4HVp9nXns3fHj0VOgKXdEl+cBXr2vqVGQxk7WIYPWZPmShS61uMz0u798RcAQcAUeg8Qg4yWo8pg1r0dbVkxI87jObNdiwzprYEAQLmYYnNw5mrjPikSA/zbQuiWSlGX/1TlVJCO2Ge73z9OsdAUfAEXAEGouAk6zG4tnQ1tLixbi/Hv357qhmrkDtn+36IMYP2bp6FEzGUkKwuWJ/uBfJA2KsiBP68MjpmMkmyQfFJj25cW2MMdK1TAiLE/coq44A+vj5eAYfge+IivI+jzQRxM6Yq+lEMY4y45b1K2/cjIkxggnjufmaRTHjD2yU3Qdh4pAYKnUMNWaNgfPMV32xDl1dXbFgttx76odrvzW0Iov70rjsuhAPhxWPAtXpujT0gfHGHAFHwBFwBFoKASdZLbUcEweTkqyKcOe7UcuKTDs2ffSZRKSUraag7C3bR7KyM7RFnT+CwCEckACy+fgcUiUrEyPgPfFC0ut6fNtb4bnvrov6TgS8P7bhhkjW+JzsQ8gagesQj1RnS4WOIVlFB9mIstAR3P7K8KFIyjgo64NwKee3bH8nEjXmlzduLFdkG3Ivlj8I6T2D/dn1Kg3EmBizrlFpnijiOp59yZjAClIFXgTJq65hvG/r7ogZB68ZY9S5+vGrsU+rig/JJOMRMqeg+zx5ixZ+FH1ojoAj4Ag4ApNAwEnWJECbrlsgEkPXXpF198LvRrPNGpKVKquzmdtafhAFSAKZcSJnakzX2hIz6bwgW5ABXaMsO7nN0nvzxlQko2D7SseNbhaEBisUlicbS1Vt3LpPlikJi4qUiWTZbEfuYT7KftSclTnIvZa8Mm5ZEZW1yLVRTgIR1h+/elGtRIgixAv3qJOr6fr2eD+OgCPgCMw8Ak6yZn4NCkcAiUEmgUNK79qk8whNavkSOZBFysYm6do8koWl54ltb2WEYPjgyYAbUaryIiRlSJasPiiw5x2cpy9r6WLcEgrFYlZ23On8pS9WjWSpL/D93tY94cKFC3GYlTI7S2LfKcnKw8zimVrtaAsrHFbAe2/sb3rAfws/0j40R8ARcARmFQJOslp4uVPSYIdaxpKFxQVrC5asp7ZX3GhlLFlYd3B3KYZKLrvJkCz60/1WK6uaJUsWOK6px5IFXrgyNe4ylixL6NDASoVCIVkqYSSyR7u2NqR141ZbMwm1goMH0bfwF8+H5gg4Ao5AgxBwktUgIJvRTL0kC8Iweux0eOyuNdHqRHySLEg2Jovrnvn1u1lMFqVpLAGCZK1Z1hctLrTz6NY9k7ZkgQskhPioR9cPxGB02iQQnBqHECJI1dWLerP+iPWS2xP34OMbbojjY9xYvnAf5lmTIGQEzzN/9ZkXk2XdhSJZECCC/x/bsCbGXxH4D5GS4rvU3pmPjclC0R4LmJID8tYMUoawK9dSlggMnGQ14xvjbToCjoAj0FoIOMlqrfWYMBrVzssborLl0nOqUdi/8LIsUJtr5LIaPXoqBqsPHzgeLVtYabB22cw/ey3uSt4TT4Trjuw4m41nS/1Aloq0qCA9kBj67eudMyEOivHZcdtg/nQsNotSpXksBgqcVx8QIuLShKVVYZelTKrsdgyUDYJsKZuQuUGSZOmCKFYsXGezhALNI69I9C92j8ZhSiW/hR87H5oj4Ag4Ao5AgxBwktUgINupmVpxUu00Fx+rI+AIOAKOgCPQqgg4yWrVlRl3S6HnhA6WdedBkjiq6U5pWoqjwo01v3dOvOfl4UMTJAVQlUcOQu3Z9rk/LVysNvOg417V6kMmgnvzVOqxbDVTiLSFl9WH5gg4Ao6AIzBLEHCS1cILrcLLuK0gLhCY/cdOBxLgeE1GHEQFlxpEaWBpX8wIhMBwcM66HPkcWQTus9paCu7mesjcv7x1MHx88ky8H0IltxxxSZAm2sSNhptRxaSVwci4iDfiPg6C7ulTh+oJxgLNY+eiC5LYJ/7yntfMVUHraQFr2sFNZ2OacAFqTpZ48nmZ2oCSpkilHxh7XuyUZB7Ktt/Cj5gPzRFwBBwBR6CJCDjJaiK4U21a5VwgChAtCI2IgCxMkItXhg9HIiRCRexTkQRCOiZlykFOaBPChego7VpRUt7zOTFY/JVl7ZWRw+HYOHGDkIh40BakThIMiJXymSU9FZmExZlEwu2rF0dCJsLGX8WMca1In0RDUVDHSqYSPZqbrH/pdbQhJXaRPN7P6+mObWtOwlEK95AtVO2xKErqAaV4EVb6geSi/A55ZczgyeuijMqpPht+vyPgCDgCjkDrI+Akq8XXCMsQZWysZICsRCIjIkfKlIMUyIrF9KrV7rOWLpWEGT1SsSrJCkU/WLCwou09ULGG8RnnUYYnIBxCwT2pJYvPrlrUG3a9dyQjcRAvWdKUNSirl8gORIUMx5eHD2fEz2pW2f5VKog2JPmgQswQN8YoMqo27N9UkJQg93tvXB7HHAVEx+enwH5hJrzBX+QTTBgbGGldWvwR8+E5Ao6AI+AINAkBJ1lNArYRzUIYkDaAaCABgIXq+mV9sS4fh0gW11lSoOuQ1YRglC2QLFde6AoZCbIK5XlxVJAZkRD72s5f7dqYL8VtqX3a3rZ7f7QGcQ6SBeFSPJglNpY4WsFVPud6kVJZ0URKKVItcVeRotRVShvS6ZJsg3SyEBOVarxImixVIovM1WptlcW+Ec+Lt+EIOAKOgCPQWgg4yWqt9ZgwGuuu44QsRTZgXPFBNhg9JTUtPMVsaBC07XsPhf/UP3+Cu1AXxFqCqxfHGomQMCxGcsmlc1/Q2x2JKQROOleycuGuREsMNyNtiizxeeoulKtSMWiQN5TvFStn3aYiWap9yHxUnLod8PcxOgKOgCPgCDQeASdZjce0ZVqEJGDNscWKW2ZwOQOB9KgAtMijLoO0SKdLhJO/EE5Z0OLnpyvB9Fi0OGQxUztY9mQdE4nlvaxxXKcMSfVj21QCgtqzFjmNWQkG/HXR0VZ+4nxsjoAj4Ag0FwEnWc3Fd0Zbl7hmWktvRgc13nlauqcVxtSIMSiGDiuaFWptRNvehiPgCDgCjkB7IeAkq03WK2pXdYUQKvWLM2sN9fbI0OMYPlSRbuibWwlCJ+tQcUR2mlhYTo6di9lykz2sTERRG9X6ofbi0/fdNCH7jjFz2DiwsuPL0/Oy90rmgs+mMu+y4/HrHAFHwBFwBBwBJ1lt8AxIHHT/8dPh0zPnw5K+njhqYn4gD8QDjRw6EZbP7w1cM29udyRhuMZEslRu5sTY+fDh0VPh5Nj56DajfqCN8aIv6vYhzcCRXgNxevC5NwPyCZHQ9XTHen8iepAdAswp64OUgq4hlkkxT3f8+NXYv45/un/oomxI9fPyw7dOWKG02DRB/z/45d7sGrIwVRNRH6pWo96nY26DR8CH6Ag4Ao6AI9CGCDjJasNFKzNkyBeB2TYjjqLQ6DsRJ8R5YqDQd3rhwVtikxCsbz+7K8oWSIA0ak2NC4Ry/htPv561wT0EgZPN+MJDt0QLFNc/+PybUUFedQzpB9JmCVOeJUuZgsrIg4xRHFoEDuL1nWd3hX99+NbYFwSLIthbNg5GAsecULZf0DsnWsk4dI+1mklUFXIpaxvXSi+rqC5kEe61rGhl1suvcQQcAUfAEeg8BJxkdd6aZjOyMVm83jFyKDx3/7rsvEjTPz94SwwQJ04K8lJU5BmyFAs2b1w7AbV7fvKbWCRZSu+QrJ1/d8eEa1JSVYZk0R+HxgP5IQhd7+n3f936hQkCp+mcRPo0x3S5aeOewf7sY2Uj1iMiKr2seu7p4MfOp+YIOAKOgCMwjoCTrA5+FFKSlRefZclOHvGx8GAlumrRZReVqqEf4pxEUHAXpsH2kyFZWJye2LY3s4BBiDavH8gsW7T5yJ2ronbYxHG+OSHei3EPHzwZxy0dLl3PuXSs0gNTlmFadod7FeOF9YvYNwiWk6wO/jL51BwBR8ARmAQCTrImAVq73DIZklVk8WHOxEONHDyZO/3v37UmkhjFZDWCZNGRXIbEhkGIdjx8W+xfbsC8wczruTQSJxtrhmvxF7tHwxv7jkZXKOQMq10eyYK8YYkTfgiYinhBJCFfj27dHe4YWBI/33/0dGzPSVa7fDN8nI6AI+AITA8CTrKmB+eG9QJZ6L60K3xx8bwY+K7SN8rMg4x0dVUyDImVsjFZtSxZaQxUOmgICYSjmop5o0mWXIboWFlXIWOrZXnLAx1S9MS2twKB+bg9sY7de2PFXUgcGW5TS7JsgWquffGhr8RYNgiV6jDyObFjTrIa9ph7Q46AI+AIdAQCTrLabBkhCYeOj4Vzn12I2YOq4QfhkoWHzyALaeB7LZIFeaA+oYLGU2jIUKSg8k/vH5ogs6DsRxWZLuMuzCMmaeA7/ctlCMnCWqQgeM5B+ub3zokq7PYAI6nB5y0v/by4ezQSJmUrch2ECuuWJVnWDSirV2r98pisNvsS+XAdAUfAEZgmBJxkTRPQM9FNve5CrGGb/nFnuHrRZbFWIsQGy9TyBb2Z1QZSggwE1iyRqud2fpDJOJS1ZBFkT/mbB75aaYcjj2TxORa2SLjGXYXCMhajfnZnWLNsfjZeLH0vD1cC/FUDEWLIfIjd4p4t29+JLkOU8Gu5C4tI1pPfHMyIJgH5kD+3ZM3EU+59OgKOgCPQugg4yWrdtZnyyLACRSIytCJahPKKRUN2yNaTAGjMHtz+Thg+eDzeS9yRCBUD4rzIG/FZA0vnxQw/K7OAmzIt5YOVDAV0xUlhbXpq+0jsA4sSBwSJQ244AaACzXluykiaXnonDB84HvYfGwtfG1gcx5sXjyULl+ZE+5MhWcwfN62kMO79yevRmuYka8qPrDfgCDgCjkBHIeAkq6OW0ydTLwKQv1SyQsQLcgdxEmHTtSKio0dPhb7eOZGg2gLT9Y7Br2OfaWcAAA+SSURBVHcEHAFHwBHoTAScZHXmuvqsHAFHwBFwBBwBR2CGEXCSNcML4N07Ao6AI+AIOAKOQGci4CSrM9e17lnhAiNAHLHOtEAz54izouZfGi9Vd0dVbqAf6iZSd5G+CE632YR5t+bFVE11TM1oc6pj8vsdAUfAEXAE2g8BJ1ntt2ZNGTHxRz966Z0gUVHbCecUNE/GHoHft69ePCG4vBGDIlOQoHTVIYy1CRN5hrSfZhCiZrTZCHy8DUfAEXAEHIH2QsBJVnutV9NGC8G5b2hlVEW3au1k5D3z2ruR+Nw+sDj2/72te6KV6WYTFI4ViiLQWKEosaNMOz4nAxAdrzf2HZlwzk6G69DOSmUa7DW0QxtY2uhbiu2PbbghbNuzPyDEevfa5RMwgqih/UXWoc045CLkJmiPAtiaG587yWraY+YNOwKOgCMwqxBwktVhyw0pgtBccklXWLVkXiQ4kJETZ86FCxdCPAcZgQxJfFNlYtCWguhAsqRdBUlBXBSld7kKH9/2VnxvVc8haXwGYXl+175w92B/VjAaF+Dyhb2R5FSr8Yce1uY7B3JdkhoHxZwhZPTDeBivxoJMRSx0feequKoaE/OFPEIiNQdkH5g344Fsodn12F1r4n1OsjrsS+HTcQQcAUdghhBwkjVDwDerWxUzlgI8BANS8sZ7R6JOFSSM17j7IFqQDKv7lCcICulAC0vWqfQ9BGj44ImM3EgkFKsU49ny0kgUB611qOTNgt45UaRU/dEefT733XUXxYtBzGT9Yp5/9ePXYt1BxkTfkmeQpQxNLsrz0J70uUTIIHj06SSr1kr5eUfAEXAEHIEyCDjJKoNSG10DmcBypb8QFMjUp2fOh9tWXRlJFkruVy2okK+o8WSsVyI0loDUIllSb5f1C7hQgX/54Vsj0eFfKiQqNx7XqmagYI6xWC+NhE1DK+N9vGcOeWKkKSHSe8giBNMG6mse9EObVh/LkksnWW30wPtQHQFHwBFoYQScZLXw4kzH0CBdP9i2N2xeX3GxcSC6+cONa7MYpjIkC7JmSZYU0YtIlkgN/eUF0cvyhAUMNyCWuXpJlsageVmSRTC/Dap3kjUdT5v34Qg4Ao7A7ELASdbsWu+LZqvYJBsUHq1dPd2ZpSclWViuKCkjd56yD61lSFayIpJVBnZZ2Gjr0Z/vnuDes8TJBurLCoWlCnJmiZTa417itWyQPcRSMWZuySqzOn6NI+AIOAKOQC0EnGTVQqjDz0M80lgnFYqWyzAlWZCqk2PnMjcf13PN9cvmR/fcjuHDYdf7n8Q4rLIkS27Ke2/sj0HtkKQLIWQkCTI4cvBELPQcMxaPVNyHRe5CEamvr65IQuC+xH2ooHjawwW5ad2KOEYVleY+J1kd/tD79BwBR8ARmCYEnGRNE9Az1Q3kZffosTB41YJwYuxcOHh8LHx69nxYPG9umDe3O+pf5QmMYgWSECgkRJmIzAOSAwnCPahr9BluPdx0tIk1TDFhafFkruewwqdY0F4ZPhw/T+Op+EyEjddISNA/47Djt+/tmBh/KmyqWC87XtpO25yptfN+HQFHwBFwBNobASdZ7b1+bTN6CJLI0/7jp8Oh42ci8Yvq7r3dDRc2bRtgfKCOgCPgCDgCHYuAk6yOXdrJTwzrkw1in3xLn98JyVK7hz89Ew6fGAtD11wRL8D6lVq66umTdrFapWKj9bTh1zoCjoAj4Ag4Ao1GwElWoxFt0/Zw1VFWZ++B45FgjR4dC49tWFOzdmArTBfXZtTmGlrRCsPxMTgCjoAj4Ag4AhEBJ1n+IESCQrD35vUDGamCdFEUWoHi7QQTwfxW56udxu5jdQQcAUfAEegcBJxkdc5aTnomyBdgvcrToVKjuOMojyOV+G8NrYhB63IDUreQwHo+J2ideoe8R2iUwHRIG9eSIUgbfE4wuq7DXYjKO4QPcmfHwviQhyAjkOt+tuuD0NfTHR649broIqRtBfATtP6DX+6N96uGYhrITnakW70m/bj4jY6AI+AIOAIlEXCSVRKoTr4MzagnNw5WjcPCOoSlS2V4IENoUCHi+dyufeHxDTdEcvXEtrdi2Rq9x0L25DcHY9zVo1v3RBckEg2Pbt0dIaVcj95T1oaDWolW+2rd3++IpXJoq3/hZZFwQdg2b90dta6sTATj+sbTr4en77spy4ik9A6WLUihSveUKfPTyWvuc3MEHAFHwBFoPgJOspqPccv3IBJTNFBintC+smKjEvbE6oSVS27FtPah6iJicbKlbNJ6h7qvQuKKSRaETbIPkK5H1g9EAmdL96TzsUKjWMMgg27JavnH0gfoCDgCjkDbI+Akq+2XcOoTsLUL81rLKxot1XdJM8i9l0eyaBPyZIlQKlJalmSl6u5YwjiqkSzOqYxOnvjq1BH0FhwBR8ARcAQcgYsRcJLlT0WsVVgtJiu1OgGZVODbgWQxXsgVLsy0ZqEvvyPgCDgCjoAj0CwEnGQ1C9k2alfZhViFpJ4u9XUsVCqzo/I7nFMtwSLLVWrZKmvJ4j4bQwUpQlpCMVllLFncb+sSshS4CQnOJ7g+T+G+jZbLh+oIOAKOgCPQJgg4yWqThWr2MCFOT20fCcMHT0ar1rHTZ6PlRyKhsdjy9pFw9aLLwodHTsVgduKsIEEcinFK30PCiIGizWruQu4jtgqSxT0v7h6NfS1f0Bu27dlfSLLyYrIgVG+8fyT8cOPaLJif+WF9UwB8s/H09h0BR8ARcAQcASdZ/gxchACWK1tT0F5Q7VwjocS6xgE5a4QCfV7wfiPH6205Ao6AI+AIOAIpAk6y/JmYFQgQqI+bMC0SPSsm75N0BBwBR8ARmBEEnGTNCOzt1SmWpP3HTod5PZ8Xcsb1JzegnY0C4XEzYj3KIzVYw7iOc6lQaCORsTUNJWjayPa9LUfAEXAEHAFHoBoCTrL8+ShEADL0va17woULFwIioL99/5Pw9dVLwiN3ropxUxCptLCzJVlF+ltcIy0s4qRsMHsjlyOViWhk296WI+AIOAKOgCNQCwEnWbUQmsXnIUB3D/ZPyMaTdaqIZFm4UpIFaeOgBE5KsopivSYTH6Z7nGTN4ofXp+4IOAKOQAsg4CSrBRahFYegbMMiKxMka/TY6fD2geOxjM49g/0xM9ASG0uyyPjDEsahoHrapqQPVrITp89GqQg+s+VveI3bT9mM3I+LEZJGULy9R/UVPzpyKn7+5WuuiG1Vq8nYitj7mBwBR8ARcAQ6AwEnWZ2xjg2fBUSGQs5FBAWSBflRqR2pxnOPpBpEsqziOgMlCB1SBaFKNbEk46CSOSoATU1E6g3SJ3UPRcaQfsAyxjisDIS0vUT+Gg6QN+gIOAKOgCPgCNRAwEmWPyK5CFjCkncBJGv1sr4ssB1LlYLcU5KVXlsUk1UtVktlfCBZKfmD4KF/BTF7bMMNmTZWXjkgX25HwBFwBBwBR2C6EHCSNV1It1k/EJ5nfv1uePq+m3JHnsZk6T0X55EsGyRfi2ThGkRR3roq1X5axof+ZDFLg+hrEcU2WxIfriPgCDgCjkCbIeAkq80WbDqHi4XIltqhb2K1cOHVQ7JSssO9xGdBoiwxsuQrLeRM7NaTGwdjrBXK9CJgWLawom3ZuDbWYLxj9eLMolarJuN0Yul9OQKOgCPgCMw+BJxkzb41Lz1jCBWxUNcvm5+VxaHMDfFP9ZAsiBGWqTtWLwknxs6FXe9VAuCrkSyyGAluJ6YK8rV6aV8WHwZ5op3rl/XFtiitA/FTDca/ue0LMU6LoHyC3z3wvfSS+4WOgCPgCDgCDUTASVYDwezUpiA5EC5cfpAZDgjN/N7uLFNQ7zlHtmFaDkcCpJzD2iQxUlnGhJ0tocM5yBKxX+pX13E/1zIm+rL3c47PEEul3/TeTl0nn5cj4Ag4Ao5AayHgJKu11sNH4wg4Ao6AI+AIOAIdgoCTrA5ZSJ+GI+AIOAKOgCPgCLQWAk6yWms9Wn40xGJ1dYWwYe3yCW66dOC48jhw3VGYOT34HFcf7jy5F1t+8j5AR8ARcAQcAUegDgScZNUBll8aYsC7AsnJGlzQ2x3uXrs8FoO2B4HqHL/YvT/cPVghZDbeSu1IkqGvtzu88f6ReC3XKWZr25794VtDK2JbP9v1QfjawOIYY4VYKmSPvv1wBBwBR8ARcARaEQEnWa24Ki08prSeIeSKAPNXhg/HAHWsUjbYHLIEgdo0tCIqsvOXgwxBLFwKfOcv75/f+UEkWZvXrwpbtr8T/0KoOLgXuQaIGP151mALPyg+NEfAEXAEHIHgJMsfgroQkAUKUgTRgVBJ6T2vIUjW7asXx2tl0eK61JIlAVOr0m6vgWhhDRNh43oI3uY7V9U1fr/YEXAEHAFHwBGYLgScZE0X0h3SD2QHixPWJkgOtQYhUUUHEgxcj+VKdQ65Vu1A1jggTRRzlluRe+w19KP4LSQgOKc6hx0CrU/DEXAEHAFHoMMQcJLVYQvaitOBHO0YPpwbAN+K4/UxOQKOgCPgCDgCjUDASVYjUPQ2HAFHwBFwBBwBR8ARSBBwkuWPhCPgCDgCjoAj4Ag4Ak1AwElWE0CdjU0SW6WYKl6r1A2fFR1cJ70slb5Jy+zk3atYrdmIs8/ZEXAEHAFHoH0QcJLVPmvV0iNFnoEDmQVkHv7HLdeE//joeMwojEHt43UOCZiXOCn3kJkIIVO24g3988Nbo8ejHAQETTUTR4+ejnUMaQ/tLZdvaOnHwQfnCDgCjoAjEIJLOPhT0BgEyDREIwsCZaUXZJlSAWlIFa8hTSi+cx9kSlIQEDIIFn8hVZApCZ1yL1Ys7nWS1Zh181YcAUfAEXAEmoeAW7Kah+2sadkSJSYtciRtK6v0DrHSAQHbf/R0OHb6XPzo6kW94eSZ8+G2P78ykizuQ1G+b9yidfXC3nDBtD9rAPaJOgKOgCPgCLQlAk6y2nLZfNCOgCPgCDgCjoAj0OoIOMlq9RXy8TkCjoAj4Ag4Ao5AWyLgJKstl80H7Qg4Ao6AI+AIOAKtjoCTrFZfIR+fI+AIOAKOgCPgCLQlAk6y2nLZfNCOgCPgCDgCjoAj0OoIOMlq9RXy8TkCjoAj4Ag4Ao5AWyLgJKstl80H7Qg4Ao6AI+AIOAKtjoCTrFZfIR+fI+AIOAKOgCPgCLQlAk6y2nLZfNCOgCPgCDgCjoAj0OoIOMlq9RXy8TkCjoAj4Ag4Ao5AWyLgJKstl80H7Qg4Ao6AI+AIOAKtjoCTrFZfIR+fI+AIOAKOgCPgCLQlAk6y2nLZfNCOgCPgCDgCjoAj0OoIOMlq9RXy8TkCjoAj4Ag4Ao5AWyLw/wNznMVkX7Z/nA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758" y="1151467"/>
            <a:ext cx="3518243" cy="2343150"/>
          </a:xfrm>
          <a:prstGeom prst="ellipse">
            <a:avLst/>
          </a:prstGeom>
          <a:ln>
            <a:noFill/>
          </a:ln>
          <a:effectLst>
            <a:softEdge rad="112500"/>
          </a:effectLst>
        </p:spPr>
      </p:pic>
      <p:sp>
        <p:nvSpPr>
          <p:cNvPr id="9" name="TextBox 8"/>
          <p:cNvSpPr txBox="1"/>
          <p:nvPr/>
        </p:nvSpPr>
        <p:spPr>
          <a:xfrm>
            <a:off x="5625758" y="3494617"/>
            <a:ext cx="3639949" cy="2308324"/>
          </a:xfrm>
          <a:prstGeom prst="rect">
            <a:avLst/>
          </a:prstGeom>
          <a:noFill/>
        </p:spPr>
        <p:txBody>
          <a:bodyPr wrap="square" rtlCol="0">
            <a:spAutoFit/>
          </a:bodyPr>
          <a:lstStyle/>
          <a:p>
            <a:pPr marL="285750" indent="-285750">
              <a:buClr>
                <a:schemeClr val="tx1"/>
              </a:buClr>
              <a:buFont typeface="Wingdings" panose="05000000000000000000" pitchFamily="2" charset="2"/>
              <a:buChar char="þ"/>
            </a:pPr>
            <a:r>
              <a:rPr lang="en-US" b="1" dirty="0" smtClean="0">
                <a:latin typeface="Garamond" panose="02020404030301010803" pitchFamily="18" charset="0"/>
              </a:rPr>
              <a:t>Bonuses</a:t>
            </a:r>
          </a:p>
          <a:p>
            <a:pPr marL="285750" indent="-285750">
              <a:buClr>
                <a:schemeClr val="tx1"/>
              </a:buClr>
              <a:buFont typeface="Wingdings" panose="05000000000000000000" pitchFamily="2" charset="2"/>
              <a:buChar char="þ"/>
            </a:pPr>
            <a:r>
              <a:rPr lang="en-US" b="1" dirty="0" smtClean="0">
                <a:latin typeface="Garamond" panose="02020404030301010803" pitchFamily="18" charset="0"/>
              </a:rPr>
              <a:t>Credentialing Specialists</a:t>
            </a:r>
          </a:p>
          <a:p>
            <a:pPr marL="285750" indent="-285750">
              <a:buClr>
                <a:schemeClr val="tx1"/>
              </a:buClr>
              <a:buFont typeface="Wingdings" panose="05000000000000000000" pitchFamily="2" charset="2"/>
              <a:buChar char="þ"/>
            </a:pPr>
            <a:r>
              <a:rPr lang="en-US" b="1" dirty="0" smtClean="0">
                <a:latin typeface="Garamond" panose="02020404030301010803" pitchFamily="18" charset="0"/>
              </a:rPr>
              <a:t>Discounts</a:t>
            </a:r>
          </a:p>
          <a:p>
            <a:pPr marL="285750" indent="-285750">
              <a:buClr>
                <a:schemeClr val="tx1"/>
              </a:buClr>
              <a:buFont typeface="Wingdings" panose="05000000000000000000" pitchFamily="2" charset="2"/>
              <a:buChar char="þ"/>
            </a:pPr>
            <a:r>
              <a:rPr lang="en-US" b="1" dirty="0" smtClean="0">
                <a:latin typeface="Garamond" panose="02020404030301010803" pitchFamily="18" charset="0"/>
              </a:rPr>
              <a:t>Tiered Reimbursement</a:t>
            </a:r>
          </a:p>
          <a:p>
            <a:pPr marL="285750" indent="-285750">
              <a:buClr>
                <a:schemeClr val="tx1"/>
              </a:buClr>
              <a:buFont typeface="Wingdings" panose="05000000000000000000" pitchFamily="2" charset="2"/>
              <a:buChar char="þ"/>
            </a:pPr>
            <a:r>
              <a:rPr lang="en-US" b="1" dirty="0" smtClean="0">
                <a:latin typeface="Garamond" panose="02020404030301010803" pitchFamily="18" charset="0"/>
              </a:rPr>
              <a:t>Resource and Referral Staff</a:t>
            </a:r>
          </a:p>
          <a:p>
            <a:pPr marL="285750" indent="-285750">
              <a:buClr>
                <a:schemeClr val="tx1"/>
              </a:buClr>
              <a:buFont typeface="Wingdings" panose="05000000000000000000" pitchFamily="2" charset="2"/>
              <a:buChar char="þ"/>
            </a:pPr>
            <a:r>
              <a:rPr lang="en-US" b="1" dirty="0" smtClean="0">
                <a:latin typeface="Garamond" panose="02020404030301010803" pitchFamily="18" charset="0"/>
              </a:rPr>
              <a:t>Program Coordinators</a:t>
            </a:r>
          </a:p>
          <a:p>
            <a:pPr marL="285750" indent="-285750">
              <a:buClr>
                <a:schemeClr val="tx1"/>
              </a:buClr>
              <a:buFont typeface="Wingdings" panose="05000000000000000000" pitchFamily="2" charset="2"/>
              <a:buChar char="þ"/>
            </a:pPr>
            <a:r>
              <a:rPr lang="en-US" b="1" dirty="0" smtClean="0">
                <a:latin typeface="Garamond" panose="02020404030301010803" pitchFamily="18" charset="0"/>
              </a:rPr>
              <a:t>Quality Assurance Specialists</a:t>
            </a:r>
          </a:p>
          <a:p>
            <a:pPr marL="285750" indent="-285750">
              <a:buClr>
                <a:schemeClr val="tx1"/>
              </a:buClr>
              <a:buFont typeface="Wingdings" panose="05000000000000000000" pitchFamily="2" charset="2"/>
              <a:buChar char="þ"/>
            </a:pPr>
            <a:endParaRPr lang="en-US" b="1" dirty="0" smtClean="0">
              <a:solidFill>
                <a:schemeClr val="accent6">
                  <a:lumMod val="20000"/>
                  <a:lumOff val="80000"/>
                </a:schemeClr>
              </a:solidFill>
            </a:endParaRP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p:cNvSpPr txBox="1"/>
          <p:nvPr/>
        </p:nvSpPr>
        <p:spPr>
          <a:xfrm>
            <a:off x="1295400" y="94957"/>
            <a:ext cx="6781800" cy="1276643"/>
          </a:xfrm>
          <a:prstGeom prst="rect">
            <a:avLst/>
          </a:prstGeom>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US" dirty="0"/>
          </a:p>
        </p:txBody>
      </p:sp>
      <p:sp>
        <p:nvSpPr>
          <p:cNvPr id="7170" name="Title 1"/>
          <p:cNvSpPr>
            <a:spLocks noGrp="1"/>
          </p:cNvSpPr>
          <p:nvPr>
            <p:ph type="title"/>
          </p:nvPr>
        </p:nvSpPr>
        <p:spPr>
          <a:xfrm>
            <a:off x="557242" y="92057"/>
            <a:ext cx="8229600" cy="1026119"/>
          </a:xfrm>
        </p:spPr>
        <p:txBody>
          <a:bodyPr/>
          <a:lstStyle/>
          <a:p>
            <a:r>
              <a:rPr lang="en-US" sz="4000" b="1" dirty="0" smtClean="0">
                <a:latin typeface="Garamond" panose="02020404030301010803" pitchFamily="18" charset="0"/>
              </a:rPr>
              <a:t>Quality Assurance Specialists</a:t>
            </a:r>
          </a:p>
        </p:txBody>
      </p:sp>
      <p:grpSp>
        <p:nvGrpSpPr>
          <p:cNvPr id="2" name="Group 1"/>
          <p:cNvGrpSpPr/>
          <p:nvPr/>
        </p:nvGrpSpPr>
        <p:grpSpPr>
          <a:xfrm>
            <a:off x="990600" y="2055804"/>
            <a:ext cx="7467600" cy="3278196"/>
            <a:chOff x="244072" y="1981200"/>
            <a:chExt cx="8685646" cy="3735396"/>
          </a:xfrm>
        </p:grpSpPr>
        <p:pic>
          <p:nvPicPr>
            <p:cNvPr id="7172" name="Picture 4"/>
            <p:cNvPicPr>
              <a:picLocks noChangeAspect="1" noChangeArrowheads="1"/>
            </p:cNvPicPr>
            <p:nvPr/>
          </p:nvPicPr>
          <p:blipFill>
            <a:blip r:embed="rId3" cstate="print"/>
            <a:srcRect l="13141" t="30060" r="10577" b="24249"/>
            <a:stretch>
              <a:fillRect/>
            </a:stretch>
          </p:blipFill>
          <p:spPr bwMode="auto">
            <a:xfrm>
              <a:off x="244072" y="1981200"/>
              <a:ext cx="8685646" cy="3735396"/>
            </a:xfrm>
            <a:prstGeom prst="rect">
              <a:avLst/>
            </a:prstGeom>
            <a:noFill/>
            <a:ln w="9525">
              <a:noFill/>
              <a:miter lim="800000"/>
              <a:headEnd/>
              <a:tailEnd/>
            </a:ln>
          </p:spPr>
        </p:pic>
        <p:sp>
          <p:nvSpPr>
            <p:cNvPr id="8" name="TextBox 7"/>
            <p:cNvSpPr txBox="1"/>
            <p:nvPr/>
          </p:nvSpPr>
          <p:spPr>
            <a:xfrm>
              <a:off x="6096000" y="3730823"/>
              <a:ext cx="1295400" cy="307777"/>
            </a:xfrm>
            <a:prstGeom prst="rect">
              <a:avLst/>
            </a:prstGeom>
            <a:solidFill>
              <a:srgbClr val="9EE109"/>
            </a:solidFill>
          </p:spPr>
          <p:txBody>
            <a:bodyPr wrap="square" lIns="45720" rtlCol="0">
              <a:spAutoFit/>
            </a:bodyPr>
            <a:lstStyle/>
            <a:p>
              <a:r>
                <a:rPr lang="en-US" sz="700" b="1" dirty="0" smtClean="0">
                  <a:latin typeface="Arial Black" pitchFamily="34" charset="0"/>
                </a:rPr>
                <a:t>Dianna C. Aguirre</a:t>
              </a:r>
              <a:r>
                <a:rPr lang="en-US" sz="700" b="1" dirty="0" smtClean="0"/>
                <a:t/>
              </a:r>
              <a:br>
                <a:rPr lang="en-US" sz="700" b="1" dirty="0" smtClean="0"/>
              </a:br>
              <a:endParaRPr lang="en-US" sz="700" b="1" dirty="0"/>
            </a:p>
          </p:txBody>
        </p:sp>
        <p:sp>
          <p:nvSpPr>
            <p:cNvPr id="9" name="TextBox 8"/>
            <p:cNvSpPr txBox="1"/>
            <p:nvPr/>
          </p:nvSpPr>
          <p:spPr>
            <a:xfrm>
              <a:off x="438912" y="5254823"/>
              <a:ext cx="1161288" cy="307777"/>
            </a:xfrm>
            <a:prstGeom prst="rect">
              <a:avLst/>
            </a:prstGeom>
            <a:solidFill>
              <a:schemeClr val="accent5">
                <a:lumMod val="20000"/>
                <a:lumOff val="80000"/>
              </a:schemeClr>
            </a:solidFill>
          </p:spPr>
          <p:txBody>
            <a:bodyPr wrap="square" lIns="0" rtlCol="0">
              <a:spAutoFit/>
            </a:bodyPr>
            <a:lstStyle/>
            <a:p>
              <a:r>
                <a:rPr lang="en-US" sz="700" dirty="0" smtClean="0">
                  <a:latin typeface="Arial Black" pitchFamily="34" charset="0"/>
                </a:rPr>
                <a:t>Sara R. Martin </a:t>
              </a:r>
              <a:r>
                <a:rPr lang="en-US" sz="700" dirty="0" smtClean="0"/>
                <a:t/>
              </a:r>
              <a:br>
                <a:rPr lang="en-US" sz="700" dirty="0" smtClean="0"/>
              </a:br>
              <a:endParaRPr lang="en-US" sz="700" dirty="0"/>
            </a:p>
          </p:txBody>
        </p:sp>
        <p:sp>
          <p:nvSpPr>
            <p:cNvPr id="11" name="TextBox 10"/>
            <p:cNvSpPr txBox="1"/>
            <p:nvPr/>
          </p:nvSpPr>
          <p:spPr>
            <a:xfrm>
              <a:off x="381000" y="4448145"/>
              <a:ext cx="1066800" cy="200055"/>
            </a:xfrm>
            <a:prstGeom prst="rect">
              <a:avLst/>
            </a:prstGeom>
            <a:solidFill>
              <a:srgbClr val="FFC000"/>
            </a:solidFill>
          </p:spPr>
          <p:txBody>
            <a:bodyPr wrap="square" rtlCol="0">
              <a:spAutoFit/>
            </a:bodyPr>
            <a:lstStyle/>
            <a:p>
              <a:r>
                <a:rPr lang="en-US" sz="700" dirty="0" smtClean="0">
                  <a:latin typeface="Arial Black" pitchFamily="34" charset="0"/>
                </a:rPr>
                <a:t>Yvonne Bell</a:t>
              </a:r>
              <a:endParaRPr lang="en-US" sz="700" dirty="0"/>
            </a:p>
          </p:txBody>
        </p:sp>
      </p:grpSp>
      <p:sp>
        <p:nvSpPr>
          <p:cNvPr id="3" name="TextBox 2"/>
          <p:cNvSpPr txBox="1"/>
          <p:nvPr/>
        </p:nvSpPr>
        <p:spPr>
          <a:xfrm>
            <a:off x="1243042" y="1535668"/>
            <a:ext cx="698655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For a list of Quality Assurance Specialists, visit www.MarylandEXCELS.org</a:t>
            </a:r>
            <a:endParaRPr lang="en-US" dirty="0"/>
          </a:p>
        </p:txBody>
      </p:sp>
      <p:sp>
        <p:nvSpPr>
          <p:cNvPr id="13" name="Rectangle 12"/>
          <p:cNvSpPr/>
          <p:nvPr/>
        </p:nvSpPr>
        <p:spPr>
          <a:xfrm>
            <a:off x="219044" y="5445204"/>
            <a:ext cx="8848756" cy="1107996"/>
          </a:xfrm>
          <a:prstGeom prst="rect">
            <a:avLst/>
          </a:prstGeom>
        </p:spPr>
        <p:txBody>
          <a:bodyPr wrap="square">
            <a:spAutoFit/>
          </a:bodyPr>
          <a:lstStyle/>
          <a:p>
            <a:pPr marL="914400" indent="-457200" eaLnBrk="0" hangingPunct="0">
              <a:buClr>
                <a:schemeClr val="accent6">
                  <a:lumMod val="20000"/>
                  <a:lumOff val="80000"/>
                </a:schemeClr>
              </a:buClr>
              <a:buFont typeface="Wingdings" panose="05000000000000000000" pitchFamily="2" charset="2"/>
              <a:buChar char="þ"/>
              <a:defRPr/>
            </a:pPr>
            <a:r>
              <a:rPr lang="en-US" sz="2200" b="1" dirty="0" smtClean="0">
                <a:solidFill>
                  <a:schemeClr val="accent6">
                    <a:lumMod val="20000"/>
                    <a:lumOff val="80000"/>
                  </a:schemeClr>
                </a:solidFill>
                <a:latin typeface="Garamond" panose="02020404030301010803" pitchFamily="18" charset="0"/>
                <a:ea typeface="Calibri" pitchFamily="34" charset="0"/>
                <a:cs typeface="Arial" pitchFamily="34" charset="0"/>
              </a:rPr>
              <a:t>Information to programs and groups about Maryland EXCELS</a:t>
            </a:r>
          </a:p>
          <a:p>
            <a:pPr marL="914400" indent="-457200" eaLnBrk="0" hangingPunct="0">
              <a:buClr>
                <a:schemeClr val="accent6">
                  <a:lumMod val="20000"/>
                  <a:lumOff val="80000"/>
                </a:schemeClr>
              </a:buClr>
              <a:buFont typeface="Wingdings" panose="05000000000000000000" pitchFamily="2" charset="2"/>
              <a:buChar char="þ"/>
              <a:defRPr/>
            </a:pPr>
            <a:r>
              <a:rPr lang="en-US" sz="2200" b="1" dirty="0" smtClean="0">
                <a:solidFill>
                  <a:schemeClr val="accent6">
                    <a:lumMod val="20000"/>
                    <a:lumOff val="80000"/>
                  </a:schemeClr>
                </a:solidFill>
                <a:latin typeface="Garamond" panose="02020404030301010803" pitchFamily="18" charset="0"/>
                <a:cs typeface="Arial" pitchFamily="34" charset="0"/>
              </a:rPr>
              <a:t>Regional and on-site consultation and support</a:t>
            </a:r>
          </a:p>
          <a:p>
            <a:pPr marL="914400" indent="-457200" eaLnBrk="0" hangingPunct="0">
              <a:buClr>
                <a:schemeClr val="accent6">
                  <a:lumMod val="20000"/>
                  <a:lumOff val="80000"/>
                </a:schemeClr>
              </a:buClr>
              <a:buFont typeface="Wingdings" panose="05000000000000000000" pitchFamily="2" charset="2"/>
              <a:buChar char="þ"/>
              <a:defRPr/>
            </a:pPr>
            <a:r>
              <a:rPr lang="en-US" sz="2200" b="1" dirty="0" smtClean="0">
                <a:solidFill>
                  <a:schemeClr val="accent6">
                    <a:lumMod val="20000"/>
                    <a:lumOff val="80000"/>
                  </a:schemeClr>
                </a:solidFill>
                <a:latin typeface="Garamond" panose="02020404030301010803" pitchFamily="18" charset="0"/>
                <a:cs typeface="Arial" pitchFamily="34" charset="0"/>
              </a:rPr>
              <a:t>Monitoring visits for Maryland EXCELS programs</a:t>
            </a:r>
            <a:endParaRPr lang="en-US" sz="2200" b="1" dirty="0">
              <a:solidFill>
                <a:schemeClr val="accent6">
                  <a:lumMod val="20000"/>
                  <a:lumOff val="80000"/>
                </a:schemeClr>
              </a:solidFill>
              <a:latin typeface="Garamond" panose="02020404030301010803" pitchFamily="18" charset="0"/>
            </a:endParaRPr>
          </a:p>
        </p:txBody>
      </p:sp>
    </p:spTree>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914400" y="76201"/>
            <a:ext cx="7391400" cy="1066799"/>
          </a:xfrm>
          <a:prstGeom prst="rect">
            <a:avLst/>
          </a:prstGeom>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US" dirty="0"/>
          </a:p>
        </p:txBody>
      </p:sp>
      <p:pic>
        <p:nvPicPr>
          <p:cNvPr id="20" name="Picture 7" descr="http://www.mainecardiohealth.org/images/9443471-group-of-women.jpg"/>
          <p:cNvPicPr>
            <a:picLocks noChangeAspect="1" noChangeArrowheads="1"/>
          </p:cNvPicPr>
          <p:nvPr/>
        </p:nvPicPr>
        <p:blipFill>
          <a:blip r:embed="rId3" cstate="print"/>
          <a:srcRect l="13569" t="3398" r="33922"/>
          <a:stretch>
            <a:fillRect/>
          </a:stretch>
        </p:blipFill>
        <p:spPr bwMode="auto">
          <a:xfrm>
            <a:off x="6324600" y="1856499"/>
            <a:ext cx="2590800" cy="3229399"/>
          </a:xfrm>
          <a:prstGeom prst="rect">
            <a:avLst/>
          </a:prstGeom>
          <a:noFill/>
          <a:ln w="25400">
            <a:solidFill>
              <a:srgbClr val="0070C0"/>
            </a:solidFill>
            <a:miter lim="800000"/>
            <a:headEnd/>
            <a:tailEnd/>
          </a:ln>
          <a:effectLst>
            <a:outerShdw blurRad="50800" dist="38100" dir="5400000" algn="t" rotWithShape="0">
              <a:schemeClr val="tx2">
                <a:lumMod val="20000"/>
                <a:lumOff val="80000"/>
                <a:alpha val="40000"/>
              </a:schemeClr>
            </a:outerShdw>
          </a:effectLst>
        </p:spPr>
      </p:pic>
      <p:sp>
        <p:nvSpPr>
          <p:cNvPr id="15" name="Rectangle 14"/>
          <p:cNvSpPr/>
          <p:nvPr/>
        </p:nvSpPr>
        <p:spPr>
          <a:xfrm>
            <a:off x="-152400" y="1143000"/>
            <a:ext cx="5791200" cy="523220"/>
          </a:xfrm>
          <a:prstGeom prst="rect">
            <a:avLst/>
          </a:prstGeom>
        </p:spPr>
        <p:txBody>
          <a:bodyPr wrap="square">
            <a:spAutoFit/>
          </a:bodyPr>
          <a:lstStyle/>
          <a:p>
            <a:pPr marL="692150" indent="-234950" eaLnBrk="0" hangingPunct="0">
              <a:buClr>
                <a:srgbClr val="C00000"/>
              </a:buClr>
              <a:defRPr/>
            </a:pPr>
            <a:r>
              <a:rPr lang="en-US" sz="2800" b="1" dirty="0" smtClean="0">
                <a:solidFill>
                  <a:schemeClr val="bg1"/>
                </a:solidFill>
                <a:latin typeface="Garamond" panose="02020404030301010803" pitchFamily="18" charset="0"/>
              </a:rPr>
              <a:t>Programs and providers…</a:t>
            </a:r>
            <a:endParaRPr lang="en-US" sz="2800" b="1" dirty="0">
              <a:solidFill>
                <a:schemeClr val="bg1"/>
              </a:solidFill>
              <a:latin typeface="Garamond" panose="02020404030301010803" pitchFamily="18" charset="0"/>
            </a:endParaRPr>
          </a:p>
        </p:txBody>
      </p:sp>
      <p:pic>
        <p:nvPicPr>
          <p:cNvPr id="17413" name="Picture 5" descr="C:\Users\Owner\AppData\Local\Microsoft\Windows\Temporary Internet Files\Content.IE5\NTV7AA38\MP900442211[1].jpg"/>
          <p:cNvPicPr>
            <a:picLocks noChangeAspect="1" noChangeArrowheads="1"/>
          </p:cNvPicPr>
          <p:nvPr/>
        </p:nvPicPr>
        <p:blipFill>
          <a:blip r:embed="rId4" cstate="print"/>
          <a:srcRect l="25442" t="2544" b="35618"/>
          <a:stretch>
            <a:fillRect/>
          </a:stretch>
        </p:blipFill>
        <p:spPr bwMode="auto">
          <a:xfrm>
            <a:off x="3428292" y="1856499"/>
            <a:ext cx="2591508" cy="3248901"/>
          </a:xfrm>
          <a:prstGeom prst="rect">
            <a:avLst/>
          </a:prstGeom>
          <a:noFill/>
          <a:ln w="25400">
            <a:solidFill>
              <a:schemeClr val="accent1"/>
            </a:solidFill>
          </a:ln>
          <a:effectLst>
            <a:outerShdw blurRad="50800" dist="38100" dir="5400000" algn="t" rotWithShape="0">
              <a:prstClr val="black">
                <a:alpha val="40000"/>
              </a:prstClr>
            </a:outerShdw>
          </a:effectLst>
        </p:spPr>
      </p:pic>
      <p:sp>
        <p:nvSpPr>
          <p:cNvPr id="2" name="Title 1"/>
          <p:cNvSpPr>
            <a:spLocks noGrp="1"/>
          </p:cNvSpPr>
          <p:nvPr>
            <p:ph type="title"/>
          </p:nvPr>
        </p:nvSpPr>
        <p:spPr>
          <a:xfrm>
            <a:off x="0" y="7277"/>
            <a:ext cx="9144000" cy="932894"/>
          </a:xfrm>
        </p:spPr>
        <p:txBody>
          <a:bodyPr/>
          <a:lstStyle/>
          <a:p>
            <a:r>
              <a:rPr lang="en-US" sz="3200" b="1" dirty="0">
                <a:latin typeface="Garamond" panose="02020404030301010803" pitchFamily="18" charset="0"/>
              </a:rPr>
              <a:t>How </a:t>
            </a:r>
            <a:r>
              <a:rPr lang="en-US" sz="3200" b="1" dirty="0" smtClean="0">
                <a:latin typeface="Garamond" panose="02020404030301010803" pitchFamily="18" charset="0"/>
              </a:rPr>
              <a:t>Continuous </a:t>
            </a:r>
            <a:r>
              <a:rPr lang="en-US" sz="3200" b="1" dirty="0">
                <a:latin typeface="Garamond" panose="02020404030301010803" pitchFamily="18" charset="0"/>
              </a:rPr>
              <a:t>Improvement </a:t>
            </a:r>
            <a:r>
              <a:rPr lang="en-US" sz="3200" b="1" dirty="0" smtClean="0">
                <a:latin typeface="Garamond" panose="02020404030301010803" pitchFamily="18" charset="0"/>
              </a:rPr>
              <a:t>Happens</a:t>
            </a:r>
            <a:endParaRPr lang="en-US" sz="3200" b="1" dirty="0">
              <a:latin typeface="Garamond" panose="02020404030301010803" pitchFamily="18" charset="0"/>
            </a:endParaRPr>
          </a:p>
        </p:txBody>
      </p:sp>
      <p:sp>
        <p:nvSpPr>
          <p:cNvPr id="3" name="TextBox 2"/>
          <p:cNvSpPr txBox="1"/>
          <p:nvPr/>
        </p:nvSpPr>
        <p:spPr>
          <a:xfrm>
            <a:off x="304800" y="5486400"/>
            <a:ext cx="6781800" cy="1015663"/>
          </a:xfrm>
          <a:prstGeom prst="rect">
            <a:avLst/>
          </a:prstGeom>
          <a:noFill/>
        </p:spPr>
        <p:txBody>
          <a:bodyPr wrap="square" rtlCol="0">
            <a:spAutoFit/>
          </a:bodyPr>
          <a:lstStyle/>
          <a:p>
            <a:pPr marL="285750" indent="-285750">
              <a:buFont typeface="Wingdings" panose="05000000000000000000" pitchFamily="2" charset="2"/>
              <a:buChar char="þ"/>
            </a:pPr>
            <a:r>
              <a:rPr lang="en-US" sz="2000" b="1" dirty="0" smtClean="0">
                <a:solidFill>
                  <a:schemeClr val="accent6">
                    <a:lumMod val="20000"/>
                    <a:lumOff val="80000"/>
                  </a:schemeClr>
                </a:solidFill>
                <a:latin typeface="Garamond" panose="02020404030301010803" pitchFamily="18" charset="0"/>
              </a:rPr>
              <a:t>Learn what quality looks like</a:t>
            </a:r>
          </a:p>
          <a:p>
            <a:pPr marL="285750" indent="-285750">
              <a:buFont typeface="Wingdings" panose="05000000000000000000" pitchFamily="2" charset="2"/>
              <a:buChar char="þ"/>
            </a:pPr>
            <a:r>
              <a:rPr lang="en-US" sz="2000" b="1" dirty="0" smtClean="0">
                <a:solidFill>
                  <a:schemeClr val="accent6">
                    <a:lumMod val="20000"/>
                    <a:lumOff val="80000"/>
                  </a:schemeClr>
                </a:solidFill>
                <a:latin typeface="Garamond" panose="02020404030301010803" pitchFamily="18" charset="0"/>
              </a:rPr>
              <a:t>Develop and Implement a Program Improvement Plan</a:t>
            </a:r>
          </a:p>
          <a:p>
            <a:pPr marL="285750" indent="-285750">
              <a:buFont typeface="Wingdings" panose="05000000000000000000" pitchFamily="2" charset="2"/>
              <a:buChar char="þ"/>
            </a:pPr>
            <a:r>
              <a:rPr lang="en-US" sz="2000" b="1" dirty="0" smtClean="0">
                <a:solidFill>
                  <a:schemeClr val="accent6">
                    <a:lumMod val="20000"/>
                    <a:lumOff val="80000"/>
                  </a:schemeClr>
                </a:solidFill>
                <a:latin typeface="Garamond" panose="02020404030301010803" pitchFamily="18" charset="0"/>
              </a:rPr>
              <a:t>Have ratings verified and receive support when needed</a:t>
            </a:r>
            <a:endParaRPr lang="en-US" sz="2000" b="1" dirty="0">
              <a:solidFill>
                <a:schemeClr val="accent6">
                  <a:lumMod val="20000"/>
                  <a:lumOff val="80000"/>
                </a:schemeClr>
              </a:solidFill>
              <a:latin typeface="Garamond" panose="02020404030301010803" pitchFamily="18" charset="0"/>
            </a:endParaRPr>
          </a:p>
        </p:txBody>
      </p:sp>
      <p:pic>
        <p:nvPicPr>
          <p:cNvPr id="14" name="Picture 13" descr="Crystal.jpg"/>
          <p:cNvPicPr>
            <a:picLocks noChangeAspect="1"/>
          </p:cNvPicPr>
          <p:nvPr/>
        </p:nvPicPr>
        <p:blipFill>
          <a:blip r:embed="rId5" cstate="print"/>
          <a:srcRect l="16500" t="12000" r="27000"/>
          <a:stretch>
            <a:fillRect/>
          </a:stretch>
        </p:blipFill>
        <p:spPr>
          <a:xfrm>
            <a:off x="304800" y="1881452"/>
            <a:ext cx="2743200" cy="3204446"/>
          </a:xfrm>
          <a:prstGeom prst="rect">
            <a:avLst/>
          </a:prstGeom>
          <a:ln w="25400" cmpd="sng">
            <a:solidFill>
              <a:schemeClr val="accent1"/>
            </a:solidFill>
          </a:ln>
          <a:effectLst>
            <a:outerShdw blurRad="50800" dist="38100" dir="5400000" algn="t" rotWithShape="0">
              <a:prstClr val="black">
                <a:alpha val="40000"/>
              </a:prstClr>
            </a:outerShdw>
          </a:effec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fade">
                                      <p:cBhvr>
                                        <p:cTn id="7" dur="5000"/>
                                        <p:tgtEl>
                                          <p:spTgt spid="17413"/>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1981200" y="76201"/>
            <a:ext cx="4724400" cy="1066799"/>
          </a:xfrm>
          <a:prstGeom prst="rect">
            <a:avLst/>
          </a:prstGeom>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US" dirty="0"/>
          </a:p>
        </p:txBody>
      </p:sp>
      <p:sp>
        <p:nvSpPr>
          <p:cNvPr id="3" name="Espace réservé du contenu 2"/>
          <p:cNvSpPr>
            <a:spLocks noGrp="1"/>
          </p:cNvSpPr>
          <p:nvPr>
            <p:ph idx="1"/>
          </p:nvPr>
        </p:nvSpPr>
        <p:spPr>
          <a:xfrm>
            <a:off x="426508" y="4662452"/>
            <a:ext cx="8458200" cy="1524000"/>
          </a:xfrm>
        </p:spPr>
        <p:txBody>
          <a:bodyPr rtlCol="0">
            <a:noAutofit/>
          </a:bodyPr>
          <a:lstStyle/>
          <a:p>
            <a:pPr marL="0" lvl="1" indent="-342900" eaLnBrk="1" fontAlgn="auto" hangingPunct="1">
              <a:spcBef>
                <a:spcPts val="0"/>
              </a:spcBef>
              <a:spcAft>
                <a:spcPts val="0"/>
              </a:spcAft>
              <a:buClr>
                <a:schemeClr val="accent6">
                  <a:lumMod val="20000"/>
                  <a:lumOff val="80000"/>
                </a:schemeClr>
              </a:buClr>
              <a:buFont typeface="Wingdings" panose="05000000000000000000" pitchFamily="2" charset="2"/>
              <a:buChar char="þ"/>
              <a:defRPr/>
            </a:pPr>
            <a:r>
              <a:rPr lang="en-US" sz="2200" b="1" dirty="0" smtClean="0">
                <a:solidFill>
                  <a:schemeClr val="accent6">
                    <a:lumMod val="20000"/>
                    <a:lumOff val="80000"/>
                  </a:schemeClr>
                </a:solidFill>
                <a:latin typeface="Garamond" pitchFamily="18" charset="0"/>
              </a:rPr>
              <a:t>Flyers in English and Spanish, distributed in hard copy and online</a:t>
            </a:r>
            <a:endParaRPr lang="en-US" sz="600" b="1" dirty="0" smtClean="0">
              <a:solidFill>
                <a:schemeClr val="accent6">
                  <a:lumMod val="20000"/>
                  <a:lumOff val="80000"/>
                </a:schemeClr>
              </a:solidFill>
              <a:latin typeface="Garamond" pitchFamily="18" charset="0"/>
            </a:endParaRPr>
          </a:p>
          <a:p>
            <a:pPr marL="0" lvl="1" indent="-342900" eaLnBrk="1" fontAlgn="auto" hangingPunct="1">
              <a:spcBef>
                <a:spcPts val="0"/>
              </a:spcBef>
              <a:spcAft>
                <a:spcPts val="0"/>
              </a:spcAft>
              <a:buClr>
                <a:schemeClr val="accent6">
                  <a:lumMod val="20000"/>
                  <a:lumOff val="80000"/>
                </a:schemeClr>
              </a:buClr>
              <a:buFont typeface="Wingdings" panose="05000000000000000000" pitchFamily="2" charset="2"/>
              <a:buChar char="þ"/>
              <a:defRPr/>
            </a:pPr>
            <a:r>
              <a:rPr lang="en-US" sz="2200" b="1" dirty="0" smtClean="0">
                <a:solidFill>
                  <a:schemeClr val="accent6">
                    <a:lumMod val="20000"/>
                    <a:lumOff val="80000"/>
                  </a:schemeClr>
                </a:solidFill>
                <a:latin typeface="Garamond" pitchFamily="18" charset="0"/>
              </a:rPr>
              <a:t>FREE Maryland EXCELS Mobile App </a:t>
            </a:r>
            <a:endParaRPr lang="en-US" sz="600" b="1" dirty="0" smtClean="0">
              <a:solidFill>
                <a:schemeClr val="accent6">
                  <a:lumMod val="20000"/>
                  <a:lumOff val="80000"/>
                </a:schemeClr>
              </a:solidFill>
              <a:latin typeface="Garamond" pitchFamily="18" charset="0"/>
            </a:endParaRPr>
          </a:p>
          <a:p>
            <a:pPr marL="0" lvl="1" indent="-342900" eaLnBrk="1" fontAlgn="auto" hangingPunct="1">
              <a:spcBef>
                <a:spcPts val="0"/>
              </a:spcBef>
              <a:spcAft>
                <a:spcPts val="0"/>
              </a:spcAft>
              <a:buClr>
                <a:schemeClr val="accent6">
                  <a:lumMod val="20000"/>
                  <a:lumOff val="80000"/>
                </a:schemeClr>
              </a:buClr>
              <a:buFont typeface="Wingdings" panose="05000000000000000000" pitchFamily="2" charset="2"/>
              <a:buChar char="þ"/>
              <a:defRPr/>
            </a:pPr>
            <a:r>
              <a:rPr lang="en-US" sz="2200" b="1" dirty="0" smtClean="0">
                <a:solidFill>
                  <a:schemeClr val="accent6">
                    <a:lumMod val="20000"/>
                    <a:lumOff val="80000"/>
                  </a:schemeClr>
                </a:solidFill>
                <a:latin typeface="Garamond" pitchFamily="18" charset="0"/>
              </a:rPr>
              <a:t>Articles in local newspapers and organizational newsletters</a:t>
            </a:r>
          </a:p>
          <a:p>
            <a:pPr marL="0" lvl="1" indent="-342900" eaLnBrk="1" fontAlgn="auto" hangingPunct="1">
              <a:spcBef>
                <a:spcPts val="0"/>
              </a:spcBef>
              <a:spcAft>
                <a:spcPts val="0"/>
              </a:spcAft>
              <a:buClr>
                <a:schemeClr val="accent6">
                  <a:lumMod val="20000"/>
                  <a:lumOff val="80000"/>
                </a:schemeClr>
              </a:buClr>
              <a:buFont typeface="Wingdings" panose="05000000000000000000" pitchFamily="2" charset="2"/>
              <a:buChar char="þ"/>
              <a:defRPr/>
            </a:pPr>
            <a:r>
              <a:rPr lang="en-US" sz="2200" b="1" dirty="0" smtClean="0">
                <a:solidFill>
                  <a:schemeClr val="accent6">
                    <a:lumMod val="20000"/>
                    <a:lumOff val="80000"/>
                  </a:schemeClr>
                </a:solidFill>
                <a:latin typeface="Garamond" pitchFamily="18" charset="0"/>
              </a:rPr>
              <a:t>Bus, Metro, and light rail ads in several counties</a:t>
            </a:r>
          </a:p>
          <a:p>
            <a:pPr marL="231775" lvl="1" indent="-231775" eaLnBrk="1" fontAlgn="auto" hangingPunct="1">
              <a:spcBef>
                <a:spcPts val="0"/>
              </a:spcBef>
              <a:spcAft>
                <a:spcPts val="0"/>
              </a:spcAft>
              <a:buClr>
                <a:schemeClr val="tx1"/>
              </a:buClr>
              <a:buFont typeface="Arial" pitchFamily="34" charset="0"/>
              <a:buChar char="•"/>
              <a:defRPr/>
            </a:pPr>
            <a:endParaRPr lang="en-US" sz="2200" dirty="0" smtClean="0">
              <a:latin typeface="Garamond" pitchFamily="18" charset="0"/>
            </a:endParaRPr>
          </a:p>
          <a:p>
            <a:pPr marL="231775" lvl="1" indent="-231775" eaLnBrk="1" fontAlgn="auto" hangingPunct="1">
              <a:spcBef>
                <a:spcPts val="0"/>
              </a:spcBef>
              <a:spcAft>
                <a:spcPts val="0"/>
              </a:spcAft>
              <a:buClr>
                <a:srgbClr val="C00000"/>
              </a:buClr>
              <a:buNone/>
              <a:defRPr/>
            </a:pPr>
            <a:endParaRPr lang="en-US" sz="2200" dirty="0" smtClean="0">
              <a:latin typeface="Comic Sans MS" pitchFamily="66" charset="0"/>
            </a:endParaRPr>
          </a:p>
          <a:p>
            <a:pPr marL="231775" lvl="1" indent="-231775" eaLnBrk="1" fontAlgn="auto" hangingPunct="1">
              <a:spcBef>
                <a:spcPts val="0"/>
              </a:spcBef>
              <a:spcAft>
                <a:spcPts val="0"/>
              </a:spcAft>
              <a:buClr>
                <a:srgbClr val="C00000"/>
              </a:buClr>
              <a:buFont typeface="Wingdings" pitchFamily="2" charset="2"/>
              <a:buChar char="§"/>
              <a:defRPr/>
            </a:pPr>
            <a:endParaRPr lang="en-US" sz="2200" dirty="0" smtClean="0">
              <a:latin typeface="Comic Sans MS" pitchFamily="66" charset="0"/>
            </a:endParaRPr>
          </a:p>
          <a:p>
            <a:pPr marL="231775" lvl="1" indent="-231775" eaLnBrk="1" fontAlgn="auto" hangingPunct="1">
              <a:spcBef>
                <a:spcPts val="0"/>
              </a:spcBef>
              <a:spcAft>
                <a:spcPts val="0"/>
              </a:spcAft>
              <a:buClr>
                <a:srgbClr val="C00000"/>
              </a:buClr>
              <a:buFont typeface="Wingdings" pitchFamily="2" charset="2"/>
              <a:buChar char="§"/>
              <a:defRPr/>
            </a:pPr>
            <a:endParaRPr lang="en-US" sz="2200" dirty="0" smtClean="0">
              <a:latin typeface="Comic Sans MS" pitchFamily="66" charset="0"/>
            </a:endParaRPr>
          </a:p>
          <a:p>
            <a:pPr marL="231775" lvl="1" indent="-231775" eaLnBrk="1" fontAlgn="auto" hangingPunct="1">
              <a:spcBef>
                <a:spcPts val="0"/>
              </a:spcBef>
              <a:spcAft>
                <a:spcPts val="0"/>
              </a:spcAft>
              <a:buClr>
                <a:srgbClr val="C00000"/>
              </a:buClr>
              <a:buFont typeface="Wingdings" pitchFamily="2" charset="2"/>
              <a:buChar char="§"/>
              <a:defRPr/>
            </a:pPr>
            <a:endParaRPr lang="en-US" sz="2200" dirty="0" smtClean="0">
              <a:latin typeface="Comic Sans MS" pitchFamily="66" charset="0"/>
            </a:endParaRPr>
          </a:p>
          <a:p>
            <a:pPr marL="231775" lvl="1" indent="-231775" eaLnBrk="1" fontAlgn="auto" hangingPunct="1">
              <a:spcBef>
                <a:spcPts val="0"/>
              </a:spcBef>
              <a:spcAft>
                <a:spcPts val="0"/>
              </a:spcAft>
              <a:buClr>
                <a:srgbClr val="C00000"/>
              </a:buClr>
              <a:buNone/>
              <a:defRPr/>
            </a:pPr>
            <a:r>
              <a:rPr lang="en-US" sz="600" dirty="0" smtClean="0">
                <a:latin typeface="Comic Sans MS" pitchFamily="66" charset="0"/>
              </a:rPr>
              <a:t/>
            </a:r>
            <a:br>
              <a:rPr lang="en-US" sz="600" dirty="0" smtClean="0">
                <a:latin typeface="Comic Sans MS" pitchFamily="66" charset="0"/>
              </a:rPr>
            </a:br>
            <a:endParaRPr lang="en-US" sz="600" dirty="0" smtClean="0">
              <a:latin typeface="Comic Sans MS" pitchFamily="66" charset="0"/>
            </a:endParaRPr>
          </a:p>
          <a:p>
            <a:pPr marL="231775" lvl="1" indent="-231775" eaLnBrk="1" fontAlgn="auto" hangingPunct="1">
              <a:spcBef>
                <a:spcPts val="0"/>
              </a:spcBef>
              <a:spcAft>
                <a:spcPts val="0"/>
              </a:spcAft>
              <a:buClr>
                <a:schemeClr val="tx1"/>
              </a:buClr>
              <a:buNone/>
              <a:defRPr/>
            </a:pPr>
            <a:endParaRPr lang="en-US" sz="2200" dirty="0" smtClean="0">
              <a:latin typeface="Garamond" pitchFamily="18" charset="0"/>
            </a:endParaRPr>
          </a:p>
          <a:p>
            <a:pPr marL="231775" lvl="1" indent="-231775" eaLnBrk="1" fontAlgn="auto" hangingPunct="1">
              <a:spcBef>
                <a:spcPts val="0"/>
              </a:spcBef>
              <a:spcAft>
                <a:spcPts val="0"/>
              </a:spcAft>
              <a:buClr>
                <a:srgbClr val="C00000"/>
              </a:buClr>
              <a:buNone/>
              <a:defRPr/>
            </a:pPr>
            <a:endParaRPr lang="en-US" sz="2400" dirty="0" smtClean="0">
              <a:latin typeface="Comic Sans MS" pitchFamily="66" charset="0"/>
            </a:endParaRPr>
          </a:p>
        </p:txBody>
      </p:sp>
      <p:sp>
        <p:nvSpPr>
          <p:cNvPr id="2" name="Titre 1"/>
          <p:cNvSpPr>
            <a:spLocks noGrp="1"/>
          </p:cNvSpPr>
          <p:nvPr>
            <p:ph type="title"/>
          </p:nvPr>
        </p:nvSpPr>
        <p:spPr>
          <a:xfrm>
            <a:off x="250825" y="274638"/>
            <a:ext cx="8435975" cy="1143000"/>
          </a:xfrm>
        </p:spPr>
        <p:txBody>
          <a:bodyPr rtlCol="0">
            <a:noAutofit/>
          </a:bodyPr>
          <a:lstStyle/>
          <a:p>
            <a:pPr eaLnBrk="1" fontAlgn="auto" hangingPunct="1">
              <a:spcAft>
                <a:spcPts val="0"/>
              </a:spcAft>
              <a:defRPr/>
            </a:pPr>
            <a:r>
              <a:rPr lang="fr-CA" b="1" dirty="0" err="1" smtClean="0">
                <a:latin typeface="Garamond" pitchFamily="18" charset="0"/>
              </a:rPr>
              <a:t>Family</a:t>
            </a:r>
            <a:r>
              <a:rPr lang="fr-CA" b="1" dirty="0" smtClean="0">
                <a:latin typeface="Garamond" pitchFamily="18" charset="0"/>
              </a:rPr>
              <a:t> </a:t>
            </a:r>
            <a:r>
              <a:rPr lang="fr-CA" b="1" dirty="0" err="1" smtClean="0">
                <a:latin typeface="Garamond" pitchFamily="18" charset="0"/>
              </a:rPr>
              <a:t>Outreach</a:t>
            </a:r>
            <a:r>
              <a:rPr lang="fr-CA" b="1" dirty="0" smtClean="0">
                <a:latin typeface="Garamond" pitchFamily="18" charset="0"/>
              </a:rPr>
              <a:t> </a:t>
            </a:r>
            <a:br>
              <a:rPr lang="fr-CA" b="1" dirty="0" smtClean="0">
                <a:latin typeface="Garamond" pitchFamily="18" charset="0"/>
              </a:rPr>
            </a:br>
            <a:endParaRPr lang="fr-CA" b="1" dirty="0">
              <a:latin typeface="Garamond" pitchFamily="18" charset="0"/>
            </a:endParaRPr>
          </a:p>
        </p:txBody>
      </p:sp>
      <p:sp>
        <p:nvSpPr>
          <p:cNvPr id="13314" name="AutoShape 2" descr="Displaying MDSDE King Screen Shot 3.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315" name="Picture 3" descr="E:\Consumer Outreach\Family Outreach\Transit ads\Bus King.png"/>
          <p:cNvPicPr>
            <a:picLocks noChangeAspect="1" noChangeArrowheads="1"/>
          </p:cNvPicPr>
          <p:nvPr/>
        </p:nvPicPr>
        <p:blipFill>
          <a:blip r:embed="rId3" cstate="print"/>
          <a:srcRect l="1434" t="6833" r="1434" b="10249"/>
          <a:stretch>
            <a:fillRect/>
          </a:stretch>
        </p:blipFill>
        <p:spPr bwMode="auto">
          <a:xfrm>
            <a:off x="307975" y="2364747"/>
            <a:ext cx="8458200" cy="1591133"/>
          </a:xfrm>
          <a:prstGeom prst="rect">
            <a:avLst/>
          </a:prstGeom>
          <a:noFill/>
        </p:spPr>
      </p:pic>
      <p:sp>
        <p:nvSpPr>
          <p:cNvPr id="4" name="Rectangle 3"/>
          <p:cNvSpPr/>
          <p:nvPr/>
        </p:nvSpPr>
        <p:spPr>
          <a:xfrm>
            <a:off x="412750" y="1284753"/>
            <a:ext cx="9144000" cy="707886"/>
          </a:xfrm>
          <a:prstGeom prst="rect">
            <a:avLst/>
          </a:prstGeom>
        </p:spPr>
        <p:txBody>
          <a:bodyPr wrap="square">
            <a:spAutoFit/>
          </a:bodyPr>
          <a:lstStyle/>
          <a:p>
            <a:pPr marL="0" lvl="1" indent="0" eaLnBrk="1" fontAlgn="auto" hangingPunct="1">
              <a:spcBef>
                <a:spcPts val="0"/>
              </a:spcBef>
              <a:spcAft>
                <a:spcPts val="0"/>
              </a:spcAft>
              <a:buClr>
                <a:srgbClr val="C00000"/>
              </a:buClr>
              <a:buNone/>
              <a:defRPr/>
            </a:pPr>
            <a:r>
              <a:rPr lang="en-US" sz="4000" b="1" dirty="0">
                <a:solidFill>
                  <a:schemeClr val="accent6">
                    <a:lumMod val="20000"/>
                    <a:lumOff val="80000"/>
                  </a:schemeClr>
                </a:solidFill>
                <a:latin typeface="Garamond" panose="02020404030301010803" pitchFamily="18" charset="0"/>
              </a:rPr>
              <a:t>Get on the </a:t>
            </a:r>
            <a:r>
              <a:rPr lang="en-US" sz="4000" b="1" dirty="0">
                <a:latin typeface="Garamond" panose="02020404030301010803" pitchFamily="18" charset="0"/>
              </a:rPr>
              <a:t>Maryland </a:t>
            </a:r>
            <a:r>
              <a:rPr lang="en-US" sz="4000" b="1" dirty="0">
                <a:solidFill>
                  <a:schemeClr val="accent6">
                    <a:lumMod val="20000"/>
                    <a:lumOff val="80000"/>
                  </a:schemeClr>
                </a:solidFill>
                <a:latin typeface="Garamond" panose="02020404030301010803" pitchFamily="18" charset="0"/>
              </a:rPr>
              <a:t>EXCELS bus . . . </a:t>
            </a:r>
          </a:p>
        </p:txBody>
      </p:sp>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a:off x="1311791" y="76201"/>
            <a:ext cx="6444216" cy="1066799"/>
          </a:xfrm>
          <a:prstGeom prst="rect">
            <a:avLst/>
          </a:prstGeom>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US" dirty="0"/>
          </a:p>
        </p:txBody>
      </p:sp>
      <p:sp>
        <p:nvSpPr>
          <p:cNvPr id="2" name="Title 1"/>
          <p:cNvSpPr>
            <a:spLocks noGrp="1"/>
          </p:cNvSpPr>
          <p:nvPr>
            <p:ph type="title"/>
          </p:nvPr>
        </p:nvSpPr>
        <p:spPr>
          <a:xfrm>
            <a:off x="457200" y="-277885"/>
            <a:ext cx="8229600" cy="1695523"/>
          </a:xfrm>
        </p:spPr>
        <p:txBody>
          <a:bodyPr/>
          <a:lstStyle/>
          <a:p>
            <a:r>
              <a:rPr lang="en-US" sz="4000" b="1" dirty="0" smtClean="0">
                <a:latin typeface="Garamond" panose="02020404030301010803" pitchFamily="18" charset="0"/>
              </a:rPr>
              <a:t>Expanded View for Families</a:t>
            </a:r>
            <a:endParaRPr lang="en-US" sz="4000" b="1" dirty="0">
              <a:latin typeface="Garamond" panose="02020404030301010803" pitchFamily="18" charset="0"/>
            </a:endParaRPr>
          </a:p>
        </p:txBody>
      </p:sp>
      <p:pic>
        <p:nvPicPr>
          <p:cNvPr id="4098" name="Picture 2"/>
          <p:cNvPicPr>
            <a:picLocks noGrp="1" noChangeAspect="1" noChangeArrowheads="1"/>
          </p:cNvPicPr>
          <p:nvPr>
            <p:ph idx="1"/>
          </p:nvPr>
        </p:nvPicPr>
        <p:blipFill>
          <a:blip r:embed="rId3" cstate="print"/>
          <a:srcRect l="5625" t="3750" r="35625" b="33750"/>
          <a:stretch>
            <a:fillRect/>
          </a:stretch>
        </p:blipFill>
        <p:spPr bwMode="auto">
          <a:xfrm>
            <a:off x="1311791" y="1318631"/>
            <a:ext cx="6444215" cy="5140935"/>
          </a:xfrm>
          <a:prstGeom prst="rect">
            <a:avLst/>
          </a:prstGeom>
          <a:noFill/>
          <a:ln w="9525">
            <a:noFill/>
            <a:miter lim="800000"/>
            <a:headEnd/>
            <a:tailEnd/>
          </a:ln>
          <a:effectLst/>
        </p:spPr>
      </p:pic>
      <p:sp>
        <p:nvSpPr>
          <p:cNvPr id="6" name="TextBox 5"/>
          <p:cNvSpPr txBox="1"/>
          <p:nvPr/>
        </p:nvSpPr>
        <p:spPr>
          <a:xfrm>
            <a:off x="7381758" y="1208279"/>
            <a:ext cx="1305312" cy="923330"/>
          </a:xfrm>
          <a:prstGeom prst="rect">
            <a:avLst/>
          </a:prstGeom>
          <a:gradFill>
            <a:gsLst>
              <a:gs pos="0">
                <a:schemeClr val="accent6">
                  <a:lumMod val="60000"/>
                  <a:lumOff val="40000"/>
                </a:schemeClr>
              </a:gs>
              <a:gs pos="80000">
                <a:schemeClr val="accent6">
                  <a:shade val="93000"/>
                  <a:satMod val="130000"/>
                </a:schemeClr>
              </a:gs>
              <a:gs pos="100000">
                <a:schemeClr val="accent6">
                  <a:shade val="94000"/>
                  <a:satMod val="135000"/>
                </a:schemeClr>
              </a:gs>
            </a:gsLst>
          </a:gradFill>
          <a:ln/>
        </p:spPr>
        <p:style>
          <a:lnRef idx="0">
            <a:schemeClr val="accent6"/>
          </a:lnRef>
          <a:fillRef idx="3">
            <a:schemeClr val="accent6"/>
          </a:fillRef>
          <a:effectRef idx="3">
            <a:schemeClr val="accent6"/>
          </a:effectRef>
          <a:fontRef idx="minor">
            <a:schemeClr val="lt1"/>
          </a:fontRef>
        </p:style>
        <p:txBody>
          <a:bodyPr>
            <a:spAutoFit/>
          </a:bodyPr>
          <a:lstStyle/>
          <a:p>
            <a:pPr algn="ctr">
              <a:spcBef>
                <a:spcPts val="1200"/>
              </a:spcBef>
              <a:spcAft>
                <a:spcPts val="600"/>
              </a:spcAft>
              <a:defRPr/>
            </a:pPr>
            <a:r>
              <a:rPr lang="en-US" b="1" dirty="0" smtClean="0">
                <a:solidFill>
                  <a:schemeClr val="tx1"/>
                </a:solidFill>
                <a:latin typeface="Garamond" panose="02020404030301010803" pitchFamily="18" charset="0"/>
              </a:rPr>
              <a:t>Overall Published Rating</a:t>
            </a:r>
            <a:endParaRPr lang="en-US" b="1" dirty="0">
              <a:solidFill>
                <a:schemeClr val="tx1"/>
              </a:solidFill>
              <a:latin typeface="Garamond" panose="02020404030301010803" pitchFamily="18" charset="0"/>
            </a:endParaRPr>
          </a:p>
        </p:txBody>
      </p:sp>
      <p:sp>
        <p:nvSpPr>
          <p:cNvPr id="7" name="TextBox 6"/>
          <p:cNvSpPr txBox="1"/>
          <p:nvPr/>
        </p:nvSpPr>
        <p:spPr>
          <a:xfrm>
            <a:off x="363794" y="4435607"/>
            <a:ext cx="1305312" cy="1200329"/>
          </a:xfrm>
          <a:prstGeom prst="rect">
            <a:avLst/>
          </a:prstGeom>
          <a:gradFill>
            <a:gsLst>
              <a:gs pos="0">
                <a:schemeClr val="accent6">
                  <a:lumMod val="20000"/>
                  <a:lumOff val="80000"/>
                </a:schemeClr>
              </a:gs>
              <a:gs pos="80000">
                <a:schemeClr val="accent6">
                  <a:shade val="93000"/>
                  <a:satMod val="130000"/>
                </a:schemeClr>
              </a:gs>
              <a:gs pos="100000">
                <a:schemeClr val="accent6">
                  <a:shade val="94000"/>
                  <a:satMod val="135000"/>
                </a:schemeClr>
              </a:gs>
            </a:gsLst>
          </a:gradFill>
          <a:ln/>
        </p:spPr>
        <p:style>
          <a:lnRef idx="0">
            <a:schemeClr val="accent6"/>
          </a:lnRef>
          <a:fillRef idx="3">
            <a:schemeClr val="accent6"/>
          </a:fillRef>
          <a:effectRef idx="3">
            <a:schemeClr val="accent6"/>
          </a:effectRef>
          <a:fontRef idx="minor">
            <a:schemeClr val="lt1"/>
          </a:fontRef>
        </p:style>
        <p:txBody>
          <a:bodyPr>
            <a:spAutoFit/>
          </a:bodyPr>
          <a:lstStyle/>
          <a:p>
            <a:pPr algn="ctr">
              <a:spcBef>
                <a:spcPts val="1200"/>
              </a:spcBef>
              <a:spcAft>
                <a:spcPts val="600"/>
              </a:spcAft>
              <a:defRPr/>
            </a:pPr>
            <a:r>
              <a:rPr lang="en-US" b="1" dirty="0" smtClean="0">
                <a:solidFill>
                  <a:schemeClr val="tx1"/>
                </a:solidFill>
                <a:latin typeface="Garamond" panose="02020404030301010803" pitchFamily="18" charset="0"/>
              </a:rPr>
              <a:t>Rating in Each  Content Area</a:t>
            </a:r>
            <a:endParaRPr lang="en-US" b="1" dirty="0">
              <a:solidFill>
                <a:schemeClr val="tx1"/>
              </a:solidFill>
              <a:latin typeface="Garamond" panose="02020404030301010803" pitchFamily="18" charset="0"/>
            </a:endParaRPr>
          </a:p>
        </p:txBody>
      </p:sp>
      <p:sp>
        <p:nvSpPr>
          <p:cNvPr id="8" name="TextBox 7"/>
          <p:cNvSpPr txBox="1"/>
          <p:nvPr/>
        </p:nvSpPr>
        <p:spPr>
          <a:xfrm>
            <a:off x="6781797" y="3617772"/>
            <a:ext cx="1828800" cy="923330"/>
          </a:xfrm>
          <a:prstGeom prst="rect">
            <a:avLst/>
          </a:prstGeom>
          <a:gradFill>
            <a:gsLst>
              <a:gs pos="0">
                <a:schemeClr val="accent6">
                  <a:lumMod val="40000"/>
                  <a:lumOff val="60000"/>
                </a:schemeClr>
              </a:gs>
              <a:gs pos="80000">
                <a:schemeClr val="accent6">
                  <a:shade val="93000"/>
                  <a:satMod val="130000"/>
                </a:schemeClr>
              </a:gs>
              <a:gs pos="100000">
                <a:schemeClr val="accent6">
                  <a:shade val="94000"/>
                  <a:satMod val="135000"/>
                </a:schemeClr>
              </a:gs>
            </a:gsLst>
          </a:gra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ts val="1200"/>
              </a:spcBef>
              <a:spcAft>
                <a:spcPts val="600"/>
              </a:spcAft>
              <a:defRPr/>
            </a:pPr>
            <a:r>
              <a:rPr lang="en-US" b="1" dirty="0" smtClean="0">
                <a:solidFill>
                  <a:schemeClr val="tx1"/>
                </a:solidFill>
                <a:latin typeface="Garamond" panose="02020404030301010803" pitchFamily="18" charset="0"/>
              </a:rPr>
              <a:t>Additional Achievements (if applicable)</a:t>
            </a:r>
            <a:endParaRPr lang="en-US" b="1" dirty="0">
              <a:solidFill>
                <a:schemeClr val="tx1"/>
              </a:solidFill>
              <a:latin typeface="Garamond" panose="02020404030301010803" pitchFamily="18" charset="0"/>
            </a:endParaRPr>
          </a:p>
        </p:txBody>
      </p:sp>
      <p:cxnSp>
        <p:nvCxnSpPr>
          <p:cNvPr id="9" name="Straight Arrow Connector 8"/>
          <p:cNvCxnSpPr/>
          <p:nvPr/>
        </p:nvCxnSpPr>
        <p:spPr>
          <a:xfrm flipH="1" flipV="1">
            <a:off x="7205133" y="1907086"/>
            <a:ext cx="174075" cy="29760"/>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V="1">
            <a:off x="1016450" y="4038600"/>
            <a:ext cx="812350" cy="397007"/>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H="1">
            <a:off x="6400800" y="4435607"/>
            <a:ext cx="380997" cy="288793"/>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p:nvPr/>
        </p:nvSpPr>
        <p:spPr>
          <a:xfrm>
            <a:off x="2209800" y="76201"/>
            <a:ext cx="4800600" cy="1066799"/>
          </a:xfrm>
          <a:prstGeom prst="rect">
            <a:avLst/>
          </a:prstGeom>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US" dirty="0"/>
          </a:p>
        </p:txBody>
      </p:sp>
      <p:sp>
        <p:nvSpPr>
          <p:cNvPr id="2" name="Title 1"/>
          <p:cNvSpPr>
            <a:spLocks noGrp="1"/>
          </p:cNvSpPr>
          <p:nvPr>
            <p:ph type="title"/>
          </p:nvPr>
        </p:nvSpPr>
        <p:spPr>
          <a:xfrm>
            <a:off x="533400" y="-304800"/>
            <a:ext cx="8229600" cy="1722438"/>
          </a:xfrm>
        </p:spPr>
        <p:txBody>
          <a:bodyPr/>
          <a:lstStyle/>
          <a:p>
            <a:r>
              <a:rPr lang="en-US" sz="4000" b="1" dirty="0" smtClean="0">
                <a:latin typeface="Garamond" panose="02020404030301010803" pitchFamily="18" charset="0"/>
              </a:rPr>
              <a:t>Tools for Families</a:t>
            </a:r>
            <a:endParaRPr lang="en-US" sz="4000" b="1" dirty="0">
              <a:latin typeface="Garamond" panose="02020404030301010803" pitchFamily="18" charset="0"/>
            </a:endParaRPr>
          </a:p>
        </p:txBody>
      </p:sp>
      <p:pic>
        <p:nvPicPr>
          <p:cNvPr id="3074" name="Picture 2"/>
          <p:cNvPicPr>
            <a:picLocks noGrp="1" noChangeAspect="1" noChangeArrowheads="1"/>
          </p:cNvPicPr>
          <p:nvPr>
            <p:ph idx="1"/>
          </p:nvPr>
        </p:nvPicPr>
        <p:blipFill>
          <a:blip r:embed="rId3" cstate="print"/>
          <a:srcRect l="30000" t="13750" r="25313" b="8750"/>
          <a:stretch>
            <a:fillRect/>
          </a:stretch>
        </p:blipFill>
        <p:spPr bwMode="auto">
          <a:xfrm>
            <a:off x="1447800" y="1417638"/>
            <a:ext cx="4038600" cy="5251877"/>
          </a:xfrm>
          <a:prstGeom prst="rect">
            <a:avLst/>
          </a:prstGeom>
          <a:noFill/>
          <a:ln w="25400">
            <a:solidFill>
              <a:schemeClr val="accent2">
                <a:lumMod val="75000"/>
              </a:schemeClr>
            </a:solidFill>
            <a:miter lim="800000"/>
            <a:headEnd/>
            <a:tailEnd/>
          </a:ln>
          <a:effectLst/>
        </p:spPr>
      </p:pic>
      <p:sp>
        <p:nvSpPr>
          <p:cNvPr id="8" name="TextBox 7"/>
          <p:cNvSpPr txBox="1"/>
          <p:nvPr/>
        </p:nvSpPr>
        <p:spPr>
          <a:xfrm rot="5400000">
            <a:off x="3607181" y="3403219"/>
            <a:ext cx="4829703" cy="461665"/>
          </a:xfrm>
          <a:prstGeom prst="rect">
            <a:avLst/>
          </a:prstGeom>
          <a:noFill/>
        </p:spPr>
        <p:txBody>
          <a:bodyPr wrap="square" rtlCol="0">
            <a:spAutoFit/>
          </a:bodyPr>
          <a:lstStyle/>
          <a:p>
            <a:pPr algn="ctr"/>
            <a:r>
              <a:rPr lang="en-US" sz="2400" b="1" i="1" dirty="0" smtClean="0">
                <a:solidFill>
                  <a:schemeClr val="bg1"/>
                </a:solidFill>
              </a:rPr>
              <a:t>Quality Finder </a:t>
            </a:r>
            <a:r>
              <a:rPr lang="en-US" sz="2400" b="1" dirty="0" smtClean="0">
                <a:solidFill>
                  <a:schemeClr val="bg1"/>
                </a:solidFill>
              </a:rPr>
              <a:t>Mobile App</a:t>
            </a:r>
            <a:endParaRPr lang="en-US" sz="2400" b="1" dirty="0">
              <a:solidFill>
                <a:schemeClr val="bg1"/>
              </a:solidFill>
            </a:endParaRPr>
          </a:p>
        </p:txBody>
      </p:sp>
      <p:pic>
        <p:nvPicPr>
          <p:cNvPr id="3" name="Picture 2">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4600" y="2115979"/>
            <a:ext cx="1514771" cy="3212946"/>
          </a:xfrm>
          <a:prstGeom prst="rect">
            <a:avLst/>
          </a:prstGeom>
          <a:solidFill>
            <a:schemeClr val="accent2">
              <a:lumMod val="75000"/>
            </a:schemeClr>
          </a:solidFill>
          <a:ln w="38100">
            <a:solidFill>
              <a:schemeClr val="accent2">
                <a:lumMod val="75000"/>
              </a:schemeClr>
            </a:solidFill>
          </a:ln>
          <a:effectLst>
            <a:outerShdw blurRad="50800" dir="5400000" algn="ctr" rotWithShape="0">
              <a:schemeClr val="accent2"/>
            </a:outerShdw>
          </a:effectLst>
          <a:scene3d>
            <a:camera prst="orthographicFront">
              <a:rot lat="0" lon="0" rev="0"/>
            </a:camera>
            <a:lightRig rig="threePt" dir="t"/>
          </a:scene3d>
        </p:spPr>
      </p:pic>
      <p:sp>
        <p:nvSpPr>
          <p:cNvPr id="9" name="TextBox 8"/>
          <p:cNvSpPr txBox="1"/>
          <p:nvPr/>
        </p:nvSpPr>
        <p:spPr>
          <a:xfrm rot="5400000">
            <a:off x="-1178867" y="3778376"/>
            <a:ext cx="4800600" cy="461665"/>
          </a:xfrm>
          <a:prstGeom prst="rect">
            <a:avLst/>
          </a:prstGeom>
          <a:noFill/>
        </p:spPr>
        <p:txBody>
          <a:bodyPr wrap="square" rtlCol="0">
            <a:spAutoFit/>
          </a:bodyPr>
          <a:lstStyle/>
          <a:p>
            <a:pPr algn="ctr"/>
            <a:r>
              <a:rPr lang="en-US" sz="2400" b="1" i="1" dirty="0" smtClean="0">
                <a:solidFill>
                  <a:schemeClr val="bg1"/>
                </a:solidFill>
              </a:rPr>
              <a:t>Flyers, Brochures, Handouts</a:t>
            </a:r>
            <a:endParaRPr lang="en-US" sz="2400" b="1" dirty="0">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371600" y="76199"/>
            <a:ext cx="6629400" cy="1066799"/>
          </a:xfrm>
          <a:prstGeom prst="rect">
            <a:avLst/>
          </a:prstGeom>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US" dirty="0"/>
          </a:p>
        </p:txBody>
      </p:sp>
      <p:sp>
        <p:nvSpPr>
          <p:cNvPr id="10" name="Rectangle 9"/>
          <p:cNvSpPr/>
          <p:nvPr/>
        </p:nvSpPr>
        <p:spPr>
          <a:xfrm>
            <a:off x="1143000" y="1443546"/>
            <a:ext cx="7010400" cy="3046988"/>
          </a:xfrm>
          <a:prstGeom prst="rect">
            <a:avLst/>
          </a:prstGeom>
          <a:gradFill>
            <a:gsLst>
              <a:gs pos="11504">
                <a:schemeClr val="accent2">
                  <a:lumMod val="60000"/>
                  <a:lumOff val="40000"/>
                </a:schemeClr>
              </a:gs>
              <a:gs pos="100000">
                <a:schemeClr val="accent2">
                  <a:lumMod val="75000"/>
                </a:schemeClr>
              </a:gs>
              <a:gs pos="36000">
                <a:schemeClr val="accent2">
                  <a:lumMod val="60000"/>
                  <a:lumOff val="40000"/>
                </a:schemeClr>
              </a:gs>
              <a:gs pos="100000">
                <a:schemeClr val="accent2">
                  <a:lumMod val="40000"/>
                  <a:lumOff val="60000"/>
                </a:schemeClr>
              </a:gs>
              <a:gs pos="100000">
                <a:schemeClr val="accent1">
                  <a:lumMod val="5000"/>
                  <a:lumOff val="95000"/>
                </a:schemeClr>
              </a:gs>
            </a:gsLst>
            <a:lin ang="5400000" scaled="1"/>
          </a:gradFill>
        </p:spPr>
        <p:txBody>
          <a:bodyPr wrap="square">
            <a:spAutoFit/>
          </a:bodyPr>
          <a:lstStyle/>
          <a:p>
            <a:pPr marL="914400" lvl="1" indent="-457200">
              <a:buFont typeface="Wingdings" panose="05000000000000000000" pitchFamily="2" charset="2"/>
              <a:buChar char="þ"/>
            </a:pPr>
            <a:r>
              <a:rPr lang="en-US" sz="2400" b="1" dirty="0" smtClean="0">
                <a:solidFill>
                  <a:schemeClr val="bg1"/>
                </a:solidFill>
                <a:latin typeface="Garamond" panose="02020404030301010803" pitchFamily="18" charset="0"/>
              </a:rPr>
              <a:t>Click </a:t>
            </a:r>
            <a:r>
              <a:rPr lang="en-US" sz="2400" b="1" dirty="0">
                <a:solidFill>
                  <a:schemeClr val="bg1"/>
                </a:solidFill>
                <a:latin typeface="Garamond" panose="02020404030301010803" pitchFamily="18" charset="0"/>
              </a:rPr>
              <a:t>on Find a Program </a:t>
            </a:r>
            <a:r>
              <a:rPr lang="en-US" sz="2400" b="1" dirty="0" smtClean="0">
                <a:solidFill>
                  <a:schemeClr val="bg1"/>
                </a:solidFill>
                <a:latin typeface="Garamond" panose="02020404030301010803" pitchFamily="18" charset="0"/>
              </a:rPr>
              <a:t>on www.marylandexcels.org</a:t>
            </a:r>
            <a:endParaRPr lang="en-US" sz="2400" b="1" dirty="0">
              <a:solidFill>
                <a:schemeClr val="bg1"/>
              </a:solidFill>
              <a:latin typeface="Garamond" panose="02020404030301010803" pitchFamily="18" charset="0"/>
            </a:endParaRPr>
          </a:p>
          <a:p>
            <a:pPr marL="914400" lvl="1" indent="-457200">
              <a:buFont typeface="Wingdings" panose="05000000000000000000" pitchFamily="2" charset="2"/>
              <a:buChar char="þ"/>
            </a:pPr>
            <a:r>
              <a:rPr lang="en-US" sz="2400" b="1" dirty="0" smtClean="0">
                <a:solidFill>
                  <a:schemeClr val="bg1"/>
                </a:solidFill>
                <a:latin typeface="Garamond" panose="02020404030301010803" pitchFamily="18" charset="0"/>
              </a:rPr>
              <a:t>Download </a:t>
            </a:r>
            <a:r>
              <a:rPr lang="en-US" sz="2400" b="1" dirty="0">
                <a:solidFill>
                  <a:schemeClr val="bg1"/>
                </a:solidFill>
                <a:latin typeface="Garamond" panose="02020404030301010803" pitchFamily="18" charset="0"/>
              </a:rPr>
              <a:t>the Maryland EXCELS mobile </a:t>
            </a:r>
            <a:r>
              <a:rPr lang="en-US" sz="2400" b="1" dirty="0" smtClean="0">
                <a:solidFill>
                  <a:schemeClr val="bg1"/>
                </a:solidFill>
                <a:latin typeface="Garamond" panose="02020404030301010803" pitchFamily="18" charset="0"/>
              </a:rPr>
              <a:t>app and </a:t>
            </a:r>
            <a:r>
              <a:rPr lang="en-US" sz="2400" b="1" dirty="0">
                <a:solidFill>
                  <a:schemeClr val="bg1"/>
                </a:solidFill>
                <a:latin typeface="Garamond" panose="02020404030301010803" pitchFamily="18" charset="0"/>
              </a:rPr>
              <a:t>click on Find a </a:t>
            </a:r>
            <a:r>
              <a:rPr lang="en-US" sz="2400" b="1" dirty="0" smtClean="0">
                <a:solidFill>
                  <a:schemeClr val="bg1"/>
                </a:solidFill>
                <a:latin typeface="Garamond" panose="02020404030301010803" pitchFamily="18" charset="0"/>
              </a:rPr>
              <a:t>Program</a:t>
            </a:r>
            <a:endParaRPr lang="en-US" sz="2400" b="1" dirty="0">
              <a:solidFill>
                <a:schemeClr val="bg1"/>
              </a:solidFill>
              <a:latin typeface="Garamond" panose="02020404030301010803" pitchFamily="18" charset="0"/>
            </a:endParaRPr>
          </a:p>
          <a:p>
            <a:pPr marL="914400" lvl="1" indent="-457200">
              <a:buFont typeface="Wingdings" panose="05000000000000000000" pitchFamily="2" charset="2"/>
              <a:buChar char="þ"/>
            </a:pPr>
            <a:r>
              <a:rPr lang="en-US" sz="2400" b="1" dirty="0" smtClean="0">
                <a:solidFill>
                  <a:schemeClr val="bg1"/>
                </a:solidFill>
                <a:latin typeface="Garamond" panose="02020404030301010803" pitchFamily="18" charset="0"/>
              </a:rPr>
              <a:t>Visit </a:t>
            </a:r>
            <a:r>
              <a:rPr lang="en-US" sz="2400" b="1" dirty="0">
                <a:solidFill>
                  <a:schemeClr val="bg1"/>
                </a:solidFill>
                <a:latin typeface="Garamond" panose="02020404030301010803" pitchFamily="18" charset="0"/>
              </a:rPr>
              <a:t>Maryland Family Network’s LOCATE </a:t>
            </a:r>
            <a:r>
              <a:rPr lang="en-US" sz="2400" b="1" dirty="0" smtClean="0">
                <a:solidFill>
                  <a:schemeClr val="bg1"/>
                </a:solidFill>
                <a:latin typeface="Garamond" panose="02020404030301010803" pitchFamily="18" charset="0"/>
              </a:rPr>
              <a:t> Child Care site at www.marylandfamilynetwork.org </a:t>
            </a:r>
            <a:r>
              <a:rPr lang="en-US" sz="2400" b="1" dirty="0">
                <a:solidFill>
                  <a:schemeClr val="bg1"/>
                </a:solidFill>
                <a:latin typeface="Garamond" panose="02020404030301010803" pitchFamily="18" charset="0"/>
              </a:rPr>
              <a:t>or call </a:t>
            </a:r>
            <a:r>
              <a:rPr lang="en-US" sz="2400" b="1" dirty="0" smtClean="0">
                <a:solidFill>
                  <a:schemeClr val="bg1"/>
                </a:solidFill>
                <a:latin typeface="Garamond" panose="02020404030301010803" pitchFamily="18" charset="0"/>
              </a:rPr>
              <a:t>toll-free </a:t>
            </a:r>
            <a:r>
              <a:rPr lang="en-US" sz="2400" b="1" dirty="0">
                <a:solidFill>
                  <a:schemeClr val="bg1"/>
                </a:solidFill>
                <a:latin typeface="Garamond" panose="02020404030301010803" pitchFamily="18" charset="0"/>
              </a:rPr>
              <a:t>877-261-0060.</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4799549"/>
            <a:ext cx="3429000" cy="1874373"/>
          </a:xfrm>
          <a:prstGeom prst="rect">
            <a:avLst/>
          </a:prstGeom>
        </p:spPr>
      </p:pic>
      <p:sp>
        <p:nvSpPr>
          <p:cNvPr id="9" name="TextBox 8"/>
          <p:cNvSpPr txBox="1"/>
          <p:nvPr/>
        </p:nvSpPr>
        <p:spPr>
          <a:xfrm>
            <a:off x="1143000" y="286434"/>
            <a:ext cx="6781800" cy="646331"/>
          </a:xfrm>
          <a:prstGeom prst="rect">
            <a:avLst/>
          </a:prstGeom>
          <a:noFill/>
        </p:spPr>
        <p:txBody>
          <a:bodyPr wrap="square" rtlCol="0">
            <a:spAutoFit/>
          </a:bodyPr>
          <a:lstStyle/>
          <a:p>
            <a:pPr algn="ctr"/>
            <a:r>
              <a:rPr lang="en-US" sz="3600" b="1" dirty="0" smtClean="0">
                <a:latin typeface="Garamond" panose="02020404030301010803" pitchFamily="18" charset="0"/>
              </a:rPr>
              <a:t>Find a Participating Program</a:t>
            </a:r>
            <a:endParaRPr lang="en-US" sz="3600" b="1" dirty="0">
              <a:latin typeface="Garamond" panose="02020404030301010803" pitchFamily="18" charset="0"/>
            </a:endParaRPr>
          </a:p>
        </p:txBody>
      </p:sp>
    </p:spTree>
  </p:cSld>
  <p:clrMapOvr>
    <a:masterClrMapping/>
  </p:clrMapOvr>
  <p:transition spd="slow">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053229" y="152401"/>
            <a:ext cx="7023971" cy="1066799"/>
          </a:xfrm>
          <a:prstGeom prst="rect">
            <a:avLst/>
          </a:prstGeom>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US" dirty="0"/>
          </a:p>
        </p:txBody>
      </p:sp>
      <p:sp>
        <p:nvSpPr>
          <p:cNvPr id="10" name="TextBox 9"/>
          <p:cNvSpPr txBox="1"/>
          <p:nvPr/>
        </p:nvSpPr>
        <p:spPr>
          <a:xfrm>
            <a:off x="1311791" y="221159"/>
            <a:ext cx="6702780" cy="769441"/>
          </a:xfrm>
          <a:prstGeom prst="rect">
            <a:avLst/>
          </a:prstGeom>
          <a:noFill/>
        </p:spPr>
        <p:txBody>
          <a:bodyPr wrap="square" rtlCol="0">
            <a:spAutoFit/>
          </a:bodyPr>
          <a:lstStyle/>
          <a:p>
            <a:r>
              <a:rPr lang="en-US" sz="4400" b="1" dirty="0" smtClean="0">
                <a:solidFill>
                  <a:srgbClr val="C00000"/>
                </a:solidFill>
                <a:latin typeface="Garamond" panose="02020404030301010803" pitchFamily="18" charset="0"/>
              </a:rPr>
              <a:t>Maryland </a:t>
            </a:r>
            <a:r>
              <a:rPr lang="en-US" sz="4400" b="1" dirty="0" smtClean="0">
                <a:latin typeface="Garamond" panose="02020404030301010803" pitchFamily="18" charset="0"/>
              </a:rPr>
              <a:t>EXCELS Videos</a:t>
            </a:r>
            <a:endParaRPr lang="en-US" sz="4400" b="1" dirty="0">
              <a:latin typeface="Garamond" panose="02020404030301010803" pitchFamily="18" charset="0"/>
            </a:endParaRPr>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2762" y="1597000"/>
            <a:ext cx="4737562" cy="215681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 name="TextBox 1"/>
          <p:cNvSpPr txBox="1"/>
          <p:nvPr/>
        </p:nvSpPr>
        <p:spPr>
          <a:xfrm>
            <a:off x="1082547" y="4404767"/>
            <a:ext cx="2660215" cy="584775"/>
          </a:xfrm>
          <a:prstGeom prst="rect">
            <a:avLst/>
          </a:prstGeom>
          <a:noFill/>
        </p:spPr>
        <p:txBody>
          <a:bodyPr wrap="square" rtlCol="0">
            <a:spAutoFit/>
          </a:bodyPr>
          <a:lstStyle/>
          <a:p>
            <a:r>
              <a:rPr lang="en-US" sz="3200" b="1" dirty="0" smtClean="0">
                <a:solidFill>
                  <a:schemeClr val="bg1"/>
                </a:solidFill>
                <a:latin typeface="Garamond" panose="02020404030301010803" pitchFamily="18" charset="0"/>
              </a:rPr>
              <a:t>For Families</a:t>
            </a:r>
            <a:endParaRPr lang="en-US" sz="3200" b="1" dirty="0">
              <a:solidFill>
                <a:schemeClr val="bg1"/>
              </a:solidFill>
              <a:latin typeface="Garamond" panose="02020404030301010803" pitchFamily="18" charset="0"/>
            </a:endParaRPr>
          </a:p>
        </p:txBody>
      </p:sp>
      <p:sp>
        <p:nvSpPr>
          <p:cNvPr id="3" name="TextBox 2"/>
          <p:cNvSpPr txBox="1"/>
          <p:nvPr/>
        </p:nvSpPr>
        <p:spPr>
          <a:xfrm>
            <a:off x="1049324" y="2148762"/>
            <a:ext cx="2514600" cy="954107"/>
          </a:xfrm>
          <a:prstGeom prst="rect">
            <a:avLst/>
          </a:prstGeom>
          <a:noFill/>
        </p:spPr>
        <p:txBody>
          <a:bodyPr wrap="square" rtlCol="0">
            <a:spAutoFit/>
          </a:bodyPr>
          <a:lstStyle/>
          <a:p>
            <a:r>
              <a:rPr lang="en-US" sz="2800" b="1" dirty="0" smtClean="0">
                <a:solidFill>
                  <a:schemeClr val="bg1"/>
                </a:solidFill>
                <a:latin typeface="Garamond" panose="02020404030301010803" pitchFamily="18" charset="0"/>
              </a:rPr>
              <a:t>For Providers and Programs</a:t>
            </a:r>
            <a:endParaRPr lang="en-US" sz="2800" b="1" dirty="0">
              <a:solidFill>
                <a:schemeClr val="bg1"/>
              </a:solidFill>
              <a:latin typeface="Garamond" panose="02020404030301010803" pitchFamily="18" charset="0"/>
            </a:endParaRPr>
          </a:p>
        </p:txBody>
      </p:sp>
      <p:pic>
        <p:nvPicPr>
          <p:cNvPr id="8" name="Picture 7">
            <a:hlinkClick r:id="rId5"/>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9323" y="3716927"/>
            <a:ext cx="4891001" cy="222667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Espace réservé du contenu 2"/>
          <p:cNvSpPr>
            <a:spLocks noGrp="1"/>
          </p:cNvSpPr>
          <p:nvPr>
            <p:ph idx="1"/>
          </p:nvPr>
        </p:nvSpPr>
        <p:spPr>
          <a:xfrm>
            <a:off x="381000" y="5715000"/>
            <a:ext cx="8610600" cy="1295400"/>
          </a:xfrm>
        </p:spPr>
        <p:txBody>
          <a:bodyPr rtlCol="0">
            <a:noAutofit/>
          </a:bodyPr>
          <a:lstStyle/>
          <a:p>
            <a:pPr marL="0" indent="0" eaLnBrk="1" fontAlgn="auto" hangingPunct="1">
              <a:spcBef>
                <a:spcPts val="0"/>
              </a:spcBef>
              <a:spcAft>
                <a:spcPts val="0"/>
              </a:spcAft>
              <a:buClr>
                <a:schemeClr val="tx1"/>
              </a:buClr>
              <a:buNone/>
              <a:defRPr/>
            </a:pPr>
            <a:r>
              <a:rPr lang="en-US" sz="2000" b="1" dirty="0">
                <a:solidFill>
                  <a:schemeClr val="accent6">
                    <a:lumMod val="20000"/>
                    <a:lumOff val="80000"/>
                  </a:schemeClr>
                </a:solidFill>
                <a:latin typeface="Garamond" pitchFamily="18" charset="0"/>
              </a:rPr>
              <a:t>Maryland EXCELS is a Tiered Quality Rating and Improvement </a:t>
            </a:r>
            <a:r>
              <a:rPr lang="en-US" sz="2000" b="1" dirty="0" smtClean="0">
                <a:solidFill>
                  <a:schemeClr val="accent6">
                    <a:lumMod val="20000"/>
                    <a:lumOff val="80000"/>
                  </a:schemeClr>
                </a:solidFill>
                <a:latin typeface="Garamond" pitchFamily="18" charset="0"/>
              </a:rPr>
              <a:t>System, which awards </a:t>
            </a:r>
            <a:r>
              <a:rPr lang="en-US" sz="2000" b="1" dirty="0">
                <a:solidFill>
                  <a:schemeClr val="accent6">
                    <a:lumMod val="20000"/>
                    <a:lumOff val="80000"/>
                  </a:schemeClr>
                </a:solidFill>
                <a:latin typeface="Garamond" pitchFamily="18" charset="0"/>
              </a:rPr>
              <a:t>ratings to child care and public p</a:t>
            </a:r>
            <a:r>
              <a:rPr lang="en-US" sz="2000" b="1" dirty="0" smtClean="0">
                <a:solidFill>
                  <a:schemeClr val="accent6">
                    <a:lumMod val="20000"/>
                    <a:lumOff val="80000"/>
                  </a:schemeClr>
                </a:solidFill>
                <a:latin typeface="Garamond" pitchFamily="18" charset="0"/>
              </a:rPr>
              <a:t>rekindergarten </a:t>
            </a:r>
            <a:r>
              <a:rPr lang="en-US" sz="2000" b="1" dirty="0">
                <a:solidFill>
                  <a:schemeClr val="accent6">
                    <a:lumMod val="20000"/>
                    <a:lumOff val="80000"/>
                  </a:schemeClr>
                </a:solidFill>
                <a:latin typeface="Garamond" pitchFamily="18" charset="0"/>
              </a:rPr>
              <a:t>programs that meet increasingly higher standards in key areas of quality.</a:t>
            </a:r>
          </a:p>
          <a:p>
            <a:pPr marL="0" indent="0" eaLnBrk="1" fontAlgn="auto" hangingPunct="1">
              <a:spcBef>
                <a:spcPts val="0"/>
              </a:spcBef>
              <a:spcAft>
                <a:spcPts val="0"/>
              </a:spcAft>
              <a:buClr>
                <a:schemeClr val="tx1"/>
              </a:buClr>
              <a:buNone/>
              <a:defRPr/>
            </a:pPr>
            <a:endParaRPr lang="en-US" sz="2000" b="1" dirty="0">
              <a:solidFill>
                <a:srgbClr val="FFC000"/>
              </a:solidFill>
              <a:latin typeface="Garamond" pitchFamily="18" charset="0"/>
            </a:endParaRPr>
          </a:p>
        </p:txBody>
      </p:sp>
      <p:pic>
        <p:nvPicPr>
          <p:cNvPr id="8" name="Picture 7"/>
          <p:cNvPicPr/>
          <p:nvPr/>
        </p:nvPicPr>
        <p:blipFill>
          <a:blip r:embed="rId3"/>
          <a:stretch>
            <a:fillRect/>
          </a:stretch>
        </p:blipFill>
        <p:spPr bwMode="auto">
          <a:xfrm>
            <a:off x="1672729" y="1524000"/>
            <a:ext cx="5871072" cy="4124324"/>
          </a:xfrm>
          <a:prstGeom prst="rect">
            <a:avLst/>
          </a:prstGeom>
          <a:noFill/>
          <a:ln w="9525">
            <a:solidFill>
              <a:schemeClr val="bg1">
                <a:lumMod val="50000"/>
              </a:schemeClr>
            </a:solidFill>
            <a:miter lim="800000"/>
            <a:headEnd/>
            <a:tailEnd/>
          </a:ln>
        </p:spPr>
      </p:pic>
      <p:sp>
        <p:nvSpPr>
          <p:cNvPr id="10" name="5-Point Star 9"/>
          <p:cNvSpPr/>
          <p:nvPr/>
        </p:nvSpPr>
        <p:spPr>
          <a:xfrm>
            <a:off x="6324600" y="2895600"/>
            <a:ext cx="304800" cy="2286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200" y="76200"/>
            <a:ext cx="7696200" cy="1276643"/>
          </a:xfrm>
          <a:prstGeom prst="rect">
            <a:avLst/>
          </a:prstGeom>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US" dirty="0"/>
          </a:p>
        </p:txBody>
      </p:sp>
      <p:sp>
        <p:nvSpPr>
          <p:cNvPr id="3" name="Title 2"/>
          <p:cNvSpPr>
            <a:spLocks noGrp="1"/>
          </p:cNvSpPr>
          <p:nvPr>
            <p:ph type="title"/>
          </p:nvPr>
        </p:nvSpPr>
        <p:spPr>
          <a:xfrm>
            <a:off x="457200" y="152400"/>
            <a:ext cx="8229600" cy="1143000"/>
          </a:xfrm>
        </p:spPr>
        <p:txBody>
          <a:bodyPr/>
          <a:lstStyle/>
          <a:p>
            <a:r>
              <a:rPr lang="en-US" b="1" dirty="0" smtClean="0">
                <a:latin typeface="Garamond" panose="02020404030301010803" pitchFamily="18" charset="0"/>
              </a:rPr>
              <a:t>What is </a:t>
            </a:r>
            <a:r>
              <a:rPr lang="en-US" b="1" dirty="0" smtClean="0">
                <a:solidFill>
                  <a:schemeClr val="accent2">
                    <a:lumMod val="75000"/>
                  </a:schemeClr>
                </a:solidFill>
                <a:latin typeface="Garamond" panose="02020404030301010803" pitchFamily="18" charset="0"/>
              </a:rPr>
              <a:t>Maryland</a:t>
            </a:r>
            <a:r>
              <a:rPr lang="en-US" b="1" dirty="0" smtClean="0">
                <a:latin typeface="Garamond" panose="02020404030301010803" pitchFamily="18" charset="0"/>
              </a:rPr>
              <a:t> EXCELS?</a:t>
            </a:r>
            <a:endParaRPr lang="en-US" b="1" dirty="0">
              <a:latin typeface="Garamond" panose="02020404030301010803" pitchFamily="18"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8" presetClass="emph" presetSubtype="0" fill="hold" grpId="1" nodeType="afterEffect">
                                  <p:stCondLst>
                                    <p:cond delay="0"/>
                                  </p:stCondLst>
                                  <p:childTnLst>
                                    <p:animRot by="21600000">
                                      <p:cBhvr>
                                        <p:cTn id="11"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838200" y="76200"/>
            <a:ext cx="7696200" cy="1276643"/>
          </a:xfrm>
          <a:prstGeom prst="rect">
            <a:avLst/>
          </a:prstGeom>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US" dirty="0"/>
          </a:p>
        </p:txBody>
      </p:sp>
      <p:sp>
        <p:nvSpPr>
          <p:cNvPr id="2" name="Title 1"/>
          <p:cNvSpPr>
            <a:spLocks noGrp="1"/>
          </p:cNvSpPr>
          <p:nvPr>
            <p:ph type="title"/>
          </p:nvPr>
        </p:nvSpPr>
        <p:spPr>
          <a:xfrm>
            <a:off x="838200" y="0"/>
            <a:ext cx="7696200" cy="1143000"/>
          </a:xfrm>
        </p:spPr>
        <p:txBody>
          <a:bodyPr/>
          <a:lstStyle/>
          <a:p>
            <a:r>
              <a:rPr lang="en-US" sz="3200" b="1" dirty="0" smtClean="0">
                <a:latin typeface="Garamond" panose="02020404030301010803" pitchFamily="18" charset="0"/>
              </a:rPr>
              <a:t>What is Continuous Quality Improvement?</a:t>
            </a:r>
            <a:endParaRPr lang="en-US" sz="3200" b="1" dirty="0">
              <a:latin typeface="Garamond" panose="02020404030301010803" pitchFamily="18" charset="0"/>
            </a:endParaRPr>
          </a:p>
        </p:txBody>
      </p:sp>
      <p:graphicFrame>
        <p:nvGraphicFramePr>
          <p:cNvPr id="6" name="Diagram 5"/>
          <p:cNvGraphicFramePr/>
          <p:nvPr>
            <p:extLst>
              <p:ext uri="{D42A27DB-BD31-4B8C-83A1-F6EECF244321}">
                <p14:modId xmlns:p14="http://schemas.microsoft.com/office/powerpoint/2010/main" val="1970791676"/>
              </p:ext>
            </p:extLst>
          </p:nvPr>
        </p:nvGraphicFramePr>
        <p:xfrm>
          <a:off x="0" y="914400"/>
          <a:ext cx="91440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62400" y="2514601"/>
            <a:ext cx="1790700" cy="1981200"/>
          </a:xfrm>
          <a:prstGeom prst="ellipse">
            <a:avLst/>
          </a:prstGeom>
          <a:ln>
            <a:noFill/>
          </a:ln>
          <a:effectLst>
            <a:softEdge rad="112500"/>
          </a:effectLst>
        </p:spPr>
      </p:pic>
      <p:sp>
        <p:nvSpPr>
          <p:cNvPr id="14" name="Down Arrow 13"/>
          <p:cNvSpPr/>
          <p:nvPr/>
        </p:nvSpPr>
        <p:spPr>
          <a:xfrm rot="1429745">
            <a:off x="2405048" y="2756275"/>
            <a:ext cx="457200" cy="6858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Down Arrow 14"/>
          <p:cNvSpPr/>
          <p:nvPr/>
        </p:nvSpPr>
        <p:spPr>
          <a:xfrm rot="19864528">
            <a:off x="6400800" y="2362200"/>
            <a:ext cx="457200" cy="762000"/>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6" name="Down Arrow 15"/>
          <p:cNvSpPr/>
          <p:nvPr/>
        </p:nvSpPr>
        <p:spPr>
          <a:xfrm rot="5700393">
            <a:off x="4629150" y="5804643"/>
            <a:ext cx="457200" cy="98682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ransition spd="slow">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838200" y="76200"/>
            <a:ext cx="7696200" cy="1276643"/>
          </a:xfrm>
          <a:prstGeom prst="rect">
            <a:avLst/>
          </a:prstGeom>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US" dirty="0"/>
          </a:p>
        </p:txBody>
      </p:sp>
      <p:sp>
        <p:nvSpPr>
          <p:cNvPr id="3" name="Espace réservé du contenu 2"/>
          <p:cNvSpPr>
            <a:spLocks noGrp="1"/>
          </p:cNvSpPr>
          <p:nvPr>
            <p:ph idx="1"/>
          </p:nvPr>
        </p:nvSpPr>
        <p:spPr>
          <a:xfrm>
            <a:off x="-152400" y="1966912"/>
            <a:ext cx="7772400" cy="4281488"/>
          </a:xfrm>
        </p:spPr>
        <p:txBody>
          <a:bodyPr rtlCol="0">
            <a:normAutofit/>
          </a:bodyPr>
          <a:lstStyle/>
          <a:p>
            <a:pPr marL="800100" lvl="1" indent="-457200" eaLnBrk="1" fontAlgn="auto" hangingPunct="1">
              <a:spcBef>
                <a:spcPts val="0"/>
              </a:spcBef>
              <a:spcAft>
                <a:spcPts val="0"/>
              </a:spcAft>
              <a:buClr>
                <a:schemeClr val="accent6">
                  <a:lumMod val="20000"/>
                  <a:lumOff val="80000"/>
                </a:schemeClr>
              </a:buClr>
              <a:buFont typeface="Wingdings" panose="05000000000000000000" pitchFamily="2" charset="2"/>
              <a:buChar char="þ"/>
              <a:defRPr/>
            </a:pPr>
            <a:r>
              <a:rPr lang="en-US" b="1" dirty="0" smtClean="0">
                <a:solidFill>
                  <a:schemeClr val="accent6">
                    <a:lumMod val="20000"/>
                    <a:lumOff val="80000"/>
                  </a:schemeClr>
                </a:solidFill>
                <a:latin typeface="Garamond" panose="02020404030301010803" pitchFamily="18" charset="0"/>
              </a:rPr>
              <a:t>Licensing and Compliance</a:t>
            </a:r>
          </a:p>
          <a:p>
            <a:pPr marL="800100" lvl="1" indent="-457200" eaLnBrk="1" fontAlgn="auto" hangingPunct="1">
              <a:spcBef>
                <a:spcPts val="0"/>
              </a:spcBef>
              <a:spcAft>
                <a:spcPts val="0"/>
              </a:spcAft>
              <a:buClr>
                <a:schemeClr val="accent6">
                  <a:lumMod val="20000"/>
                  <a:lumOff val="80000"/>
                </a:schemeClr>
              </a:buClr>
              <a:buFont typeface="Wingdings" panose="05000000000000000000" pitchFamily="2" charset="2"/>
              <a:buChar char="þ"/>
              <a:defRPr/>
            </a:pPr>
            <a:r>
              <a:rPr lang="en-US" b="1" dirty="0" smtClean="0">
                <a:solidFill>
                  <a:schemeClr val="accent6">
                    <a:lumMod val="20000"/>
                    <a:lumOff val="80000"/>
                  </a:schemeClr>
                </a:solidFill>
                <a:latin typeface="Garamond" panose="02020404030301010803" pitchFamily="18" charset="0"/>
              </a:rPr>
              <a:t>Rating Scales and Accreditation</a:t>
            </a:r>
          </a:p>
          <a:p>
            <a:pPr marL="800100" lvl="1" indent="-457200" eaLnBrk="1" fontAlgn="auto" hangingPunct="1">
              <a:spcBef>
                <a:spcPts val="0"/>
              </a:spcBef>
              <a:spcAft>
                <a:spcPts val="0"/>
              </a:spcAft>
              <a:buClr>
                <a:schemeClr val="accent6">
                  <a:lumMod val="20000"/>
                  <a:lumOff val="80000"/>
                </a:schemeClr>
              </a:buClr>
              <a:buFont typeface="Wingdings" panose="05000000000000000000" pitchFamily="2" charset="2"/>
              <a:buChar char="þ"/>
              <a:defRPr/>
            </a:pPr>
            <a:r>
              <a:rPr lang="en-US" b="1" dirty="0" smtClean="0">
                <a:solidFill>
                  <a:schemeClr val="accent6">
                    <a:lumMod val="20000"/>
                    <a:lumOff val="80000"/>
                  </a:schemeClr>
                </a:solidFill>
                <a:latin typeface="Garamond" panose="02020404030301010803" pitchFamily="18" charset="0"/>
              </a:rPr>
              <a:t>Staff Qualifications and </a:t>
            </a:r>
            <a:br>
              <a:rPr lang="en-US" b="1" dirty="0" smtClean="0">
                <a:solidFill>
                  <a:schemeClr val="accent6">
                    <a:lumMod val="20000"/>
                    <a:lumOff val="80000"/>
                  </a:schemeClr>
                </a:solidFill>
                <a:latin typeface="Garamond" panose="02020404030301010803" pitchFamily="18" charset="0"/>
              </a:rPr>
            </a:br>
            <a:r>
              <a:rPr lang="en-US" b="1" dirty="0" smtClean="0">
                <a:solidFill>
                  <a:schemeClr val="accent6">
                    <a:lumMod val="20000"/>
                    <a:lumOff val="80000"/>
                  </a:schemeClr>
                </a:solidFill>
                <a:latin typeface="Garamond" panose="02020404030301010803" pitchFamily="18" charset="0"/>
              </a:rPr>
              <a:t>Professional Development</a:t>
            </a:r>
          </a:p>
          <a:p>
            <a:pPr marL="800100" lvl="1" indent="-457200" eaLnBrk="1" fontAlgn="auto" hangingPunct="1">
              <a:spcBef>
                <a:spcPts val="0"/>
              </a:spcBef>
              <a:spcAft>
                <a:spcPts val="0"/>
              </a:spcAft>
              <a:buClr>
                <a:schemeClr val="accent6">
                  <a:lumMod val="20000"/>
                  <a:lumOff val="80000"/>
                </a:schemeClr>
              </a:buClr>
              <a:buFont typeface="Wingdings" panose="05000000000000000000" pitchFamily="2" charset="2"/>
              <a:buChar char="þ"/>
              <a:defRPr/>
            </a:pPr>
            <a:r>
              <a:rPr lang="en-US" b="1" dirty="0" smtClean="0">
                <a:solidFill>
                  <a:schemeClr val="accent6">
                    <a:lumMod val="20000"/>
                    <a:lumOff val="80000"/>
                  </a:schemeClr>
                </a:solidFill>
                <a:latin typeface="Garamond" panose="02020404030301010803" pitchFamily="18" charset="0"/>
              </a:rPr>
              <a:t>Developmentally Appropriate </a:t>
            </a:r>
            <a:br>
              <a:rPr lang="en-US" b="1" dirty="0" smtClean="0">
                <a:solidFill>
                  <a:schemeClr val="accent6">
                    <a:lumMod val="20000"/>
                    <a:lumOff val="80000"/>
                  </a:schemeClr>
                </a:solidFill>
                <a:latin typeface="Garamond" panose="02020404030301010803" pitchFamily="18" charset="0"/>
              </a:rPr>
            </a:br>
            <a:r>
              <a:rPr lang="en-US" b="1" dirty="0" smtClean="0">
                <a:solidFill>
                  <a:schemeClr val="accent6">
                    <a:lumMod val="20000"/>
                    <a:lumOff val="80000"/>
                  </a:schemeClr>
                </a:solidFill>
                <a:latin typeface="Garamond" panose="02020404030301010803" pitchFamily="18" charset="0"/>
              </a:rPr>
              <a:t>Learning and Practice</a:t>
            </a:r>
          </a:p>
          <a:p>
            <a:pPr marL="800100" lvl="1" indent="-457200" eaLnBrk="1" fontAlgn="auto" hangingPunct="1">
              <a:spcBef>
                <a:spcPts val="0"/>
              </a:spcBef>
              <a:spcAft>
                <a:spcPts val="0"/>
              </a:spcAft>
              <a:buClr>
                <a:schemeClr val="accent6">
                  <a:lumMod val="20000"/>
                  <a:lumOff val="80000"/>
                </a:schemeClr>
              </a:buClr>
              <a:buFont typeface="Wingdings" panose="05000000000000000000" pitchFamily="2" charset="2"/>
              <a:buChar char="þ"/>
              <a:defRPr/>
            </a:pPr>
            <a:r>
              <a:rPr lang="en-US" b="1" dirty="0" smtClean="0">
                <a:solidFill>
                  <a:schemeClr val="accent6">
                    <a:lumMod val="20000"/>
                    <a:lumOff val="80000"/>
                  </a:schemeClr>
                </a:solidFill>
                <a:latin typeface="Garamond" panose="02020404030301010803" pitchFamily="18" charset="0"/>
              </a:rPr>
              <a:t>Administrative Policies and </a:t>
            </a:r>
            <a:br>
              <a:rPr lang="en-US" b="1" dirty="0" smtClean="0">
                <a:solidFill>
                  <a:schemeClr val="accent6">
                    <a:lumMod val="20000"/>
                    <a:lumOff val="80000"/>
                  </a:schemeClr>
                </a:solidFill>
                <a:latin typeface="Garamond" panose="02020404030301010803" pitchFamily="18" charset="0"/>
              </a:rPr>
            </a:br>
            <a:r>
              <a:rPr lang="en-US" b="1" dirty="0" smtClean="0">
                <a:solidFill>
                  <a:schemeClr val="accent6">
                    <a:lumMod val="20000"/>
                    <a:lumOff val="80000"/>
                  </a:schemeClr>
                </a:solidFill>
                <a:latin typeface="Garamond" panose="02020404030301010803" pitchFamily="18" charset="0"/>
              </a:rPr>
              <a:t>Practices</a:t>
            </a:r>
            <a:endParaRPr lang="en-US" sz="2000" b="1" dirty="0">
              <a:solidFill>
                <a:schemeClr val="accent6">
                  <a:lumMod val="20000"/>
                  <a:lumOff val="80000"/>
                </a:schemeClr>
              </a:solidFill>
              <a:latin typeface="Garamond" panose="02020404030301010803" pitchFamily="18" charset="0"/>
            </a:endParaRPr>
          </a:p>
        </p:txBody>
      </p:sp>
      <p:pic>
        <p:nvPicPr>
          <p:cNvPr id="9" name="Picture 4" descr="http://www.resonancetulsa.org/assets/woman_and_child.jpg"/>
          <p:cNvPicPr>
            <a:picLocks noChangeAspect="1" noChangeArrowheads="1"/>
          </p:cNvPicPr>
          <p:nvPr/>
        </p:nvPicPr>
        <p:blipFill>
          <a:blip r:embed="rId3" cstate="print"/>
          <a:srcRect/>
          <a:stretch>
            <a:fillRect/>
          </a:stretch>
        </p:blipFill>
        <p:spPr bwMode="auto">
          <a:xfrm>
            <a:off x="5764213" y="2354263"/>
            <a:ext cx="2922587" cy="2979737"/>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
        <p:nvSpPr>
          <p:cNvPr id="4" name="Title 3"/>
          <p:cNvSpPr>
            <a:spLocks noGrp="1"/>
          </p:cNvSpPr>
          <p:nvPr>
            <p:ph type="title"/>
          </p:nvPr>
        </p:nvSpPr>
        <p:spPr>
          <a:xfrm>
            <a:off x="1143000" y="76200"/>
            <a:ext cx="7696200" cy="1143000"/>
          </a:xfrm>
        </p:spPr>
        <p:txBody>
          <a:bodyPr/>
          <a:lstStyle/>
          <a:p>
            <a:pPr algn="l"/>
            <a:r>
              <a:rPr lang="fr-CA" sz="3200" b="1" dirty="0" err="1">
                <a:latin typeface="Garamond" panose="02020404030301010803" pitchFamily="18" charset="0"/>
              </a:rPr>
              <a:t>What</a:t>
            </a:r>
            <a:r>
              <a:rPr lang="fr-CA" sz="3200" b="1" dirty="0">
                <a:latin typeface="Garamond" panose="02020404030301010803" pitchFamily="18" charset="0"/>
              </a:rPr>
              <a:t> are </a:t>
            </a:r>
            <a:r>
              <a:rPr lang="fr-CA" sz="3200" b="1" dirty="0">
                <a:solidFill>
                  <a:schemeClr val="accent2">
                    <a:lumMod val="75000"/>
                  </a:schemeClr>
                </a:solidFill>
                <a:latin typeface="Garamond" panose="02020404030301010803" pitchFamily="18" charset="0"/>
              </a:rPr>
              <a:t>Maryland</a:t>
            </a:r>
            <a:r>
              <a:rPr lang="fr-CA" sz="3200" b="1" dirty="0">
                <a:latin typeface="Garamond" panose="02020404030301010803" pitchFamily="18" charset="0"/>
              </a:rPr>
              <a:t> EXCELS </a:t>
            </a:r>
            <a:r>
              <a:rPr lang="fr-CA" sz="3200" b="1" dirty="0" smtClean="0">
                <a:latin typeface="Garamond" panose="02020404030301010803" pitchFamily="18" charset="0"/>
              </a:rPr>
              <a:t>Standards?</a:t>
            </a:r>
            <a:endParaRPr lang="en-US" sz="3200" b="1" dirty="0"/>
          </a:p>
        </p:txBody>
      </p:sp>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extLst>
              <p:ext uri="{D42A27DB-BD31-4B8C-83A1-F6EECF244321}">
                <p14:modId xmlns:p14="http://schemas.microsoft.com/office/powerpoint/2010/main" val="1190075401"/>
              </p:ext>
            </p:extLst>
          </p:nvPr>
        </p:nvGraphicFramePr>
        <p:xfrm>
          <a:off x="11008" y="0"/>
          <a:ext cx="9285391" cy="6858000"/>
        </p:xfrm>
        <a:graphic>
          <a:graphicData uri="http://schemas.openxmlformats.org/drawingml/2006/table">
            <a:tbl>
              <a:tblPr/>
              <a:tblGrid>
                <a:gridCol w="158057"/>
                <a:gridCol w="162129"/>
                <a:gridCol w="320186"/>
                <a:gridCol w="946311"/>
                <a:gridCol w="1924677"/>
                <a:gridCol w="1924677"/>
                <a:gridCol w="1924677"/>
                <a:gridCol w="1924677"/>
              </a:tblGrid>
              <a:tr h="381963">
                <a:tc gridSpan="8">
                  <a:txBody>
                    <a:bodyPr/>
                    <a:lstStyle/>
                    <a:p>
                      <a:pPr marL="0" marR="0" algn="ctr">
                        <a:lnSpc>
                          <a:spcPct val="115000"/>
                        </a:lnSpc>
                        <a:spcBef>
                          <a:spcPts val="0"/>
                        </a:spcBef>
                        <a:spcAft>
                          <a:spcPts val="0"/>
                        </a:spcAft>
                      </a:pPr>
                      <a:r>
                        <a:rPr lang="en-US" sz="1600" b="1" dirty="0">
                          <a:solidFill>
                            <a:srgbClr val="000000"/>
                          </a:solidFill>
                          <a:latin typeface="Arial"/>
                          <a:ea typeface="Times New Roman"/>
                          <a:cs typeface="Times New Roman"/>
                        </a:rPr>
                        <a:t>Accreditation and Rating </a:t>
                      </a:r>
                      <a:r>
                        <a:rPr lang="en-US" sz="1600" b="1" dirty="0" smtClean="0">
                          <a:solidFill>
                            <a:srgbClr val="000000"/>
                          </a:solidFill>
                          <a:latin typeface="Arial"/>
                          <a:ea typeface="Times New Roman"/>
                          <a:cs typeface="Times New Roman"/>
                        </a:rPr>
                        <a:t>Scales </a:t>
                      </a:r>
                      <a:r>
                        <a:rPr lang="en-US" sz="1600" b="1" dirty="0">
                          <a:solidFill>
                            <a:srgbClr val="000000"/>
                          </a:solidFill>
                          <a:latin typeface="Arial"/>
                          <a:ea typeface="Times New Roman"/>
                          <a:cs typeface="Times New Roman"/>
                        </a:rPr>
                        <a:t>(ACR)</a:t>
                      </a:r>
                      <a:endParaRPr lang="en-US" sz="1600" dirty="0">
                        <a:latin typeface="Calibri"/>
                        <a:ea typeface="Calibri"/>
                        <a:cs typeface="Times New Roman"/>
                      </a:endParaRPr>
                    </a:p>
                  </a:txBody>
                  <a:tcPr marL="2841" marR="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2415">
                <a:tc rowSpan="2" gridSpan="3">
                  <a:txBody>
                    <a:bodyPr/>
                    <a:lstStyle/>
                    <a:p>
                      <a:pPr marL="0" marR="0" algn="ctr">
                        <a:lnSpc>
                          <a:spcPct val="115000"/>
                        </a:lnSpc>
                        <a:spcBef>
                          <a:spcPts val="0"/>
                        </a:spcBef>
                        <a:spcAft>
                          <a:spcPts val="0"/>
                        </a:spcAft>
                      </a:pPr>
                      <a:r>
                        <a:rPr lang="en-US" sz="800" b="1" dirty="0">
                          <a:solidFill>
                            <a:srgbClr val="000000"/>
                          </a:solidFill>
                          <a:latin typeface="Arial"/>
                          <a:ea typeface="Times New Roman"/>
                          <a:cs typeface="Times New Roman"/>
                        </a:rPr>
                        <a:t>ACR</a:t>
                      </a:r>
                      <a:endParaRPr lang="en-US" sz="800" dirty="0">
                        <a:latin typeface="Calibri"/>
                        <a:ea typeface="Calibri"/>
                        <a:cs typeface="Times New Roman"/>
                      </a:endParaRPr>
                    </a:p>
                  </a:txBody>
                  <a:tcPr marL="2841" marR="2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2" hMerge="1">
                  <a:txBody>
                    <a:bodyPr/>
                    <a:lstStyle/>
                    <a:p>
                      <a:endParaRPr lang="en-US"/>
                    </a:p>
                  </a:txBody>
                  <a:tcPr/>
                </a:tc>
                <a:tc rowSpan="2" hMerge="1">
                  <a:txBody>
                    <a:bodyPr/>
                    <a:lstStyle/>
                    <a:p>
                      <a:endParaRPr lang="en-US"/>
                    </a:p>
                  </a:txBody>
                  <a:tcPr/>
                </a:tc>
                <a:tc gridSpan="5">
                  <a:txBody>
                    <a:bodyPr/>
                    <a:lstStyle/>
                    <a:p>
                      <a:pPr marL="0" marR="0" algn="ctr">
                        <a:lnSpc>
                          <a:spcPct val="115000"/>
                        </a:lnSpc>
                        <a:spcBef>
                          <a:spcPts val="0"/>
                        </a:spcBef>
                        <a:spcAft>
                          <a:spcPts val="0"/>
                        </a:spcAft>
                      </a:pPr>
                      <a:r>
                        <a:rPr lang="en-US" sz="1000" b="1" dirty="0">
                          <a:solidFill>
                            <a:srgbClr val="000000"/>
                          </a:solidFill>
                          <a:latin typeface="Arial"/>
                          <a:ea typeface="Times New Roman"/>
                          <a:cs typeface="Times New Roman"/>
                        </a:rPr>
                        <a:t>CHECK LEVELS</a:t>
                      </a:r>
                      <a:endParaRPr lang="en-US" sz="1000" dirty="0">
                        <a:latin typeface="Calibri"/>
                        <a:ea typeface="Calibri"/>
                        <a:cs typeface="Times New Roman"/>
                      </a:endParaRPr>
                    </a:p>
                  </a:txBody>
                  <a:tcPr marL="2841" marR="2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2014">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ctr">
                        <a:lnSpc>
                          <a:spcPct val="115000"/>
                        </a:lnSpc>
                        <a:spcBef>
                          <a:spcPts val="0"/>
                        </a:spcBef>
                        <a:spcAft>
                          <a:spcPts val="0"/>
                        </a:spcAft>
                      </a:pPr>
                      <a:r>
                        <a:rPr lang="en-US" sz="800" b="1" dirty="0">
                          <a:solidFill>
                            <a:srgbClr val="000000"/>
                          </a:solidFill>
                          <a:latin typeface="Arial"/>
                          <a:ea typeface="Times New Roman"/>
                          <a:cs typeface="Times New Roman"/>
                        </a:rPr>
                        <a:t>1</a:t>
                      </a:r>
                      <a:endParaRPr lang="en-US" sz="800" dirty="0">
                        <a:latin typeface="Calibri"/>
                        <a:ea typeface="Calibri"/>
                        <a:cs typeface="Times New Roman"/>
                      </a:endParaRPr>
                    </a:p>
                  </a:txBody>
                  <a:tcPr marL="2841" marR="2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800" b="1" dirty="0">
                          <a:solidFill>
                            <a:srgbClr val="000000"/>
                          </a:solidFill>
                          <a:latin typeface="Arial"/>
                          <a:ea typeface="Times New Roman"/>
                          <a:cs typeface="Times New Roman"/>
                        </a:rPr>
                        <a:t>2</a:t>
                      </a:r>
                      <a:endParaRPr lang="en-US" sz="800" dirty="0">
                        <a:latin typeface="Calibri"/>
                        <a:ea typeface="Calibri"/>
                        <a:cs typeface="Times New Roman"/>
                      </a:endParaRPr>
                    </a:p>
                  </a:txBody>
                  <a:tcPr marL="2841" marR="2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800" b="1">
                          <a:solidFill>
                            <a:srgbClr val="000000"/>
                          </a:solidFill>
                          <a:latin typeface="Arial"/>
                          <a:ea typeface="Times New Roman"/>
                          <a:cs typeface="Times New Roman"/>
                        </a:rPr>
                        <a:t>3</a:t>
                      </a:r>
                      <a:endParaRPr lang="en-US" sz="800">
                        <a:latin typeface="Calibri"/>
                        <a:ea typeface="Calibri"/>
                        <a:cs typeface="Times New Roman"/>
                      </a:endParaRPr>
                    </a:p>
                  </a:txBody>
                  <a:tcPr marL="2841" marR="2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800" b="1">
                          <a:solidFill>
                            <a:srgbClr val="000000"/>
                          </a:solidFill>
                          <a:latin typeface="Arial"/>
                          <a:ea typeface="Times New Roman"/>
                          <a:cs typeface="Times New Roman"/>
                        </a:rPr>
                        <a:t>4</a:t>
                      </a:r>
                      <a:endParaRPr lang="en-US" sz="800">
                        <a:latin typeface="Calibri"/>
                        <a:ea typeface="Calibri"/>
                        <a:cs typeface="Times New Roman"/>
                      </a:endParaRPr>
                    </a:p>
                  </a:txBody>
                  <a:tcPr marL="2841" marR="2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800" b="1">
                          <a:solidFill>
                            <a:srgbClr val="000000"/>
                          </a:solidFill>
                          <a:latin typeface="Arial"/>
                          <a:ea typeface="Times New Roman"/>
                          <a:cs typeface="Times New Roman"/>
                        </a:rPr>
                        <a:t>5</a:t>
                      </a:r>
                      <a:endParaRPr lang="en-US" sz="800">
                        <a:latin typeface="Calibri"/>
                        <a:ea typeface="Calibri"/>
                        <a:cs typeface="Times New Roman"/>
                      </a:endParaRPr>
                    </a:p>
                  </a:txBody>
                  <a:tcPr marL="2841" marR="28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626902">
                <a:tc rowSpan="2">
                  <a:txBody>
                    <a:bodyPr/>
                    <a:lstStyle/>
                    <a:p>
                      <a:pPr marL="71755" marR="71755" algn="ctr">
                        <a:lnSpc>
                          <a:spcPct val="115000"/>
                        </a:lnSpc>
                        <a:spcBef>
                          <a:spcPts val="0"/>
                        </a:spcBef>
                        <a:spcAft>
                          <a:spcPts val="0"/>
                        </a:spcAft>
                      </a:pPr>
                      <a:r>
                        <a:rPr lang="en-US" sz="800" b="1">
                          <a:solidFill>
                            <a:srgbClr val="000000"/>
                          </a:solidFill>
                          <a:latin typeface="Arial"/>
                          <a:ea typeface="Times New Roman"/>
                          <a:cs typeface="Times New Roman"/>
                        </a:rPr>
                        <a:t>ACCREDITATION</a:t>
                      </a:r>
                      <a:endParaRPr lang="en-US" sz="800">
                        <a:latin typeface="Calibri"/>
                        <a:ea typeface="Calibri"/>
                        <a:cs typeface="Times New Roman"/>
                      </a:endParaRPr>
                    </a:p>
                  </a:txBody>
                  <a:tcPr marL="2841" marR="284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71755" marR="71755" algn="ctr">
                        <a:lnSpc>
                          <a:spcPct val="115000"/>
                        </a:lnSpc>
                        <a:spcBef>
                          <a:spcPts val="0"/>
                        </a:spcBef>
                        <a:spcAft>
                          <a:spcPts val="0"/>
                        </a:spcAft>
                      </a:pPr>
                      <a:r>
                        <a:rPr lang="en-US" sz="800" b="1" dirty="0">
                          <a:solidFill>
                            <a:srgbClr val="000000"/>
                          </a:solidFill>
                          <a:latin typeface="Arial"/>
                          <a:ea typeface="Times New Roman"/>
                          <a:cs typeface="Times New Roman"/>
                        </a:rPr>
                        <a:t>ACR 1</a:t>
                      </a:r>
                      <a:endParaRPr lang="en-US" sz="800" dirty="0">
                        <a:latin typeface="Calibri"/>
                        <a:ea typeface="Calibri"/>
                        <a:cs typeface="Times New Roman"/>
                      </a:endParaRPr>
                    </a:p>
                  </a:txBody>
                  <a:tcPr marL="2841" marR="284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EAF1DD"/>
                    </a:solidFill>
                  </a:tcPr>
                </a:tc>
                <a:tc>
                  <a:txBody>
                    <a:bodyPr/>
                    <a:lstStyle/>
                    <a:p>
                      <a:pPr marL="71755" marR="71755" algn="ctr">
                        <a:lnSpc>
                          <a:spcPct val="115000"/>
                        </a:lnSpc>
                        <a:spcBef>
                          <a:spcPts val="0"/>
                        </a:spcBef>
                        <a:spcAft>
                          <a:spcPts val="0"/>
                        </a:spcAft>
                      </a:pPr>
                      <a:r>
                        <a:rPr lang="en-US" sz="800" dirty="0">
                          <a:solidFill>
                            <a:srgbClr val="000000"/>
                          </a:solidFill>
                          <a:latin typeface="Arial"/>
                          <a:ea typeface="Times New Roman"/>
                          <a:cs typeface="Times New Roman"/>
                        </a:rPr>
                        <a:t>Accreditation</a:t>
                      </a:r>
                      <a:endParaRPr lang="en-US" sz="800" dirty="0">
                        <a:latin typeface="Calibri"/>
                        <a:ea typeface="Calibri"/>
                        <a:cs typeface="Times New Roman"/>
                      </a:endParaRPr>
                    </a:p>
                  </a:txBody>
                  <a:tcPr marL="2841" marR="284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EAF1DD"/>
                    </a:solidFill>
                  </a:tcPr>
                </a:tc>
                <a:tc>
                  <a:txBody>
                    <a:bodyPr/>
                    <a:lstStyle/>
                    <a:p>
                      <a:endParaRPr lang="en-US" sz="800" dirty="0">
                        <a:latin typeface="Calibri"/>
                        <a:ea typeface="Times New Roman"/>
                        <a:cs typeface="Times New Roman"/>
                      </a:endParaRPr>
                    </a:p>
                  </a:txBody>
                  <a:tcPr marL="2841" marR="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C2D69B"/>
                    </a:solidFill>
                  </a:tcPr>
                </a:tc>
                <a:tc>
                  <a:txBody>
                    <a:bodyPr/>
                    <a:lstStyle/>
                    <a:p>
                      <a:pPr marL="53975" marR="0" indent="0">
                        <a:lnSpc>
                          <a:spcPct val="115000"/>
                        </a:lnSpc>
                        <a:spcBef>
                          <a:spcPts val="0"/>
                        </a:spcBef>
                        <a:spcAft>
                          <a:spcPts val="0"/>
                        </a:spcAft>
                      </a:pPr>
                      <a:r>
                        <a:rPr lang="en-US" sz="1000" b="1" dirty="0">
                          <a:solidFill>
                            <a:srgbClr val="000000"/>
                          </a:solidFill>
                          <a:latin typeface="Arial"/>
                          <a:ea typeface="Times New Roman"/>
                          <a:cs typeface="Times New Roman"/>
                        </a:rPr>
                        <a:t>ACR </a:t>
                      </a:r>
                      <a:r>
                        <a:rPr lang="en-US" sz="1000" b="1" dirty="0" smtClean="0">
                          <a:solidFill>
                            <a:srgbClr val="000000"/>
                          </a:solidFill>
                          <a:latin typeface="Arial"/>
                          <a:ea typeface="Times New Roman"/>
                          <a:cs typeface="Times New Roman"/>
                        </a:rPr>
                        <a:t>1.2</a:t>
                      </a:r>
                      <a:r>
                        <a:rPr lang="en-US" sz="1000" dirty="0" smtClean="0">
                          <a:solidFill>
                            <a:srgbClr val="000000"/>
                          </a:solidFill>
                          <a:latin typeface="Arial"/>
                          <a:ea typeface="Times New Roman"/>
                          <a:cs typeface="Times New Roman"/>
                        </a:rPr>
                        <a:t> Within the past 12 months, the Director or designated</a:t>
                      </a:r>
                      <a:r>
                        <a:rPr lang="en-US" sz="1000" baseline="0" dirty="0" smtClean="0">
                          <a:solidFill>
                            <a:srgbClr val="000000"/>
                          </a:solidFill>
                          <a:latin typeface="Arial"/>
                          <a:ea typeface="Times New Roman"/>
                          <a:cs typeface="Times New Roman"/>
                        </a:rPr>
                        <a:t> staff person has completed MSDE approved Accreditation Training.</a:t>
                      </a:r>
                      <a:endParaRPr lang="en-US" sz="1000" dirty="0">
                        <a:latin typeface="Calibri"/>
                        <a:ea typeface="Calibri"/>
                        <a:cs typeface="Times New Roman"/>
                      </a:endParaRPr>
                    </a:p>
                  </a:txBody>
                  <a:tcPr marL="2841" marR="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FFC000"/>
                    </a:solidFill>
                  </a:tcPr>
                </a:tc>
                <a:tc>
                  <a:txBody>
                    <a:bodyPr/>
                    <a:lstStyle/>
                    <a:p>
                      <a:pPr marL="53975" marR="0" indent="0">
                        <a:lnSpc>
                          <a:spcPct val="115000"/>
                        </a:lnSpc>
                        <a:spcBef>
                          <a:spcPts val="0"/>
                        </a:spcBef>
                        <a:spcAft>
                          <a:spcPts val="0"/>
                        </a:spcAft>
                      </a:pPr>
                      <a:r>
                        <a:rPr lang="en-US" sz="1000" b="1" dirty="0">
                          <a:latin typeface="Arial"/>
                          <a:ea typeface="Times New Roman"/>
                          <a:cs typeface="Times New Roman"/>
                        </a:rPr>
                        <a:t>ACR </a:t>
                      </a:r>
                      <a:r>
                        <a:rPr lang="en-US" sz="1000" b="1" dirty="0" smtClean="0">
                          <a:latin typeface="Arial"/>
                          <a:ea typeface="Times New Roman"/>
                          <a:cs typeface="Times New Roman"/>
                        </a:rPr>
                        <a:t>1.3</a:t>
                      </a:r>
                      <a:r>
                        <a:rPr lang="en-US" sz="1000" dirty="0" smtClean="0">
                          <a:latin typeface="Arial"/>
                          <a:ea typeface="Times New Roman"/>
                          <a:cs typeface="Times New Roman"/>
                        </a:rPr>
                        <a:t> </a:t>
                      </a:r>
                      <a:r>
                        <a:rPr lang="en-US" sz="1000" dirty="0" smtClean="0">
                          <a:solidFill>
                            <a:srgbClr val="000000"/>
                          </a:solidFill>
                          <a:latin typeface="Arial"/>
                          <a:ea typeface="Times New Roman"/>
                          <a:cs typeface="Times New Roman"/>
                        </a:rPr>
                        <a:t>Within the past 12 months, the Director or designated</a:t>
                      </a:r>
                      <a:r>
                        <a:rPr lang="en-US" sz="1000" baseline="0" dirty="0" smtClean="0">
                          <a:solidFill>
                            <a:srgbClr val="000000"/>
                          </a:solidFill>
                          <a:latin typeface="Arial"/>
                          <a:ea typeface="Times New Roman"/>
                          <a:cs typeface="Times New Roman"/>
                        </a:rPr>
                        <a:t> staff person has visited or had a conversation with a child care program accredited by an organization recognized by MSDE.</a:t>
                      </a:r>
                      <a:endParaRPr lang="en-US" sz="1000" dirty="0">
                        <a:latin typeface="Calibri"/>
                        <a:ea typeface="Calibri"/>
                        <a:cs typeface="Times New Roman"/>
                      </a:endParaRPr>
                    </a:p>
                  </a:txBody>
                  <a:tcPr marL="2841" marR="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FFC000"/>
                    </a:solidFill>
                  </a:tcPr>
                </a:tc>
                <a:tc>
                  <a:txBody>
                    <a:bodyPr/>
                    <a:lstStyle/>
                    <a:p>
                      <a:pPr marL="53975" marR="0" indent="0">
                        <a:lnSpc>
                          <a:spcPct val="115000"/>
                        </a:lnSpc>
                        <a:spcBef>
                          <a:spcPts val="0"/>
                        </a:spcBef>
                        <a:spcAft>
                          <a:spcPts val="0"/>
                        </a:spcAft>
                      </a:pPr>
                      <a:r>
                        <a:rPr lang="en-US" sz="1000" b="1" dirty="0">
                          <a:latin typeface="Arial"/>
                          <a:ea typeface="Times New Roman"/>
                          <a:cs typeface="Times New Roman"/>
                        </a:rPr>
                        <a:t>ACR </a:t>
                      </a:r>
                      <a:r>
                        <a:rPr lang="en-US" sz="1000" b="1" dirty="0" smtClean="0">
                          <a:latin typeface="Arial"/>
                          <a:ea typeface="Times New Roman"/>
                          <a:cs typeface="Times New Roman"/>
                        </a:rPr>
                        <a:t>1.4</a:t>
                      </a:r>
                      <a:r>
                        <a:rPr lang="en-US" sz="1000" dirty="0" smtClean="0">
                          <a:latin typeface="Arial"/>
                          <a:ea typeface="Times New Roman"/>
                          <a:cs typeface="Times New Roman"/>
                        </a:rPr>
                        <a:t> Accreditation self-study completed and validation visit requested.</a:t>
                      </a:r>
                      <a:endParaRPr lang="en-US" sz="1000" dirty="0">
                        <a:latin typeface="Calibri"/>
                        <a:ea typeface="Calibri"/>
                        <a:cs typeface="Times New Roman"/>
                      </a:endParaRPr>
                    </a:p>
                  </a:txBody>
                  <a:tcPr marL="2841" marR="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FFC000"/>
                    </a:solidFill>
                  </a:tcPr>
                </a:tc>
                <a:tc>
                  <a:txBody>
                    <a:bodyPr/>
                    <a:lstStyle/>
                    <a:p>
                      <a:pPr marL="53975" marR="0" indent="0">
                        <a:lnSpc>
                          <a:spcPct val="115000"/>
                        </a:lnSpc>
                        <a:spcBef>
                          <a:spcPts val="0"/>
                        </a:spcBef>
                        <a:spcAft>
                          <a:spcPts val="0"/>
                        </a:spcAft>
                      </a:pPr>
                      <a:r>
                        <a:rPr lang="en-US" sz="1000" b="1" dirty="0">
                          <a:solidFill>
                            <a:srgbClr val="000000"/>
                          </a:solidFill>
                          <a:latin typeface="Arial"/>
                          <a:ea typeface="Times New Roman"/>
                          <a:cs typeface="Times New Roman"/>
                        </a:rPr>
                        <a:t>ACR </a:t>
                      </a:r>
                      <a:r>
                        <a:rPr lang="en-US" sz="1000" b="1" dirty="0" smtClean="0">
                          <a:solidFill>
                            <a:srgbClr val="000000"/>
                          </a:solidFill>
                          <a:latin typeface="Arial"/>
                          <a:ea typeface="Times New Roman"/>
                          <a:cs typeface="Times New Roman"/>
                        </a:rPr>
                        <a:t>1.5</a:t>
                      </a:r>
                      <a:r>
                        <a:rPr lang="en-US" sz="1000" dirty="0" smtClean="0">
                          <a:solidFill>
                            <a:srgbClr val="000000"/>
                          </a:solidFill>
                          <a:latin typeface="Arial"/>
                          <a:ea typeface="Times New Roman"/>
                          <a:cs typeface="Times New Roman"/>
                        </a:rPr>
                        <a:t> Accreditation</a:t>
                      </a:r>
                      <a:r>
                        <a:rPr lang="en-US" sz="1000" baseline="0" dirty="0" smtClean="0">
                          <a:solidFill>
                            <a:srgbClr val="000000"/>
                          </a:solidFill>
                          <a:latin typeface="Arial"/>
                          <a:ea typeface="Times New Roman"/>
                          <a:cs typeface="Times New Roman"/>
                        </a:rPr>
                        <a:t> awarded by an organization recognized by MSDE and program remains in good standing with accrediting body</a:t>
                      </a:r>
                      <a:r>
                        <a:rPr lang="en-US" sz="1000" dirty="0" smtClean="0">
                          <a:solidFill>
                            <a:srgbClr val="000000"/>
                          </a:solidFill>
                          <a:latin typeface="Arial"/>
                          <a:ea typeface="Times New Roman"/>
                          <a:cs typeface="Times New Roman"/>
                        </a:rPr>
                        <a:t>.</a:t>
                      </a:r>
                      <a:endParaRPr lang="en-US" sz="1000" dirty="0">
                        <a:latin typeface="Calibri"/>
                        <a:ea typeface="Calibri"/>
                        <a:cs typeface="Times New Roman"/>
                      </a:endParaRPr>
                    </a:p>
                  </a:txBody>
                  <a:tcPr marL="2841" marR="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FFC000"/>
                    </a:solidFill>
                  </a:tcPr>
                </a:tc>
              </a:tr>
              <a:tr h="1379500">
                <a:tc vMerge="1">
                  <a:txBody>
                    <a:bodyPr/>
                    <a:lstStyle/>
                    <a:p>
                      <a:endParaRPr lang="en-US"/>
                    </a:p>
                  </a:txBody>
                  <a:tcPr/>
                </a:tc>
                <a:tc gridSpan="2">
                  <a:txBody>
                    <a:bodyPr/>
                    <a:lstStyle/>
                    <a:p>
                      <a:pPr marL="71755" marR="71755" algn="ctr">
                        <a:lnSpc>
                          <a:spcPct val="115000"/>
                        </a:lnSpc>
                        <a:spcBef>
                          <a:spcPts val="0"/>
                        </a:spcBef>
                        <a:spcAft>
                          <a:spcPts val="0"/>
                        </a:spcAft>
                      </a:pPr>
                      <a:r>
                        <a:rPr lang="en-US" sz="800" dirty="0" smtClean="0">
                          <a:solidFill>
                            <a:schemeClr val="bg1"/>
                          </a:solidFill>
                          <a:latin typeface="Arial"/>
                          <a:ea typeface="Calibri"/>
                          <a:cs typeface="Times New Roman"/>
                        </a:rPr>
                        <a:t>Doc</a:t>
                      </a:r>
                      <a:endParaRPr lang="en-US" sz="800" dirty="0">
                        <a:solidFill>
                          <a:schemeClr val="bg1"/>
                        </a:solidFill>
                        <a:latin typeface="Calibri"/>
                        <a:ea typeface="Calibri"/>
                        <a:cs typeface="Times New Roman"/>
                      </a:endParaRPr>
                    </a:p>
                  </a:txBody>
                  <a:tcPr marL="2841" marR="284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endParaRPr lang="en-US"/>
                    </a:p>
                  </a:txBody>
                  <a:tcPr/>
                </a:tc>
                <a:tc>
                  <a:txBody>
                    <a:bodyPr/>
                    <a:lstStyle/>
                    <a:p>
                      <a:pPr marL="0" marR="0">
                        <a:lnSpc>
                          <a:spcPct val="115000"/>
                        </a:lnSpc>
                        <a:spcBef>
                          <a:spcPts val="0"/>
                        </a:spcBef>
                        <a:spcAft>
                          <a:spcPts val="0"/>
                        </a:spcAft>
                      </a:pPr>
                      <a:r>
                        <a:rPr lang="en-US" sz="800" dirty="0">
                          <a:solidFill>
                            <a:schemeClr val="bg1"/>
                          </a:solidFill>
                          <a:latin typeface="Arial"/>
                          <a:ea typeface="Times New Roman"/>
                          <a:cs typeface="Times New Roman"/>
                        </a:rPr>
                        <a:t> </a:t>
                      </a:r>
                      <a:endParaRPr lang="en-US" sz="800" dirty="0">
                        <a:solidFill>
                          <a:schemeClr val="bg1"/>
                        </a:solidFill>
                        <a:latin typeface="Calibri"/>
                        <a:ea typeface="Calibri"/>
                        <a:cs typeface="Times New Roman"/>
                      </a:endParaRPr>
                    </a:p>
                  </a:txBody>
                  <a:tcPr marL="2841" marR="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53975" marR="0" indent="0">
                        <a:lnSpc>
                          <a:spcPct val="115000"/>
                        </a:lnSpc>
                        <a:spcBef>
                          <a:spcPts val="0"/>
                        </a:spcBef>
                        <a:spcAft>
                          <a:spcPts val="0"/>
                        </a:spcAft>
                      </a:pPr>
                      <a:r>
                        <a:rPr lang="en-US" sz="1000" dirty="0" smtClean="0">
                          <a:solidFill>
                            <a:srgbClr val="C00000"/>
                          </a:solidFill>
                          <a:latin typeface="Arial"/>
                          <a:ea typeface="Times New Roman"/>
                          <a:cs typeface="Times New Roman"/>
                        </a:rPr>
                        <a:t>Accreditation Reflection and Planning form</a:t>
                      </a:r>
                      <a:endParaRPr lang="en-US" sz="1000" dirty="0">
                        <a:solidFill>
                          <a:srgbClr val="C00000"/>
                        </a:solidFill>
                        <a:latin typeface="Calibri"/>
                        <a:ea typeface="Calibri"/>
                        <a:cs typeface="Times New Roman"/>
                      </a:endParaRPr>
                    </a:p>
                  </a:txBody>
                  <a:tcPr marL="2841" marR="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53975" marR="0" indent="0">
                        <a:lnSpc>
                          <a:spcPct val="115000"/>
                        </a:lnSpc>
                        <a:spcBef>
                          <a:spcPts val="0"/>
                        </a:spcBef>
                        <a:spcAft>
                          <a:spcPts val="0"/>
                        </a:spcAft>
                      </a:pPr>
                      <a:r>
                        <a:rPr lang="en-US" sz="1000" dirty="0" smtClean="0">
                          <a:solidFill>
                            <a:srgbClr val="C00000"/>
                          </a:solidFill>
                          <a:latin typeface="Arial"/>
                          <a:ea typeface="Times New Roman"/>
                          <a:cs typeface="Times New Roman"/>
                        </a:rPr>
                        <a:t>Accreditation Visit Verification form</a:t>
                      </a:r>
                      <a:endParaRPr lang="en-US" sz="1000" dirty="0">
                        <a:solidFill>
                          <a:srgbClr val="C00000"/>
                        </a:solidFill>
                        <a:latin typeface="Calibri"/>
                        <a:ea typeface="Calibri"/>
                        <a:cs typeface="Times New Roman"/>
                      </a:endParaRPr>
                    </a:p>
                  </a:txBody>
                  <a:tcPr marL="2841" marR="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53975" marR="0" indent="0">
                        <a:lnSpc>
                          <a:spcPct val="115000"/>
                        </a:lnSpc>
                        <a:spcBef>
                          <a:spcPts val="0"/>
                        </a:spcBef>
                        <a:spcAft>
                          <a:spcPts val="0"/>
                        </a:spcAft>
                      </a:pPr>
                      <a:r>
                        <a:rPr lang="en-US" sz="1000" dirty="0" smtClean="0">
                          <a:solidFill>
                            <a:srgbClr val="C00000"/>
                          </a:solidFill>
                          <a:latin typeface="Arial"/>
                          <a:ea typeface="Calibri"/>
                          <a:cs typeface="Times New Roman"/>
                        </a:rPr>
                        <a:t>Documentation</a:t>
                      </a:r>
                      <a:r>
                        <a:rPr lang="en-US" sz="1000" baseline="0" dirty="0" smtClean="0">
                          <a:solidFill>
                            <a:srgbClr val="C00000"/>
                          </a:solidFill>
                          <a:latin typeface="Arial"/>
                          <a:ea typeface="Calibri"/>
                          <a:cs typeface="Times New Roman"/>
                        </a:rPr>
                        <a:t> from accrediting organization that visit has been requested</a:t>
                      </a:r>
                      <a:endParaRPr lang="en-US" sz="1000" dirty="0">
                        <a:solidFill>
                          <a:srgbClr val="C00000"/>
                        </a:solidFill>
                        <a:latin typeface="Calibri"/>
                        <a:ea typeface="Calibri"/>
                        <a:cs typeface="Times New Roman"/>
                      </a:endParaRPr>
                    </a:p>
                  </a:txBody>
                  <a:tcPr marL="2841" marR="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53975" marR="0" indent="0">
                        <a:lnSpc>
                          <a:spcPct val="115000"/>
                        </a:lnSpc>
                        <a:spcBef>
                          <a:spcPts val="0"/>
                        </a:spcBef>
                        <a:spcAft>
                          <a:spcPts val="0"/>
                        </a:spcAft>
                      </a:pPr>
                      <a:r>
                        <a:rPr lang="en-US" sz="1000" dirty="0" smtClean="0">
                          <a:solidFill>
                            <a:srgbClr val="C00000"/>
                          </a:solidFill>
                          <a:latin typeface="Arial"/>
                          <a:ea typeface="Times New Roman"/>
                          <a:cs typeface="Times New Roman"/>
                        </a:rPr>
                        <a:t>Letter or certificate of accreditation award, documentation from accrediting</a:t>
                      </a:r>
                      <a:r>
                        <a:rPr lang="en-US" sz="1000" baseline="0" dirty="0" smtClean="0">
                          <a:solidFill>
                            <a:srgbClr val="C00000"/>
                          </a:solidFill>
                          <a:latin typeface="Arial"/>
                          <a:ea typeface="Times New Roman"/>
                          <a:cs typeface="Times New Roman"/>
                        </a:rPr>
                        <a:t> organization that annual report has been received</a:t>
                      </a:r>
                      <a:endParaRPr lang="en-US" sz="1000" dirty="0">
                        <a:solidFill>
                          <a:srgbClr val="C00000"/>
                        </a:solidFill>
                        <a:latin typeface="Calibri"/>
                        <a:ea typeface="Calibri"/>
                        <a:cs typeface="Times New Roman"/>
                      </a:endParaRPr>
                    </a:p>
                  </a:txBody>
                  <a:tcPr marL="2841" marR="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859317">
                <a:tc rowSpan="2">
                  <a:txBody>
                    <a:bodyPr/>
                    <a:lstStyle/>
                    <a:p>
                      <a:pPr marL="71755" marR="71755" algn="ctr">
                        <a:lnSpc>
                          <a:spcPct val="115000"/>
                        </a:lnSpc>
                        <a:spcBef>
                          <a:spcPts val="0"/>
                        </a:spcBef>
                        <a:spcAft>
                          <a:spcPts val="0"/>
                        </a:spcAft>
                      </a:pPr>
                      <a:r>
                        <a:rPr lang="en-US" sz="800" b="1" dirty="0">
                          <a:solidFill>
                            <a:srgbClr val="000000"/>
                          </a:solidFill>
                          <a:latin typeface="Arial"/>
                          <a:ea typeface="Times New Roman"/>
                          <a:cs typeface="Times New Roman"/>
                        </a:rPr>
                        <a:t>RATING SCALE</a:t>
                      </a:r>
                      <a:endParaRPr lang="en-US" sz="800" dirty="0">
                        <a:latin typeface="Calibri"/>
                        <a:ea typeface="Calibri"/>
                        <a:cs typeface="Times New Roman"/>
                      </a:endParaRPr>
                    </a:p>
                  </a:txBody>
                  <a:tcPr marL="2841" marR="284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71755" marR="71755" algn="ctr">
                        <a:lnSpc>
                          <a:spcPct val="115000"/>
                        </a:lnSpc>
                        <a:spcBef>
                          <a:spcPts val="0"/>
                        </a:spcBef>
                        <a:spcAft>
                          <a:spcPts val="0"/>
                        </a:spcAft>
                      </a:pPr>
                      <a:r>
                        <a:rPr lang="en-US" sz="800" b="1">
                          <a:solidFill>
                            <a:srgbClr val="000000"/>
                          </a:solidFill>
                          <a:latin typeface="Arial"/>
                          <a:ea typeface="Times New Roman"/>
                          <a:cs typeface="Times New Roman"/>
                        </a:rPr>
                        <a:t>ACR 2</a:t>
                      </a:r>
                      <a:endParaRPr lang="en-US" sz="800">
                        <a:latin typeface="Calibri"/>
                        <a:ea typeface="Calibri"/>
                        <a:cs typeface="Times New Roman"/>
                      </a:endParaRPr>
                    </a:p>
                  </a:txBody>
                  <a:tcPr marL="2841" marR="284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71755" marR="71755" algn="ctr">
                        <a:lnSpc>
                          <a:spcPct val="115000"/>
                        </a:lnSpc>
                        <a:spcBef>
                          <a:spcPts val="0"/>
                        </a:spcBef>
                        <a:spcAft>
                          <a:spcPts val="0"/>
                        </a:spcAft>
                      </a:pPr>
                      <a:r>
                        <a:rPr lang="en-US" sz="800" dirty="0" smtClean="0">
                          <a:solidFill>
                            <a:srgbClr val="000000"/>
                          </a:solidFill>
                          <a:latin typeface="Arial"/>
                          <a:ea typeface="Times New Roman"/>
                          <a:cs typeface="Times New Roman"/>
                        </a:rPr>
                        <a:t>Classroom</a:t>
                      </a:r>
                      <a:endParaRPr lang="en-US" sz="800" dirty="0">
                        <a:latin typeface="Calibri"/>
                        <a:ea typeface="Calibri"/>
                        <a:cs typeface="Times New Roman"/>
                      </a:endParaRPr>
                    </a:p>
                    <a:p>
                      <a:pPr marL="71755" marR="71755" algn="ctr">
                        <a:lnSpc>
                          <a:spcPct val="115000"/>
                        </a:lnSpc>
                        <a:spcBef>
                          <a:spcPts val="0"/>
                        </a:spcBef>
                        <a:spcAft>
                          <a:spcPts val="0"/>
                        </a:spcAft>
                      </a:pPr>
                      <a:r>
                        <a:rPr lang="en-US" sz="800" dirty="0">
                          <a:solidFill>
                            <a:srgbClr val="000000"/>
                          </a:solidFill>
                          <a:latin typeface="Arial"/>
                          <a:ea typeface="Times New Roman"/>
                          <a:cs typeface="Times New Roman"/>
                        </a:rPr>
                        <a:t>Assessment</a:t>
                      </a:r>
                      <a:endParaRPr lang="en-US" sz="800" dirty="0">
                        <a:latin typeface="Calibri"/>
                        <a:ea typeface="Calibri"/>
                        <a:cs typeface="Times New Roman"/>
                      </a:endParaRPr>
                    </a:p>
                  </a:txBody>
                  <a:tcPr marL="2841" marR="284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endParaRPr lang="en-US" sz="800" dirty="0">
                        <a:latin typeface="Calibri"/>
                        <a:ea typeface="Times New Roman"/>
                        <a:cs typeface="Times New Roman"/>
                      </a:endParaRPr>
                    </a:p>
                  </a:txBody>
                  <a:tcPr marL="2841" marR="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endParaRPr lang="en-US" sz="1000" dirty="0">
                        <a:latin typeface="Calibri"/>
                        <a:ea typeface="Times New Roman"/>
                        <a:cs typeface="Times New Roman"/>
                      </a:endParaRPr>
                    </a:p>
                  </a:txBody>
                  <a:tcPr marL="2841" marR="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53975" marR="0" indent="0">
                        <a:lnSpc>
                          <a:spcPct val="115000"/>
                        </a:lnSpc>
                        <a:spcBef>
                          <a:spcPts val="0"/>
                        </a:spcBef>
                        <a:spcAft>
                          <a:spcPts val="0"/>
                        </a:spcAft>
                      </a:pPr>
                      <a:r>
                        <a:rPr lang="en-US" sz="1000" b="1" dirty="0">
                          <a:solidFill>
                            <a:srgbClr val="000000"/>
                          </a:solidFill>
                          <a:latin typeface="Arial"/>
                          <a:ea typeface="Times New Roman"/>
                          <a:cs typeface="Times New Roman"/>
                        </a:rPr>
                        <a:t>ACR </a:t>
                      </a:r>
                      <a:r>
                        <a:rPr lang="en-US" sz="1000" b="1" dirty="0" smtClean="0">
                          <a:solidFill>
                            <a:srgbClr val="000000"/>
                          </a:solidFill>
                          <a:latin typeface="Arial"/>
                          <a:ea typeface="Times New Roman"/>
                          <a:cs typeface="Times New Roman"/>
                        </a:rPr>
                        <a:t>2.3</a:t>
                      </a:r>
                      <a:r>
                        <a:rPr lang="en-US" sz="1000" dirty="0" smtClean="0">
                          <a:solidFill>
                            <a:srgbClr val="000000"/>
                          </a:solidFill>
                          <a:latin typeface="Arial"/>
                          <a:ea typeface="Times New Roman"/>
                          <a:cs typeface="Times New Roman"/>
                        </a:rPr>
                        <a:t> </a:t>
                      </a:r>
                      <a:r>
                        <a:rPr lang="en-US" sz="1000" dirty="0">
                          <a:solidFill>
                            <a:srgbClr val="000000"/>
                          </a:solidFill>
                          <a:latin typeface="Arial"/>
                          <a:ea typeface="Times New Roman"/>
                          <a:cs typeface="Times New Roman"/>
                        </a:rPr>
                        <a:t>Self-assessment conducted using </a:t>
                      </a:r>
                      <a:r>
                        <a:rPr lang="en-US" sz="1000" dirty="0" smtClean="0">
                          <a:solidFill>
                            <a:srgbClr val="000000"/>
                          </a:solidFill>
                          <a:latin typeface="Arial"/>
                          <a:ea typeface="Times New Roman"/>
                          <a:cs typeface="Times New Roman"/>
                        </a:rPr>
                        <a:t>ERS </a:t>
                      </a:r>
                      <a:r>
                        <a:rPr lang="en-US" sz="1000" dirty="0">
                          <a:solidFill>
                            <a:srgbClr val="000000"/>
                          </a:solidFill>
                          <a:latin typeface="Arial"/>
                          <a:ea typeface="Times New Roman"/>
                          <a:cs typeface="Times New Roman"/>
                        </a:rPr>
                        <a:t>or </a:t>
                      </a:r>
                      <a:r>
                        <a:rPr lang="en-US" sz="1000" dirty="0" smtClean="0">
                          <a:solidFill>
                            <a:srgbClr val="000000"/>
                          </a:solidFill>
                          <a:latin typeface="Arial"/>
                          <a:ea typeface="Times New Roman"/>
                          <a:cs typeface="Times New Roman"/>
                        </a:rPr>
                        <a:t>CLASS </a:t>
                      </a:r>
                      <a:r>
                        <a:rPr lang="en-US" sz="1000" dirty="0">
                          <a:solidFill>
                            <a:srgbClr val="000000"/>
                          </a:solidFill>
                          <a:latin typeface="Arial"/>
                          <a:ea typeface="Times New Roman"/>
                          <a:cs typeface="Times New Roman"/>
                        </a:rPr>
                        <a:t>for at least one </a:t>
                      </a:r>
                      <a:r>
                        <a:rPr lang="en-US" sz="1000" dirty="0" smtClean="0">
                          <a:solidFill>
                            <a:srgbClr val="000000"/>
                          </a:solidFill>
                          <a:latin typeface="Arial"/>
                          <a:ea typeface="Times New Roman"/>
                          <a:cs typeface="Times New Roman"/>
                        </a:rPr>
                        <a:t>classroom from each age group as defined by the scales. </a:t>
                      </a:r>
                      <a:endParaRPr lang="en-US" sz="1000" dirty="0">
                        <a:latin typeface="Calibri"/>
                        <a:ea typeface="Calibri"/>
                        <a:cs typeface="Times New Roman"/>
                      </a:endParaRPr>
                    </a:p>
                  </a:txBody>
                  <a:tcPr marL="2841" marR="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53975" marR="0" indent="0">
                        <a:lnSpc>
                          <a:spcPct val="115000"/>
                        </a:lnSpc>
                        <a:spcBef>
                          <a:spcPts val="0"/>
                        </a:spcBef>
                        <a:spcAft>
                          <a:spcPts val="0"/>
                        </a:spcAft>
                      </a:pPr>
                      <a:r>
                        <a:rPr lang="en-US" sz="1000" b="1" dirty="0">
                          <a:solidFill>
                            <a:srgbClr val="000000"/>
                          </a:solidFill>
                          <a:latin typeface="Arial"/>
                          <a:ea typeface="Times New Roman"/>
                          <a:cs typeface="Times New Roman"/>
                        </a:rPr>
                        <a:t>ACR </a:t>
                      </a:r>
                      <a:r>
                        <a:rPr lang="en-US" sz="1000" b="1" dirty="0" smtClean="0">
                          <a:solidFill>
                            <a:srgbClr val="000000"/>
                          </a:solidFill>
                          <a:latin typeface="Arial"/>
                          <a:ea typeface="Times New Roman"/>
                          <a:cs typeface="Times New Roman"/>
                        </a:rPr>
                        <a:t>2.4</a:t>
                      </a:r>
                      <a:r>
                        <a:rPr lang="en-US" sz="1000" dirty="0" smtClean="0">
                          <a:solidFill>
                            <a:srgbClr val="000000"/>
                          </a:solidFill>
                          <a:latin typeface="Arial"/>
                          <a:ea typeface="Times New Roman"/>
                          <a:cs typeface="Times New Roman"/>
                        </a:rPr>
                        <a:t> ERS or CLASS conducted by an approved assessor according</a:t>
                      </a:r>
                      <a:r>
                        <a:rPr lang="en-US" sz="1000" baseline="0" dirty="0" smtClean="0">
                          <a:solidFill>
                            <a:srgbClr val="000000"/>
                          </a:solidFill>
                          <a:latin typeface="Arial"/>
                          <a:ea typeface="Times New Roman"/>
                          <a:cs typeface="Times New Roman"/>
                        </a:rPr>
                        <a:t> to the schedule established by MSDE for at least one classroom from each age group as defined by the scales.</a:t>
                      </a:r>
                      <a:endParaRPr lang="en-US" sz="1000" dirty="0">
                        <a:latin typeface="Calibri"/>
                        <a:ea typeface="Calibri"/>
                        <a:cs typeface="Times New Roman"/>
                      </a:endParaRPr>
                    </a:p>
                  </a:txBody>
                  <a:tcPr marL="2841" marR="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53975" marR="0" indent="0">
                        <a:lnSpc>
                          <a:spcPct val="115000"/>
                        </a:lnSpc>
                        <a:spcBef>
                          <a:spcPts val="0"/>
                        </a:spcBef>
                        <a:spcAft>
                          <a:spcPts val="0"/>
                        </a:spcAft>
                      </a:pPr>
                      <a:r>
                        <a:rPr lang="en-US" sz="1000" b="1" dirty="0">
                          <a:solidFill>
                            <a:srgbClr val="000000"/>
                          </a:solidFill>
                          <a:latin typeface="Arial"/>
                          <a:ea typeface="Times New Roman"/>
                          <a:cs typeface="Times New Roman"/>
                        </a:rPr>
                        <a:t>ACR </a:t>
                      </a:r>
                      <a:r>
                        <a:rPr lang="en-US" sz="1000" b="1" dirty="0" smtClean="0">
                          <a:solidFill>
                            <a:srgbClr val="000000"/>
                          </a:solidFill>
                          <a:latin typeface="Arial"/>
                          <a:ea typeface="Times New Roman"/>
                          <a:cs typeface="Times New Roman"/>
                        </a:rPr>
                        <a:t>2.5</a:t>
                      </a:r>
                      <a:r>
                        <a:rPr lang="en-US" sz="1000" b="1" baseline="0" dirty="0" smtClean="0">
                          <a:solidFill>
                            <a:srgbClr val="000000"/>
                          </a:solidFill>
                          <a:latin typeface="Arial"/>
                          <a:ea typeface="Times New Roman"/>
                          <a:cs typeface="Times New Roman"/>
                        </a:rPr>
                        <a:t> </a:t>
                      </a:r>
                      <a:r>
                        <a:rPr lang="en-US" sz="1000" dirty="0" smtClean="0">
                          <a:solidFill>
                            <a:srgbClr val="000000"/>
                          </a:solidFill>
                          <a:latin typeface="Arial"/>
                          <a:ea typeface="Times New Roman"/>
                          <a:cs typeface="Times New Roman"/>
                        </a:rPr>
                        <a:t>ERS or CLASS conducted by an approved assessor according</a:t>
                      </a:r>
                      <a:r>
                        <a:rPr lang="en-US" sz="1000" baseline="0" dirty="0" smtClean="0">
                          <a:solidFill>
                            <a:srgbClr val="000000"/>
                          </a:solidFill>
                          <a:latin typeface="Arial"/>
                          <a:ea typeface="Times New Roman"/>
                          <a:cs typeface="Times New Roman"/>
                        </a:rPr>
                        <a:t> to the schedule established by MSDE for at least one classroom from each age group as defined by the scales.</a:t>
                      </a:r>
                      <a:endParaRPr lang="en-US" sz="1000" dirty="0">
                        <a:latin typeface="Calibri"/>
                        <a:ea typeface="Calibri"/>
                        <a:cs typeface="Times New Roman"/>
                      </a:endParaRPr>
                    </a:p>
                  </a:txBody>
                  <a:tcPr marL="2841" marR="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145889">
                <a:tc vMerge="1">
                  <a:txBody>
                    <a:bodyPr/>
                    <a:lstStyle/>
                    <a:p>
                      <a:endParaRPr lang="en-US"/>
                    </a:p>
                  </a:txBody>
                  <a:tcPr/>
                </a:tc>
                <a:tc gridSpan="2">
                  <a:txBody>
                    <a:bodyPr/>
                    <a:lstStyle/>
                    <a:p>
                      <a:pPr marL="71755" marR="71755" algn="ctr">
                        <a:lnSpc>
                          <a:spcPct val="115000"/>
                        </a:lnSpc>
                        <a:spcBef>
                          <a:spcPts val="0"/>
                        </a:spcBef>
                        <a:spcAft>
                          <a:spcPts val="0"/>
                        </a:spcAft>
                      </a:pPr>
                      <a:r>
                        <a:rPr lang="en-US" sz="800" dirty="0" smtClean="0">
                          <a:solidFill>
                            <a:schemeClr val="bg1"/>
                          </a:solidFill>
                          <a:latin typeface="Arial"/>
                          <a:ea typeface="Calibri"/>
                          <a:cs typeface="Times New Roman"/>
                        </a:rPr>
                        <a:t>Doc</a:t>
                      </a:r>
                      <a:endParaRPr lang="en-US" sz="800" dirty="0">
                        <a:solidFill>
                          <a:schemeClr val="bg1"/>
                        </a:solidFill>
                        <a:latin typeface="Calibri"/>
                        <a:ea typeface="Calibri"/>
                        <a:cs typeface="Times New Roman"/>
                      </a:endParaRPr>
                    </a:p>
                  </a:txBody>
                  <a:tcPr marL="2841" marR="284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endParaRPr lang="en-US"/>
                    </a:p>
                  </a:txBody>
                  <a:tcPr/>
                </a:tc>
                <a:tc>
                  <a:txBody>
                    <a:bodyPr/>
                    <a:lstStyle/>
                    <a:p>
                      <a:pPr marL="0" marR="0">
                        <a:lnSpc>
                          <a:spcPct val="115000"/>
                        </a:lnSpc>
                        <a:spcBef>
                          <a:spcPts val="0"/>
                        </a:spcBef>
                        <a:spcAft>
                          <a:spcPts val="0"/>
                        </a:spcAft>
                      </a:pPr>
                      <a:r>
                        <a:rPr lang="en-US" sz="800" dirty="0">
                          <a:solidFill>
                            <a:schemeClr val="bg1"/>
                          </a:solidFill>
                          <a:latin typeface="Arial"/>
                          <a:ea typeface="Times New Roman"/>
                          <a:cs typeface="Times New Roman"/>
                        </a:rPr>
                        <a:t> </a:t>
                      </a:r>
                      <a:endParaRPr lang="en-US" sz="800" dirty="0">
                        <a:solidFill>
                          <a:schemeClr val="bg1"/>
                        </a:solidFill>
                        <a:latin typeface="Calibri"/>
                        <a:ea typeface="Calibri"/>
                        <a:cs typeface="Times New Roman"/>
                      </a:endParaRPr>
                    </a:p>
                  </a:txBody>
                  <a:tcPr marL="2841" marR="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nSpc>
                          <a:spcPct val="115000"/>
                        </a:lnSpc>
                        <a:spcBef>
                          <a:spcPts val="0"/>
                        </a:spcBef>
                        <a:spcAft>
                          <a:spcPts val="0"/>
                        </a:spcAft>
                      </a:pPr>
                      <a:r>
                        <a:rPr lang="en-US" sz="1000" dirty="0">
                          <a:solidFill>
                            <a:schemeClr val="bg1"/>
                          </a:solidFill>
                          <a:latin typeface="Arial"/>
                          <a:ea typeface="Times New Roman"/>
                          <a:cs typeface="Times New Roman"/>
                        </a:rPr>
                        <a:t> </a:t>
                      </a:r>
                      <a:endParaRPr lang="en-US" sz="1000" dirty="0">
                        <a:solidFill>
                          <a:schemeClr val="bg1"/>
                        </a:solidFill>
                        <a:latin typeface="Calibri"/>
                        <a:ea typeface="Calibri"/>
                        <a:cs typeface="Times New Roman"/>
                      </a:endParaRPr>
                    </a:p>
                  </a:txBody>
                  <a:tcPr marL="2841" marR="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53975" marR="0" indent="0">
                        <a:lnSpc>
                          <a:spcPct val="115000"/>
                        </a:lnSpc>
                        <a:spcBef>
                          <a:spcPts val="0"/>
                        </a:spcBef>
                        <a:spcAft>
                          <a:spcPts val="0"/>
                        </a:spcAft>
                      </a:pPr>
                      <a:r>
                        <a:rPr lang="en-US" sz="1000" dirty="0" smtClean="0">
                          <a:solidFill>
                            <a:srgbClr val="C00000"/>
                          </a:solidFill>
                          <a:latin typeface="Arial"/>
                          <a:ea typeface="Times New Roman"/>
                          <a:cs typeface="Times New Roman"/>
                        </a:rPr>
                        <a:t>Rating Scale</a:t>
                      </a:r>
                      <a:r>
                        <a:rPr lang="en-US" sz="1000" baseline="0" dirty="0" smtClean="0">
                          <a:solidFill>
                            <a:srgbClr val="C00000"/>
                          </a:solidFill>
                          <a:latin typeface="Arial"/>
                          <a:ea typeface="Times New Roman"/>
                          <a:cs typeface="Times New Roman"/>
                        </a:rPr>
                        <a:t> Score Sheet(s)</a:t>
                      </a:r>
                      <a:endParaRPr lang="en-US" sz="1000" dirty="0">
                        <a:solidFill>
                          <a:srgbClr val="C00000"/>
                        </a:solidFill>
                        <a:latin typeface="Calibri"/>
                        <a:ea typeface="Calibri"/>
                        <a:cs typeface="Times New Roman"/>
                      </a:endParaRPr>
                    </a:p>
                  </a:txBody>
                  <a:tcPr marL="2841" marR="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53975" marR="0" indent="0">
                        <a:lnSpc>
                          <a:spcPct val="115000"/>
                        </a:lnSpc>
                        <a:spcBef>
                          <a:spcPts val="0"/>
                        </a:spcBef>
                        <a:spcAft>
                          <a:spcPts val="0"/>
                        </a:spcAft>
                      </a:pPr>
                      <a:r>
                        <a:rPr lang="en-US" sz="1000" dirty="0" smtClean="0">
                          <a:solidFill>
                            <a:srgbClr val="C00000"/>
                          </a:solidFill>
                          <a:latin typeface="Arial"/>
                          <a:ea typeface="Times New Roman"/>
                          <a:cs typeface="Times New Roman"/>
                        </a:rPr>
                        <a:t>Rating Scale Score Sheet completed by MSDE</a:t>
                      </a:r>
                      <a:endParaRPr lang="en-US" sz="1000" dirty="0">
                        <a:solidFill>
                          <a:srgbClr val="C00000"/>
                        </a:solidFill>
                        <a:latin typeface="Calibri"/>
                        <a:ea typeface="Calibri"/>
                        <a:cs typeface="Times New Roman"/>
                      </a:endParaRPr>
                    </a:p>
                  </a:txBody>
                  <a:tcPr marL="2841" marR="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53975" marR="0" indent="0" algn="l" defTabSz="914400" rtl="0" eaLnBrk="1" fontAlgn="auto" latinLnBrk="0" hangingPunct="1">
                        <a:lnSpc>
                          <a:spcPct val="115000"/>
                        </a:lnSpc>
                        <a:spcBef>
                          <a:spcPts val="0"/>
                        </a:spcBef>
                        <a:spcAft>
                          <a:spcPts val="0"/>
                        </a:spcAft>
                        <a:buClrTx/>
                        <a:buSzTx/>
                        <a:buFontTx/>
                        <a:buNone/>
                        <a:tabLst/>
                        <a:defRPr/>
                      </a:pPr>
                      <a:r>
                        <a:rPr lang="en-US" sz="1000" dirty="0" smtClean="0">
                          <a:solidFill>
                            <a:srgbClr val="C00000"/>
                          </a:solidFill>
                          <a:latin typeface="Arial"/>
                          <a:ea typeface="Times New Roman"/>
                          <a:cs typeface="Times New Roman"/>
                        </a:rPr>
                        <a:t>Rating Scale Score Sheet completed by MSDE assessor</a:t>
                      </a:r>
                      <a:endParaRPr lang="en-US" sz="1000" dirty="0" smtClean="0">
                        <a:solidFill>
                          <a:srgbClr val="C00000"/>
                        </a:solidFill>
                        <a:latin typeface="+mn-lt"/>
                        <a:ea typeface="Calibri"/>
                        <a:cs typeface="Times New Roman"/>
                      </a:endParaRPr>
                    </a:p>
                    <a:p>
                      <a:pPr marL="53975" marR="0" indent="0">
                        <a:lnSpc>
                          <a:spcPct val="115000"/>
                        </a:lnSpc>
                        <a:spcBef>
                          <a:spcPts val="0"/>
                        </a:spcBef>
                        <a:spcAft>
                          <a:spcPts val="0"/>
                        </a:spcAft>
                      </a:pPr>
                      <a:endParaRPr lang="en-US" sz="1000" dirty="0">
                        <a:solidFill>
                          <a:schemeClr val="bg1"/>
                        </a:solidFill>
                        <a:latin typeface="Calibri"/>
                        <a:ea typeface="Calibri"/>
                        <a:cs typeface="Times New Roman"/>
                      </a:endParaRPr>
                    </a:p>
                  </a:txBody>
                  <a:tcPr marL="2841" marR="2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cxnSp>
        <p:nvCxnSpPr>
          <p:cNvPr id="9" name="Straight Arrow Connector 8"/>
          <p:cNvCxnSpPr/>
          <p:nvPr/>
        </p:nvCxnSpPr>
        <p:spPr>
          <a:xfrm>
            <a:off x="1582013" y="386077"/>
            <a:ext cx="1024486" cy="349333"/>
          </a:xfrm>
          <a:prstGeom prst="straightConnector1">
            <a:avLst/>
          </a:prstGeom>
          <a:ln w="15875">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rot="5400000">
            <a:off x="-91057" y="3552554"/>
            <a:ext cx="1066800" cy="789712"/>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789776" y="170400"/>
            <a:ext cx="1305312" cy="707886"/>
          </a:xfrm>
          <a:prstGeom prst="rect">
            <a:avLst/>
          </a:prstGeom>
          <a:gradFill>
            <a:gsLst>
              <a:gs pos="89000">
                <a:schemeClr val="accent3">
                  <a:lumMod val="75000"/>
                </a:schemeClr>
              </a:gs>
              <a:gs pos="100000">
                <a:schemeClr val="accent3">
                  <a:lumMod val="75000"/>
                </a:schemeClr>
              </a:gs>
            </a:gsLst>
          </a:gradFill>
          <a:ln/>
        </p:spPr>
        <p:style>
          <a:lnRef idx="0">
            <a:schemeClr val="accent6"/>
          </a:lnRef>
          <a:fillRef idx="3">
            <a:schemeClr val="accent6"/>
          </a:fillRef>
          <a:effectRef idx="3">
            <a:schemeClr val="accent6"/>
          </a:effectRef>
          <a:fontRef idx="minor">
            <a:schemeClr val="lt1"/>
          </a:fontRef>
        </p:style>
        <p:txBody>
          <a:bodyPr>
            <a:spAutoFit/>
          </a:bodyPr>
          <a:lstStyle/>
          <a:p>
            <a:pPr algn="ctr">
              <a:spcBef>
                <a:spcPts val="600"/>
              </a:spcBef>
              <a:spcAft>
                <a:spcPts val="600"/>
              </a:spcAft>
              <a:defRPr/>
            </a:pPr>
            <a:r>
              <a:rPr lang="en-US" sz="2000" b="1" dirty="0">
                <a:solidFill>
                  <a:schemeClr val="tx1"/>
                </a:solidFill>
                <a:latin typeface="Garamond" panose="02020404030301010803" pitchFamily="18" charset="0"/>
              </a:rPr>
              <a:t>Check Level</a:t>
            </a:r>
          </a:p>
        </p:txBody>
      </p:sp>
      <p:cxnSp>
        <p:nvCxnSpPr>
          <p:cNvPr id="14" name="Straight Arrow Connector 13"/>
          <p:cNvCxnSpPr/>
          <p:nvPr/>
        </p:nvCxnSpPr>
        <p:spPr>
          <a:xfrm flipV="1">
            <a:off x="5732601" y="1691002"/>
            <a:ext cx="1368425" cy="358775"/>
          </a:xfrm>
          <a:prstGeom prst="straightConnector1">
            <a:avLst/>
          </a:prstGeom>
          <a:ln w="22225">
            <a:tailEnd type="arrow"/>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rot="10800000">
            <a:off x="6453326" y="304800"/>
            <a:ext cx="647700" cy="142875"/>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7086600" y="457200"/>
            <a:ext cx="1713637" cy="400110"/>
          </a:xfrm>
          <a:prstGeom prst="rect">
            <a:avLst/>
          </a:prstGeom>
          <a:gradFill>
            <a:gsLst>
              <a:gs pos="89000">
                <a:schemeClr val="accent3">
                  <a:lumMod val="75000"/>
                </a:schemeClr>
              </a:gs>
              <a:gs pos="100000">
                <a:schemeClr val="accent3">
                  <a:lumMod val="75000"/>
                </a:schemeClr>
              </a:gs>
            </a:gsLst>
          </a:gra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ts val="600"/>
              </a:spcBef>
              <a:spcAft>
                <a:spcPts val="600"/>
              </a:spcAft>
              <a:defRPr/>
            </a:pPr>
            <a:r>
              <a:rPr lang="en-US" sz="2000" b="1" dirty="0" smtClean="0">
                <a:solidFill>
                  <a:schemeClr val="tx1"/>
                </a:solidFill>
                <a:latin typeface="Garamond" panose="02020404030301010803" pitchFamily="18" charset="0"/>
              </a:rPr>
              <a:t>Content Area</a:t>
            </a:r>
            <a:endParaRPr lang="en-US" sz="2000" b="1" dirty="0">
              <a:solidFill>
                <a:schemeClr val="tx1"/>
              </a:solidFill>
              <a:latin typeface="Garamond" panose="02020404030301010803" pitchFamily="18" charset="0"/>
            </a:endParaRPr>
          </a:p>
        </p:txBody>
      </p:sp>
      <p:cxnSp>
        <p:nvCxnSpPr>
          <p:cNvPr id="19" name="Straight Arrow Connector 18"/>
          <p:cNvCxnSpPr/>
          <p:nvPr/>
        </p:nvCxnSpPr>
        <p:spPr>
          <a:xfrm flipV="1">
            <a:off x="2606499" y="6101454"/>
            <a:ext cx="1079500" cy="71438"/>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646008" y="5937118"/>
            <a:ext cx="2016224" cy="400110"/>
          </a:xfrm>
          <a:prstGeom prst="rect">
            <a:avLst/>
          </a:prstGeom>
          <a:gradFill>
            <a:gsLst>
              <a:gs pos="89000">
                <a:schemeClr val="accent3">
                  <a:lumMod val="75000"/>
                </a:schemeClr>
              </a:gs>
              <a:gs pos="100000">
                <a:schemeClr val="accent3">
                  <a:lumMod val="75000"/>
                </a:schemeClr>
              </a:gs>
            </a:gsLst>
          </a:gradFill>
          <a:ln/>
        </p:spPr>
        <p:style>
          <a:lnRef idx="0">
            <a:schemeClr val="accent6"/>
          </a:lnRef>
          <a:fillRef idx="3">
            <a:schemeClr val="accent6"/>
          </a:fillRef>
          <a:effectRef idx="3">
            <a:schemeClr val="accent6"/>
          </a:effectRef>
          <a:fontRef idx="minor">
            <a:schemeClr val="lt1"/>
          </a:fontRef>
        </p:style>
        <p:txBody>
          <a:bodyPr>
            <a:spAutoFit/>
          </a:bodyPr>
          <a:lstStyle/>
          <a:p>
            <a:pPr algn="ctr">
              <a:spcBef>
                <a:spcPts val="1200"/>
              </a:spcBef>
              <a:spcAft>
                <a:spcPts val="600"/>
              </a:spcAft>
              <a:defRPr/>
            </a:pPr>
            <a:r>
              <a:rPr lang="en-US" sz="2000" b="1" dirty="0">
                <a:solidFill>
                  <a:schemeClr val="tx1"/>
                </a:solidFill>
                <a:latin typeface="Garamond" panose="02020404030301010803" pitchFamily="18" charset="0"/>
              </a:rPr>
              <a:t>Documentation</a:t>
            </a:r>
          </a:p>
        </p:txBody>
      </p:sp>
      <p:cxnSp>
        <p:nvCxnSpPr>
          <p:cNvPr id="24" name="Straight Arrow Connector 23"/>
          <p:cNvCxnSpPr/>
          <p:nvPr/>
        </p:nvCxnSpPr>
        <p:spPr>
          <a:xfrm flipH="1" flipV="1">
            <a:off x="47487" y="2811428"/>
            <a:ext cx="1030321" cy="482634"/>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789776" y="3213955"/>
            <a:ext cx="2016224" cy="400110"/>
          </a:xfrm>
          <a:prstGeom prst="rect">
            <a:avLst/>
          </a:prstGeom>
          <a:gradFill>
            <a:gsLst>
              <a:gs pos="89000">
                <a:schemeClr val="accent3">
                  <a:lumMod val="75000"/>
                </a:schemeClr>
              </a:gs>
              <a:gs pos="100000">
                <a:schemeClr val="accent3">
                  <a:lumMod val="75000"/>
                </a:schemeClr>
              </a:gs>
            </a:gsLst>
          </a:gradFill>
          <a:ln/>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n-US" sz="2000" b="1" dirty="0">
                <a:solidFill>
                  <a:schemeClr val="tx1"/>
                </a:solidFill>
                <a:latin typeface="Garamond" panose="02020404030301010803" pitchFamily="18" charset="0"/>
              </a:rPr>
              <a:t>Category </a:t>
            </a:r>
          </a:p>
        </p:txBody>
      </p:sp>
      <p:cxnSp>
        <p:nvCxnSpPr>
          <p:cNvPr id="28" name="Straight Arrow Connector 27"/>
          <p:cNvCxnSpPr/>
          <p:nvPr/>
        </p:nvCxnSpPr>
        <p:spPr>
          <a:xfrm rot="10800000">
            <a:off x="3237775" y="1825939"/>
            <a:ext cx="1231900" cy="223838"/>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4462184" y="1826584"/>
            <a:ext cx="1305312" cy="400110"/>
          </a:xfrm>
          <a:prstGeom prst="rect">
            <a:avLst/>
          </a:prstGeom>
          <a:gradFill>
            <a:gsLst>
              <a:gs pos="89000">
                <a:schemeClr val="accent3">
                  <a:lumMod val="75000"/>
                </a:schemeClr>
              </a:gs>
              <a:gs pos="100000">
                <a:schemeClr val="accent3">
                  <a:lumMod val="75000"/>
                </a:schemeClr>
              </a:gs>
            </a:gsLst>
          </a:gradFill>
          <a:ln/>
        </p:spPr>
        <p:style>
          <a:lnRef idx="0">
            <a:schemeClr val="accent6"/>
          </a:lnRef>
          <a:fillRef idx="3">
            <a:schemeClr val="accent6"/>
          </a:fillRef>
          <a:effectRef idx="3">
            <a:schemeClr val="accent6"/>
          </a:effectRef>
          <a:fontRef idx="minor">
            <a:schemeClr val="lt1"/>
          </a:fontRef>
        </p:style>
        <p:txBody>
          <a:bodyPr>
            <a:spAutoFit/>
          </a:bodyPr>
          <a:lstStyle/>
          <a:p>
            <a:pPr algn="ctr">
              <a:spcBef>
                <a:spcPts val="1200"/>
              </a:spcBef>
              <a:spcAft>
                <a:spcPts val="600"/>
              </a:spcAft>
              <a:defRPr/>
            </a:pPr>
            <a:r>
              <a:rPr lang="en-US" sz="2000" b="1" dirty="0">
                <a:solidFill>
                  <a:schemeClr val="tx1"/>
                </a:solidFill>
                <a:latin typeface="Garamond" panose="02020404030301010803" pitchFamily="18" charset="0"/>
              </a:rPr>
              <a:t>Criteria</a:t>
            </a:r>
          </a:p>
        </p:txBody>
      </p:sp>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762000" y="76200"/>
            <a:ext cx="7696200" cy="1276643"/>
          </a:xfrm>
          <a:prstGeom prst="rect">
            <a:avLst/>
          </a:prstGeom>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US" dirty="0"/>
          </a:p>
        </p:txBody>
      </p:sp>
      <p:sp>
        <p:nvSpPr>
          <p:cNvPr id="5" name="Title 4"/>
          <p:cNvSpPr>
            <a:spLocks noGrp="1"/>
          </p:cNvSpPr>
          <p:nvPr>
            <p:ph type="title"/>
          </p:nvPr>
        </p:nvSpPr>
        <p:spPr>
          <a:xfrm>
            <a:off x="0" y="228600"/>
            <a:ext cx="9143999" cy="917294"/>
          </a:xfrm>
        </p:spPr>
        <p:txBody>
          <a:bodyPr/>
          <a:lstStyle/>
          <a:p>
            <a:pPr lvl="0"/>
            <a:r>
              <a:rPr lang="fr-CA" sz="5400" b="1" dirty="0" smtClean="0">
                <a:latin typeface="Garamond" panose="02020404030301010803" pitchFamily="18" charset="0"/>
              </a:rPr>
              <a:t>Online </a:t>
            </a:r>
            <a:r>
              <a:rPr lang="fr-CA" sz="5400" b="1" dirty="0" err="1" smtClean="0">
                <a:latin typeface="Garamond" panose="02020404030301010803" pitchFamily="18" charset="0"/>
              </a:rPr>
              <a:t>View</a:t>
            </a:r>
            <a:r>
              <a:rPr lang="fr-CA" sz="5400" b="1" dirty="0" smtClean="0">
                <a:latin typeface="Garamond" panose="02020404030301010803" pitchFamily="18" charset="0"/>
              </a:rPr>
              <a:t> of Standards</a:t>
            </a:r>
            <a:endParaRPr lang="en-US" sz="5400" b="1" dirty="0">
              <a:latin typeface="Garamond" panose="02020404030301010803" pitchFamily="18" charset="0"/>
            </a:endParaRPr>
          </a:p>
        </p:txBody>
      </p:sp>
      <p:sp>
        <p:nvSpPr>
          <p:cNvPr id="45" name="TextBox 44"/>
          <p:cNvSpPr txBox="1"/>
          <p:nvPr/>
        </p:nvSpPr>
        <p:spPr>
          <a:xfrm>
            <a:off x="762000" y="1847671"/>
            <a:ext cx="7634318" cy="1200329"/>
          </a:xfrm>
          <a:prstGeom prst="rect">
            <a:avLst/>
          </a:prstGeom>
          <a:noFill/>
        </p:spPr>
        <p:txBody>
          <a:bodyPr wrap="square" rtlCol="0">
            <a:spAutoFit/>
          </a:bodyPr>
          <a:lstStyle/>
          <a:p>
            <a:pPr marL="342900" indent="-342900">
              <a:buClr>
                <a:schemeClr val="accent6">
                  <a:lumMod val="20000"/>
                  <a:lumOff val="80000"/>
                </a:schemeClr>
              </a:buClr>
              <a:buFont typeface="Wingdings" panose="05000000000000000000" pitchFamily="2" charset="2"/>
              <a:buChar char="þ"/>
            </a:pPr>
            <a:r>
              <a:rPr lang="en-US" sz="2400" b="1" dirty="0" smtClean="0">
                <a:solidFill>
                  <a:schemeClr val="accent6">
                    <a:lumMod val="20000"/>
                    <a:lumOff val="80000"/>
                  </a:schemeClr>
                </a:solidFill>
                <a:latin typeface="Garamond" panose="02020404030301010803" pitchFamily="18" charset="0"/>
              </a:rPr>
              <a:t> Maryland EXCELS is a block rating system. </a:t>
            </a:r>
          </a:p>
          <a:p>
            <a:pPr marL="342900" indent="-342900">
              <a:buClr>
                <a:schemeClr val="accent6">
                  <a:lumMod val="20000"/>
                  <a:lumOff val="80000"/>
                </a:schemeClr>
              </a:buClr>
              <a:buFont typeface="Wingdings" panose="05000000000000000000" pitchFamily="2" charset="2"/>
              <a:buChar char="þ"/>
            </a:pPr>
            <a:r>
              <a:rPr lang="en-US" sz="2400" b="1" dirty="0" smtClean="0">
                <a:solidFill>
                  <a:schemeClr val="accent6">
                    <a:lumMod val="20000"/>
                    <a:lumOff val="80000"/>
                  </a:schemeClr>
                </a:solidFill>
                <a:latin typeface="Garamond" panose="02020404030301010803" pitchFamily="18" charset="0"/>
              </a:rPr>
              <a:t> Overall check level rating is based on the highest level  </a:t>
            </a:r>
          </a:p>
          <a:p>
            <a:pPr>
              <a:buClr>
                <a:schemeClr val="accent6">
                  <a:lumMod val="20000"/>
                  <a:lumOff val="80000"/>
                </a:schemeClr>
              </a:buClr>
            </a:pPr>
            <a:r>
              <a:rPr lang="en-US" sz="2400" b="1" dirty="0" smtClean="0">
                <a:solidFill>
                  <a:schemeClr val="accent6">
                    <a:lumMod val="20000"/>
                    <a:lumOff val="80000"/>
                  </a:schemeClr>
                </a:solidFill>
                <a:latin typeface="Garamond" panose="02020404030301010803" pitchFamily="18" charset="0"/>
              </a:rPr>
              <a:t>      achieved in each content area.</a:t>
            </a:r>
            <a:endParaRPr lang="en-US" sz="2400" b="1" dirty="0">
              <a:solidFill>
                <a:schemeClr val="accent6">
                  <a:lumMod val="20000"/>
                  <a:lumOff val="80000"/>
                </a:schemeClr>
              </a:solidFill>
              <a:latin typeface="Garamond" panose="02020404030301010803" pitchFamily="18" charset="0"/>
            </a:endParaRPr>
          </a:p>
        </p:txBody>
      </p:sp>
      <p:pic>
        <p:nvPicPr>
          <p:cNvPr id="2" name="Picture 2" descr="image004"/>
          <p:cNvPicPr>
            <a:picLocks noChangeAspect="1" noChangeArrowheads="1"/>
          </p:cNvPicPr>
          <p:nvPr/>
        </p:nvPicPr>
        <p:blipFill>
          <a:blip r:embed="rId3" cstate="print"/>
          <a:srcRect t="22133"/>
          <a:stretch>
            <a:fillRect/>
          </a:stretch>
        </p:blipFill>
        <p:spPr bwMode="auto">
          <a:xfrm>
            <a:off x="228600" y="3352800"/>
            <a:ext cx="8667750" cy="3046816"/>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p:nvPr/>
        </p:nvSpPr>
        <p:spPr>
          <a:xfrm>
            <a:off x="762000" y="76200"/>
            <a:ext cx="7696200" cy="1276643"/>
          </a:xfrm>
          <a:prstGeom prst="rect">
            <a:avLst/>
          </a:prstGeom>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US" dirty="0"/>
          </a:p>
        </p:txBody>
      </p:sp>
      <p:pic>
        <p:nvPicPr>
          <p:cNvPr id="5" name="Picture 4" descr="cid:image005.png@01CF7117.23ACD6F0"/>
          <p:cNvPicPr/>
          <p:nvPr/>
        </p:nvPicPr>
        <p:blipFill rotWithShape="1">
          <a:blip r:embed="rId3" r:link="rId4" cstate="print"/>
          <a:srcRect l="13182" t="1546" r="82221" b="89175"/>
          <a:stretch/>
        </p:blipFill>
        <p:spPr bwMode="auto">
          <a:xfrm>
            <a:off x="1066800" y="1600200"/>
            <a:ext cx="731520" cy="822960"/>
          </a:xfrm>
          <a:prstGeom prst="rect">
            <a:avLst/>
          </a:prstGeom>
          <a:noFill/>
          <a:ln w="9525">
            <a:noFill/>
            <a:miter lim="800000"/>
            <a:headEnd/>
            <a:tailEnd/>
          </a:ln>
        </p:spPr>
      </p:pic>
      <p:sp>
        <p:nvSpPr>
          <p:cNvPr id="2" name="Title 1"/>
          <p:cNvSpPr>
            <a:spLocks noGrp="1"/>
          </p:cNvSpPr>
          <p:nvPr>
            <p:ph type="title"/>
          </p:nvPr>
        </p:nvSpPr>
        <p:spPr>
          <a:xfrm>
            <a:off x="533400" y="0"/>
            <a:ext cx="8229600" cy="914400"/>
          </a:xfrm>
        </p:spPr>
        <p:txBody>
          <a:bodyPr/>
          <a:lstStyle/>
          <a:p>
            <a:r>
              <a:rPr lang="en-US" dirty="0" smtClean="0"/>
              <a:t>          </a:t>
            </a:r>
            <a:br>
              <a:rPr lang="en-US" dirty="0" smtClean="0"/>
            </a:br>
            <a:r>
              <a:rPr lang="en-US" sz="4800" b="1" dirty="0" smtClean="0">
                <a:latin typeface="Garamond" panose="02020404030301010803" pitchFamily="18" charset="0"/>
              </a:rPr>
              <a:t>Achievements</a:t>
            </a:r>
            <a:endParaRPr lang="en-US" sz="4800" b="1" dirty="0">
              <a:latin typeface="Garamond" panose="02020404030301010803" pitchFamily="18" charset="0"/>
            </a:endParaRPr>
          </a:p>
        </p:txBody>
      </p:sp>
      <p:sp>
        <p:nvSpPr>
          <p:cNvPr id="3" name="Content Placeholder 2"/>
          <p:cNvSpPr>
            <a:spLocks noGrp="1"/>
          </p:cNvSpPr>
          <p:nvPr>
            <p:ph idx="1"/>
          </p:nvPr>
        </p:nvSpPr>
        <p:spPr>
          <a:xfrm>
            <a:off x="1828800" y="1524000"/>
            <a:ext cx="6096000" cy="4800599"/>
          </a:xfrm>
        </p:spPr>
        <p:txBody>
          <a:bodyPr/>
          <a:lstStyle/>
          <a:p>
            <a:pPr marL="0" indent="0">
              <a:spcAft>
                <a:spcPts val="1800"/>
              </a:spcAft>
              <a:buNone/>
            </a:pPr>
            <a:r>
              <a:rPr lang="en-US" b="1" dirty="0" smtClean="0">
                <a:solidFill>
                  <a:schemeClr val="accent6">
                    <a:lumMod val="20000"/>
                    <a:lumOff val="80000"/>
                  </a:schemeClr>
                </a:solidFill>
                <a:latin typeface="Calibri" panose="020F0502020204030204" pitchFamily="34" charset="0"/>
              </a:rPr>
              <a:t>Asthma Friendly Child Care</a:t>
            </a:r>
          </a:p>
          <a:p>
            <a:pPr marL="0" indent="0">
              <a:spcAft>
                <a:spcPts val="1800"/>
              </a:spcAft>
              <a:buNone/>
            </a:pPr>
            <a:r>
              <a:rPr lang="en-US" b="1" dirty="0" smtClean="0">
                <a:solidFill>
                  <a:schemeClr val="accent6">
                    <a:lumMod val="20000"/>
                    <a:lumOff val="80000"/>
                  </a:schemeClr>
                </a:solidFill>
                <a:latin typeface="Calibri" panose="020F0502020204030204" pitchFamily="34" charset="0"/>
              </a:rPr>
              <a:t>Health and Wellness</a:t>
            </a:r>
          </a:p>
          <a:p>
            <a:pPr marL="0" indent="0">
              <a:spcAft>
                <a:spcPts val="1200"/>
              </a:spcAft>
              <a:buNone/>
            </a:pPr>
            <a:r>
              <a:rPr lang="en-US" b="1" dirty="0" smtClean="0">
                <a:solidFill>
                  <a:schemeClr val="accent6">
                    <a:lumMod val="20000"/>
                    <a:lumOff val="80000"/>
                  </a:schemeClr>
                </a:solidFill>
                <a:latin typeface="Calibri" panose="020F0502020204030204" pitchFamily="34" charset="0"/>
              </a:rPr>
              <a:t>Quality Business Practices </a:t>
            </a:r>
            <a:br>
              <a:rPr lang="en-US" b="1" dirty="0" smtClean="0">
                <a:solidFill>
                  <a:schemeClr val="accent6">
                    <a:lumMod val="20000"/>
                    <a:lumOff val="80000"/>
                  </a:schemeClr>
                </a:solidFill>
                <a:latin typeface="Calibri" panose="020F0502020204030204" pitchFamily="34" charset="0"/>
              </a:rPr>
            </a:br>
            <a:r>
              <a:rPr lang="en-US" b="1" dirty="0" smtClean="0">
                <a:solidFill>
                  <a:schemeClr val="accent6">
                    <a:lumMod val="20000"/>
                    <a:lumOff val="80000"/>
                  </a:schemeClr>
                </a:solidFill>
                <a:latin typeface="Calibri" panose="020F0502020204030204" pitchFamily="34" charset="0"/>
              </a:rPr>
              <a:t>	</a:t>
            </a:r>
            <a:r>
              <a:rPr lang="en-US" sz="2400" b="1" dirty="0" smtClean="0">
                <a:solidFill>
                  <a:schemeClr val="accent6">
                    <a:lumMod val="20000"/>
                    <a:lumOff val="80000"/>
                  </a:schemeClr>
                </a:solidFill>
                <a:latin typeface="Calibri" panose="020F0502020204030204" pitchFamily="34" charset="0"/>
              </a:rPr>
              <a:t>Program Administration Scale (PAS) </a:t>
            </a:r>
            <a:br>
              <a:rPr lang="en-US" sz="2400" b="1" dirty="0" smtClean="0">
                <a:solidFill>
                  <a:schemeClr val="accent6">
                    <a:lumMod val="20000"/>
                    <a:lumOff val="80000"/>
                  </a:schemeClr>
                </a:solidFill>
                <a:latin typeface="Calibri" panose="020F0502020204030204" pitchFamily="34" charset="0"/>
              </a:rPr>
            </a:br>
            <a:r>
              <a:rPr lang="en-US" sz="2400" b="1" dirty="0" smtClean="0">
                <a:solidFill>
                  <a:schemeClr val="accent6">
                    <a:lumMod val="20000"/>
                    <a:lumOff val="80000"/>
                  </a:schemeClr>
                </a:solidFill>
                <a:latin typeface="Calibri" panose="020F0502020204030204" pitchFamily="34" charset="0"/>
              </a:rPr>
              <a:t>	Business Administration Scale (BAS)</a:t>
            </a:r>
          </a:p>
          <a:p>
            <a:pPr marL="0" indent="0">
              <a:spcAft>
                <a:spcPts val="1200"/>
              </a:spcAft>
              <a:buNone/>
            </a:pPr>
            <a:r>
              <a:rPr lang="en-US" b="1" dirty="0" smtClean="0">
                <a:solidFill>
                  <a:schemeClr val="accent6">
                    <a:lumMod val="20000"/>
                    <a:lumOff val="80000"/>
                  </a:schemeClr>
                </a:solidFill>
                <a:latin typeface="Calibri" panose="020F0502020204030204" pitchFamily="34" charset="0"/>
              </a:rPr>
              <a:t>Cultural and Linguistic Competency</a:t>
            </a:r>
          </a:p>
          <a:p>
            <a:pPr marL="0" indent="0">
              <a:spcAft>
                <a:spcPts val="1200"/>
              </a:spcAft>
              <a:buNone/>
            </a:pPr>
            <a:r>
              <a:rPr lang="en-US" b="1" dirty="0" smtClean="0">
                <a:solidFill>
                  <a:schemeClr val="accent6">
                    <a:lumMod val="20000"/>
                    <a:lumOff val="80000"/>
                  </a:schemeClr>
                </a:solidFill>
                <a:latin typeface="Calibri" panose="020F0502020204030204" pitchFamily="34" charset="0"/>
              </a:rPr>
              <a:t> Eco Friendly Program</a:t>
            </a:r>
          </a:p>
        </p:txBody>
      </p:sp>
      <p:pic>
        <p:nvPicPr>
          <p:cNvPr id="6" name="Picture 5" descr="C:\Users\jekatomatis\AppData\Local\Microsoft\Windows\Temporary Internet Files\Content.Outlook\NR7FR71Y\shutterstock_12534529_rounded (2).jpg"/>
          <p:cNvPicPr/>
          <p:nvPr/>
        </p:nvPicPr>
        <p:blipFill>
          <a:blip r:embed="rId5" cstate="print"/>
          <a:srcRect/>
          <a:stretch>
            <a:fillRect/>
          </a:stretch>
        </p:blipFill>
        <p:spPr bwMode="auto">
          <a:xfrm>
            <a:off x="1143000" y="4419600"/>
            <a:ext cx="714375" cy="747712"/>
          </a:xfrm>
          <a:prstGeom prst="rect">
            <a:avLst/>
          </a:prstGeom>
          <a:noFill/>
          <a:ln w="9525">
            <a:noFill/>
            <a:miter lim="800000"/>
            <a:headEnd/>
            <a:tailEnd/>
          </a:ln>
        </p:spPr>
      </p:pic>
      <p:pic>
        <p:nvPicPr>
          <p:cNvPr id="7" name="Picture 6" descr="cid:image005.png@01CF7117.23ACD6F0"/>
          <p:cNvPicPr/>
          <p:nvPr/>
        </p:nvPicPr>
        <p:blipFill rotWithShape="1">
          <a:blip r:embed="rId3" r:link="rId4" cstate="print"/>
          <a:srcRect l="13221" t="27648" r="82127" b="63904"/>
          <a:stretch/>
        </p:blipFill>
        <p:spPr bwMode="auto">
          <a:xfrm>
            <a:off x="1066800" y="2590800"/>
            <a:ext cx="731520" cy="731520"/>
          </a:xfrm>
          <a:prstGeom prst="rect">
            <a:avLst/>
          </a:prstGeom>
          <a:noFill/>
          <a:ln w="9525">
            <a:noFill/>
            <a:miter lim="800000"/>
            <a:headEnd/>
            <a:tailEnd/>
          </a:ln>
        </p:spPr>
      </p:pic>
      <p:pic>
        <p:nvPicPr>
          <p:cNvPr id="8" name="Picture 7" descr="cid:image005.png@01CF7117.23ACD6F0"/>
          <p:cNvPicPr/>
          <p:nvPr/>
        </p:nvPicPr>
        <p:blipFill rotWithShape="1">
          <a:blip r:embed="rId3" r:link="rId4" cstate="print"/>
          <a:srcRect l="12995" t="70774" r="82132" b="20266"/>
          <a:stretch/>
        </p:blipFill>
        <p:spPr bwMode="auto">
          <a:xfrm>
            <a:off x="1066800" y="3429000"/>
            <a:ext cx="762000" cy="762000"/>
          </a:xfrm>
          <a:prstGeom prst="rect">
            <a:avLst/>
          </a:prstGeom>
          <a:noFill/>
          <a:ln w="9525">
            <a:noFill/>
            <a:miter lim="800000"/>
            <a:headEnd/>
            <a:tailEnd/>
          </a:ln>
        </p:spPr>
      </p:pic>
      <p:pic>
        <p:nvPicPr>
          <p:cNvPr id="9" name="Picture 8"/>
          <p:cNvPicPr/>
          <p:nvPr/>
        </p:nvPicPr>
        <p:blipFill>
          <a:blip r:embed="rId6">
            <a:extLst>
              <a:ext uri="{28A0092B-C50C-407E-A947-70E740481C1C}">
                <a14:useLocalDpi xmlns:a14="http://schemas.microsoft.com/office/drawing/2010/main" val="0"/>
              </a:ext>
            </a:extLst>
          </a:blip>
          <a:stretch>
            <a:fillRect/>
          </a:stretch>
        </p:blipFill>
        <p:spPr>
          <a:xfrm>
            <a:off x="1143000" y="5486400"/>
            <a:ext cx="704850" cy="704850"/>
          </a:xfrm>
          <a:prstGeom prst="rect">
            <a:avLst/>
          </a:prstGeom>
        </p:spPr>
      </p:pic>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762000" y="94957"/>
            <a:ext cx="7696200" cy="1276643"/>
          </a:xfrm>
          <a:prstGeom prst="rect">
            <a:avLst/>
          </a:prstGeom>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US" dirty="0"/>
          </a:p>
        </p:txBody>
      </p:sp>
      <p:sp>
        <p:nvSpPr>
          <p:cNvPr id="8196" name="TextBox 5"/>
          <p:cNvSpPr txBox="1">
            <a:spLocks noChangeArrowheads="1"/>
          </p:cNvSpPr>
          <p:nvPr/>
        </p:nvSpPr>
        <p:spPr bwMode="auto">
          <a:xfrm>
            <a:off x="199579" y="1069975"/>
            <a:ext cx="8569325" cy="584200"/>
          </a:xfrm>
          <a:prstGeom prst="rect">
            <a:avLst/>
          </a:prstGeom>
          <a:noFill/>
          <a:ln w="9525">
            <a:noFill/>
            <a:miter lim="800000"/>
            <a:headEnd/>
            <a:tailEnd/>
          </a:ln>
        </p:spPr>
        <p:txBody>
          <a:bodyPr>
            <a:spAutoFit/>
          </a:bodyPr>
          <a:lstStyle/>
          <a:p>
            <a:pPr algn="ctr"/>
            <a:r>
              <a:rPr lang="en-US" sz="3200" dirty="0" smtClean="0">
                <a:latin typeface="Calibri" pitchFamily="34" charset="0"/>
              </a:rPr>
              <a:t> </a:t>
            </a:r>
            <a:endParaRPr lang="en-US" sz="3200" dirty="0">
              <a:latin typeface="Calibri" pitchFamily="34" charset="0"/>
            </a:endParaRPr>
          </a:p>
        </p:txBody>
      </p:sp>
      <p:pic>
        <p:nvPicPr>
          <p:cNvPr id="8197" name="Picture 5"/>
          <p:cNvPicPr>
            <a:picLocks noChangeAspect="1" noChangeArrowheads="1"/>
          </p:cNvPicPr>
          <p:nvPr/>
        </p:nvPicPr>
        <p:blipFill rotWithShape="1">
          <a:blip r:embed="rId3" cstate="print"/>
          <a:srcRect l="3552" t="-1979" r="1643" b="16843"/>
          <a:stretch/>
        </p:blipFill>
        <p:spPr bwMode="auto">
          <a:xfrm>
            <a:off x="65574" y="1097280"/>
            <a:ext cx="9078426" cy="5760720"/>
          </a:xfrm>
          <a:prstGeom prst="rect">
            <a:avLst/>
          </a:prstGeom>
          <a:ln>
            <a:noFill/>
          </a:ln>
          <a:effectLst>
            <a:softEdge rad="112500"/>
          </a:effectLst>
        </p:spPr>
      </p:pic>
      <p:sp>
        <p:nvSpPr>
          <p:cNvPr id="2" name="Title 1"/>
          <p:cNvSpPr>
            <a:spLocks noGrp="1"/>
          </p:cNvSpPr>
          <p:nvPr>
            <p:ph type="title"/>
          </p:nvPr>
        </p:nvSpPr>
        <p:spPr>
          <a:xfrm>
            <a:off x="457200" y="18756"/>
            <a:ext cx="8229600" cy="719749"/>
          </a:xfrm>
        </p:spPr>
        <p:txBody>
          <a:bodyPr/>
          <a:lstStyle/>
          <a:p>
            <a:r>
              <a:rPr lang="en-US" b="1" dirty="0" smtClean="0"/>
              <a:t/>
            </a:r>
            <a:br>
              <a:rPr lang="en-US" b="1" dirty="0" smtClean="0"/>
            </a:br>
            <a:r>
              <a:rPr lang="en-US" b="1" dirty="0" smtClean="0"/>
              <a:t>www.</a:t>
            </a:r>
            <a:r>
              <a:rPr lang="en-US" b="1" dirty="0" smtClean="0">
                <a:solidFill>
                  <a:srgbClr val="C00000"/>
                </a:solidFill>
              </a:rPr>
              <a:t>Maryland</a:t>
            </a:r>
            <a:r>
              <a:rPr lang="en-US" b="1" dirty="0" smtClean="0"/>
              <a:t>EXCELS.org</a:t>
            </a:r>
            <a:endParaRPr lang="en-US" b="1" dirty="0"/>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2036"/>
          <a:stretch/>
        </p:blipFill>
        <p:spPr bwMode="auto">
          <a:xfrm>
            <a:off x="2743200" y="1077870"/>
            <a:ext cx="6181631" cy="5770950"/>
          </a:xfrm>
          <a:prstGeom prst="rect">
            <a:avLst/>
          </a:prstGeom>
          <a:ln>
            <a:noFill/>
          </a:ln>
          <a:effectLst>
            <a:softEdge rad="112500"/>
          </a:effectLst>
          <a:extLst/>
        </p:spPr>
      </p:pic>
      <p:pic>
        <p:nvPicPr>
          <p:cNvPr id="2050" name="Picture 2" descr="C:\Users\jekatomatis\AppData\Local\Microsoft\Windows\Temporary Internet Files\Content.IE5\BQXRTZIM\MP900442520[1].jpg"/>
          <p:cNvPicPr>
            <a:picLocks noChangeAspect="1" noChangeArrowheads="1"/>
          </p:cNvPicPr>
          <p:nvPr/>
        </p:nvPicPr>
        <p:blipFill rotWithShape="1">
          <a:blip r:embed="rId4" cstate="print"/>
          <a:srcRect l="10228" t="6276" r="-10228" b="27057"/>
          <a:stretch/>
        </p:blipFill>
        <p:spPr bwMode="auto">
          <a:xfrm>
            <a:off x="0" y="627507"/>
            <a:ext cx="3056467" cy="3056467"/>
          </a:xfrm>
          <a:prstGeom prst="ellipse">
            <a:avLst/>
          </a:prstGeom>
          <a:ln>
            <a:noFill/>
          </a:ln>
          <a:effectLst>
            <a:softEdge rad="112500"/>
          </a:effectLst>
        </p:spPr>
      </p:pic>
      <p:sp>
        <p:nvSpPr>
          <p:cNvPr id="2" name="Title 1"/>
          <p:cNvSpPr>
            <a:spLocks noGrp="1"/>
          </p:cNvSpPr>
          <p:nvPr>
            <p:ph type="title"/>
          </p:nvPr>
        </p:nvSpPr>
        <p:spPr>
          <a:xfrm>
            <a:off x="2057400" y="65129"/>
            <a:ext cx="5257800" cy="1077871"/>
          </a:xfrm>
        </p:spPr>
        <p:txBody>
          <a:bodyPr/>
          <a:lstStyle/>
          <a:p>
            <a:r>
              <a:rPr lang="en-US" sz="6000" b="1" dirty="0" smtClean="0">
                <a:solidFill>
                  <a:schemeClr val="bg1"/>
                </a:solidFill>
                <a:latin typeface="Garamond" panose="02020404030301010803" pitchFamily="18" charset="0"/>
              </a:rPr>
              <a:t>Tech Support</a:t>
            </a:r>
            <a:endParaRPr lang="en-US" sz="6000" b="1" dirty="0">
              <a:solidFill>
                <a:schemeClr val="bg1"/>
              </a:solidFill>
              <a:latin typeface="Garamond" panose="02020404030301010803" pitchFamily="18" charset="0"/>
            </a:endParaRPr>
          </a:p>
        </p:txBody>
      </p:sp>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2044</Words>
  <Application>Microsoft Office PowerPoint</Application>
  <PresentationFormat>On-screen Show (4:3)</PresentationFormat>
  <Paragraphs>214</Paragraphs>
  <Slides>17</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AngsanaUPC</vt:lpstr>
      <vt:lpstr>Arial</vt:lpstr>
      <vt:lpstr>Arial Black</vt:lpstr>
      <vt:lpstr>Calibri</vt:lpstr>
      <vt:lpstr>Comic Sans MS</vt:lpstr>
      <vt:lpstr>Garamond</vt:lpstr>
      <vt:lpstr>Times New Roman</vt:lpstr>
      <vt:lpstr>Wingdings</vt:lpstr>
      <vt:lpstr>Thème Office</vt:lpstr>
      <vt:lpstr>Custom Design</vt:lpstr>
      <vt:lpstr>Excellence Counts in Early Learning  and School Age Care</vt:lpstr>
      <vt:lpstr>What is Maryland EXCELS?</vt:lpstr>
      <vt:lpstr>What is Continuous Quality Improvement?</vt:lpstr>
      <vt:lpstr>What are Maryland EXCELS Standards?</vt:lpstr>
      <vt:lpstr>PowerPoint Presentation</vt:lpstr>
      <vt:lpstr>Online View of Standards</vt:lpstr>
      <vt:lpstr>           Achievements</vt:lpstr>
      <vt:lpstr> www.MarylandEXCELS.org</vt:lpstr>
      <vt:lpstr>Tech Support</vt:lpstr>
      <vt:lpstr>Supporting High Quality</vt:lpstr>
      <vt:lpstr>Quality Assurance Specialists</vt:lpstr>
      <vt:lpstr>How Continuous Improvement Happens</vt:lpstr>
      <vt:lpstr>Family Outreach  </vt:lpstr>
      <vt:lpstr>Expanded View for Families</vt:lpstr>
      <vt:lpstr>Tools for Families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2015-12-02T18:45:06Z</dcterms:modified>
  <cp:version/>
</cp:coreProperties>
</file>