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33"/>
  </p:notesMasterIdLst>
  <p:handoutMasterIdLst>
    <p:handoutMasterId r:id="rId34"/>
  </p:handoutMasterIdLst>
  <p:sldIdLst>
    <p:sldId id="256" r:id="rId2"/>
    <p:sldId id="272" r:id="rId3"/>
    <p:sldId id="273" r:id="rId4"/>
    <p:sldId id="274" r:id="rId5"/>
    <p:sldId id="275" r:id="rId6"/>
    <p:sldId id="276" r:id="rId7"/>
    <p:sldId id="291" r:id="rId8"/>
    <p:sldId id="259" r:id="rId9"/>
    <p:sldId id="260" r:id="rId10"/>
    <p:sldId id="261" r:id="rId11"/>
    <p:sldId id="262" r:id="rId12"/>
    <p:sldId id="264" r:id="rId13"/>
    <p:sldId id="265" r:id="rId14"/>
    <p:sldId id="266" r:id="rId15"/>
    <p:sldId id="268" r:id="rId16"/>
    <p:sldId id="269" r:id="rId17"/>
    <p:sldId id="270" r:id="rId18"/>
    <p:sldId id="282" r:id="rId19"/>
    <p:sldId id="278" r:id="rId20"/>
    <p:sldId id="284" r:id="rId21"/>
    <p:sldId id="285" r:id="rId22"/>
    <p:sldId id="286" r:id="rId23"/>
    <p:sldId id="287" r:id="rId24"/>
    <p:sldId id="283" r:id="rId25"/>
    <p:sldId id="288" r:id="rId26"/>
    <p:sldId id="289" r:id="rId27"/>
    <p:sldId id="290" r:id="rId28"/>
    <p:sldId id="279" r:id="rId29"/>
    <p:sldId id="280" r:id="rId30"/>
    <p:sldId id="281" r:id="rId31"/>
    <p:sldId id="277" r:id="rId32"/>
  </p:sldIdLst>
  <p:sldSz cx="9144000" cy="6858000" type="screen4x3"/>
  <p:notesSz cx="6997700" cy="9271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3F7"/>
    <a:srgbClr val="FDA58D"/>
    <a:srgbClr val="F0F369"/>
    <a:srgbClr val="51B5E7"/>
    <a:srgbClr val="99FF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8" autoAdjust="0"/>
    <p:restoredTop sz="70847" autoAdjust="0"/>
  </p:normalViewPr>
  <p:slideViewPr>
    <p:cSldViewPr>
      <p:cViewPr>
        <p:scale>
          <a:sx n="60" d="100"/>
          <a:sy n="60" d="100"/>
        </p:scale>
        <p:origin x="-1278"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2958" tIns="46479" rIns="92958" bIns="46479" rtlCol="0"/>
          <a:lstStyle>
            <a:lvl1pPr algn="l">
              <a:defRPr sz="1200">
                <a:latin typeface="Arial" charset="0"/>
                <a:cs typeface="Arial" charset="0"/>
              </a:defRPr>
            </a:lvl1pPr>
          </a:lstStyle>
          <a:p>
            <a:pPr>
              <a:defRPr/>
            </a:pPr>
            <a:r>
              <a:rPr lang="en-US"/>
              <a:t>Technology Integration</a:t>
            </a:r>
          </a:p>
        </p:txBody>
      </p:sp>
      <p:sp>
        <p:nvSpPr>
          <p:cNvPr id="3" name="Date Placeholder 2"/>
          <p:cNvSpPr>
            <a:spLocks noGrp="1"/>
          </p:cNvSpPr>
          <p:nvPr>
            <p:ph type="dt" sz="quarter" idx="1"/>
          </p:nvPr>
        </p:nvSpPr>
        <p:spPr>
          <a:xfrm>
            <a:off x="3963988" y="0"/>
            <a:ext cx="3032125" cy="463550"/>
          </a:xfrm>
          <a:prstGeom prst="rect">
            <a:avLst/>
          </a:prstGeom>
        </p:spPr>
        <p:txBody>
          <a:bodyPr vert="horz" lIns="92958" tIns="46479" rIns="92958" bIns="46479" rtlCol="0"/>
          <a:lstStyle>
            <a:lvl1pPr algn="r">
              <a:defRPr sz="1200">
                <a:latin typeface="Arial" charset="0"/>
                <a:cs typeface="Arial" charset="0"/>
              </a:defRPr>
            </a:lvl1pPr>
          </a:lstStyle>
          <a:p>
            <a:pPr>
              <a:defRPr/>
            </a:pPr>
            <a:fld id="{55CF805B-5B18-4B37-93FE-833D31ACD916}" type="datetimeFigureOut">
              <a:rPr lang="en-US"/>
              <a:pPr>
                <a:defRPr/>
              </a:pPr>
              <a:t>1/13/2013</a:t>
            </a:fld>
            <a:endParaRPr lang="en-US"/>
          </a:p>
        </p:txBody>
      </p:sp>
      <p:sp>
        <p:nvSpPr>
          <p:cNvPr id="4" name="Footer Placeholder 3"/>
          <p:cNvSpPr>
            <a:spLocks noGrp="1"/>
          </p:cNvSpPr>
          <p:nvPr>
            <p:ph type="ftr" sz="quarter" idx="2"/>
          </p:nvPr>
        </p:nvSpPr>
        <p:spPr>
          <a:xfrm>
            <a:off x="0" y="8805863"/>
            <a:ext cx="3032125" cy="463550"/>
          </a:xfrm>
          <a:prstGeom prst="rect">
            <a:avLst/>
          </a:prstGeom>
        </p:spPr>
        <p:txBody>
          <a:bodyPr vert="horz" lIns="92958" tIns="46479" rIns="92958" bIns="46479" rtlCol="0" anchor="b"/>
          <a:lstStyle>
            <a:lvl1pPr algn="l">
              <a:defRPr sz="1200">
                <a:latin typeface="Arial" charset="0"/>
                <a:cs typeface="Arial" charset="0"/>
              </a:defRPr>
            </a:lvl1pPr>
          </a:lstStyle>
          <a:p>
            <a:pPr>
              <a:defRPr/>
            </a:pPr>
            <a:r>
              <a:rPr lang="en-US"/>
              <a:t>Marsye Kaplan, mkaplan@bcps.org</a:t>
            </a:r>
          </a:p>
        </p:txBody>
      </p:sp>
      <p:sp>
        <p:nvSpPr>
          <p:cNvPr id="5" name="Slide Number Placeholder 4"/>
          <p:cNvSpPr>
            <a:spLocks noGrp="1"/>
          </p:cNvSpPr>
          <p:nvPr>
            <p:ph type="sldNum" sz="quarter" idx="3"/>
          </p:nvPr>
        </p:nvSpPr>
        <p:spPr>
          <a:xfrm>
            <a:off x="3963988" y="8805863"/>
            <a:ext cx="3032125" cy="463550"/>
          </a:xfrm>
          <a:prstGeom prst="rect">
            <a:avLst/>
          </a:prstGeom>
        </p:spPr>
        <p:txBody>
          <a:bodyPr vert="horz" lIns="92958" tIns="46479" rIns="92958" bIns="46479" rtlCol="0" anchor="b"/>
          <a:lstStyle>
            <a:lvl1pPr algn="r">
              <a:defRPr sz="1200">
                <a:latin typeface="Arial" charset="0"/>
                <a:cs typeface="Arial" charset="0"/>
              </a:defRPr>
            </a:lvl1pPr>
          </a:lstStyle>
          <a:p>
            <a:pPr>
              <a:defRPr/>
            </a:pPr>
            <a:fld id="{9EA6B41E-BD48-495F-BFE0-26CB8E9E8748}" type="slidenum">
              <a:rPr lang="en-US"/>
              <a:pPr>
                <a:defRPr/>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2958" tIns="46479" rIns="92958" bIns="46479" rtlCol="0"/>
          <a:lstStyle>
            <a:lvl1pPr algn="l">
              <a:defRPr sz="1200">
                <a:latin typeface="Arial" pitchFamily="34" charset="0"/>
                <a:cs typeface="Arial" pitchFamily="34" charset="0"/>
              </a:defRPr>
            </a:lvl1pPr>
          </a:lstStyle>
          <a:p>
            <a:pPr>
              <a:defRPr/>
            </a:pPr>
            <a:r>
              <a:rPr lang="en-US"/>
              <a:t>Technology Integration</a:t>
            </a:r>
          </a:p>
        </p:txBody>
      </p:sp>
      <p:sp>
        <p:nvSpPr>
          <p:cNvPr id="3" name="Date Placeholder 2"/>
          <p:cNvSpPr>
            <a:spLocks noGrp="1"/>
          </p:cNvSpPr>
          <p:nvPr>
            <p:ph type="dt" idx="1"/>
          </p:nvPr>
        </p:nvSpPr>
        <p:spPr>
          <a:xfrm>
            <a:off x="3963988" y="0"/>
            <a:ext cx="3032125" cy="463550"/>
          </a:xfrm>
          <a:prstGeom prst="rect">
            <a:avLst/>
          </a:prstGeom>
        </p:spPr>
        <p:txBody>
          <a:bodyPr vert="horz" lIns="92958" tIns="46479" rIns="92958" bIns="46479" rtlCol="0"/>
          <a:lstStyle>
            <a:lvl1pPr algn="r">
              <a:defRPr sz="1200">
                <a:latin typeface="Arial" pitchFamily="34" charset="0"/>
                <a:cs typeface="Arial" pitchFamily="34" charset="0"/>
              </a:defRPr>
            </a:lvl1pPr>
          </a:lstStyle>
          <a:p>
            <a:pPr>
              <a:defRPr/>
            </a:pPr>
            <a:fld id="{EECC9B3C-C067-4789-96E6-C2F22E944A57}" type="datetimeFigureOut">
              <a:rPr lang="en-US"/>
              <a:pPr>
                <a:defRPr/>
              </a:pPr>
              <a:t>1/13/2013</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32125" cy="463550"/>
          </a:xfrm>
          <a:prstGeom prst="rect">
            <a:avLst/>
          </a:prstGeom>
        </p:spPr>
        <p:txBody>
          <a:bodyPr vert="horz" lIns="92958" tIns="46479" rIns="92958" bIns="46479" rtlCol="0" anchor="b"/>
          <a:lstStyle>
            <a:lvl1pPr algn="l">
              <a:defRPr sz="1200">
                <a:latin typeface="Arial" pitchFamily="34" charset="0"/>
                <a:cs typeface="Arial" pitchFamily="34" charset="0"/>
              </a:defRPr>
            </a:lvl1pPr>
          </a:lstStyle>
          <a:p>
            <a:pPr>
              <a:defRPr/>
            </a:pPr>
            <a:r>
              <a:rPr lang="en-US"/>
              <a:t>Marsye Kaplan, mkaplan@bcps.org</a:t>
            </a:r>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2958" tIns="46479" rIns="92958" bIns="46479" rtlCol="0" anchor="b"/>
          <a:lstStyle>
            <a:lvl1pPr algn="r">
              <a:defRPr sz="1200">
                <a:latin typeface="Arial" pitchFamily="34" charset="0"/>
                <a:cs typeface="Arial" pitchFamily="34" charset="0"/>
              </a:defRPr>
            </a:lvl1pPr>
          </a:lstStyle>
          <a:p>
            <a:pPr>
              <a:defRPr/>
            </a:pPr>
            <a:fld id="{04305CB4-2EB3-4F24-945B-499E2D78FF23}"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600" dirty="0" smtClean="0"/>
              <a:t>Integrating technology into existing curriculum can be very easy. We</a:t>
            </a:r>
            <a:r>
              <a:rPr lang="en-US" sz="1600" baseline="0" dirty="0" smtClean="0"/>
              <a:t> are going to take a tour through some of the philosophies and avenues for integration and implementation.</a:t>
            </a:r>
            <a:endParaRPr lang="en-US" sz="1600"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92F994-AC47-4B77-82F8-7AD575DC53B8}" type="slidenum">
              <a:rPr lang="en-US" smtClean="0"/>
              <a:pPr/>
              <a:t>1</a:t>
            </a:fld>
            <a:endParaRPr lang="en-US" smtClean="0"/>
          </a:p>
        </p:txBody>
      </p:sp>
      <p:sp>
        <p:nvSpPr>
          <p:cNvPr id="36869"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36870"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a:t>
            </a:r>
            <a:r>
              <a:rPr lang="en-US" baseline="0" dirty="0" smtClean="0"/>
              <a:t> you move from determining the advantages and curricular connections, the next step is to determine the focused objectives and how you will assess or determine effectiveness.</a:t>
            </a:r>
          </a:p>
          <a:p>
            <a:pPr eaLnBrk="1" hangingPunct="1">
              <a:spcBef>
                <a:spcPct val="0"/>
              </a:spcBef>
            </a:pPr>
            <a:endParaRPr lang="en-US" baseline="0" dirty="0" smtClean="0"/>
          </a:p>
          <a:p>
            <a:pPr eaLnBrk="1" hangingPunct="1">
              <a:spcBef>
                <a:spcPct val="0"/>
              </a:spcBef>
            </a:pPr>
            <a:r>
              <a:rPr lang="en-US" baseline="0" dirty="0" smtClean="0"/>
              <a:t>Use the examples in the slide to help with this determination. You may notice that the vocabulary is directly from 21</a:t>
            </a:r>
            <a:r>
              <a:rPr lang="en-US" baseline="30000" dirty="0" smtClean="0"/>
              <a:t>st</a:t>
            </a:r>
            <a:r>
              <a:rPr lang="en-US" baseline="0" dirty="0" smtClean="0"/>
              <a:t> century learning skills.</a:t>
            </a:r>
          </a:p>
          <a:p>
            <a:pPr eaLnBrk="1" hangingPunct="1">
              <a:spcBef>
                <a:spcPct val="0"/>
              </a:spcBef>
            </a:pPr>
            <a:r>
              <a:rPr lang="en-US" baseline="0" dirty="0" smtClean="0"/>
              <a:t>These along with Step 2 questions will help you figure out how to measure outcomes and effectiveness.</a:t>
            </a: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50C934-5CA0-4C44-AB14-6A7A8EF242F2}" type="slidenum">
              <a:rPr lang="en-US" smtClean="0"/>
              <a:pPr/>
              <a:t>10</a:t>
            </a:fld>
            <a:endParaRPr lang="en-US" smtClean="0"/>
          </a:p>
        </p:txBody>
      </p:sp>
      <p:sp>
        <p:nvSpPr>
          <p:cNvPr id="39941"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39942"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slide</a:t>
            </a:r>
            <a:r>
              <a:rPr lang="en-US" baseline="0" dirty="0" smtClean="0"/>
              <a:t> helps provide a variety ways of using UDL to assess student success.</a:t>
            </a: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F5A088-BE43-4B28-8B4F-058A06E756DD}" type="slidenum">
              <a:rPr lang="en-US" smtClean="0"/>
              <a:pPr/>
              <a:t>11</a:t>
            </a:fld>
            <a:endParaRPr lang="en-US" smtClean="0"/>
          </a:p>
        </p:txBody>
      </p:sp>
      <p:sp>
        <p:nvSpPr>
          <p:cNvPr id="40965"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096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Redundant,</a:t>
            </a:r>
            <a:r>
              <a:rPr lang="en-US" baseline="0" dirty="0" smtClean="0"/>
              <a:t> I hope not! As we infuse the UDL principles, we are always looking for multiple means of  providing representation. This slide just says it in a different way.</a:t>
            </a: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4D1AC6-4B8C-4584-B991-907EE08B019B}" type="slidenum">
              <a:rPr lang="en-US" smtClean="0"/>
              <a:pPr/>
              <a:t>12</a:t>
            </a:fld>
            <a:endParaRPr lang="en-US" smtClean="0"/>
          </a:p>
        </p:txBody>
      </p:sp>
      <p:sp>
        <p:nvSpPr>
          <p:cNvPr id="41989"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1990"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Designing Integration Strategies, goes hand in hand with UDL and 21</a:t>
            </a:r>
            <a:r>
              <a:rPr lang="en-US" baseline="30000" dirty="0" smtClean="0"/>
              <a:t>st</a:t>
            </a:r>
            <a:r>
              <a:rPr lang="en-US" dirty="0" smtClean="0"/>
              <a:t> century</a:t>
            </a:r>
            <a:r>
              <a:rPr lang="en-US" baseline="0" dirty="0" smtClean="0"/>
              <a:t> strategies. Not only are we looking to promote multiple means of representation, but also to help students become better self advocates and more expert learners.</a:t>
            </a:r>
            <a:endParaRPr lang="en-US"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2049A0-DD3E-4EC4-8F17-7B1937EBF35C}" type="slidenum">
              <a:rPr lang="en-US" smtClean="0"/>
              <a:pPr/>
              <a:t>13</a:t>
            </a:fld>
            <a:endParaRPr lang="en-US" smtClean="0"/>
          </a:p>
        </p:txBody>
      </p:sp>
      <p:sp>
        <p:nvSpPr>
          <p:cNvPr id="43013"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3014"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 step 4, we are working with the logistics of preparing the instructional environment. Make sure there is planning and practice prior to using the technology. You do not want</a:t>
            </a:r>
            <a:r>
              <a:rPr lang="en-US" baseline="0" dirty="0" smtClean="0"/>
              <a:t> to be in front of a class and having the technology not work because you were unprepared.</a:t>
            </a: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9F91D8-BA2B-4C3B-80D3-0C5DB0E16923}" type="slidenum">
              <a:rPr lang="en-US" smtClean="0"/>
              <a:pPr/>
              <a:t>14</a:t>
            </a:fld>
            <a:endParaRPr lang="en-US" smtClean="0"/>
          </a:p>
        </p:txBody>
      </p:sp>
      <p:sp>
        <p:nvSpPr>
          <p:cNvPr id="44037"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4038"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Continuing</a:t>
            </a:r>
            <a:r>
              <a:rPr lang="en-US" baseline="0" dirty="0" smtClean="0"/>
              <a:t> with step 4. </a:t>
            </a:r>
            <a:r>
              <a:rPr lang="en-US" dirty="0" smtClean="0"/>
              <a:t>Making </a:t>
            </a:r>
            <a:r>
              <a:rPr lang="en-US" dirty="0" smtClean="0"/>
              <a:t>sure you have created an environment</a:t>
            </a:r>
            <a:r>
              <a:rPr lang="en-US" baseline="0" dirty="0" smtClean="0"/>
              <a:t> that truly supports instruction and learning is important. Consider the a time when you were observing in a classroom setting. Think about the list provided on this slide. Were materials actually visible to the students, did they have ready access to instructional supports, was the classroom organized and was there respect for student privacy and safety?</a:t>
            </a: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58D269-0ED0-4A59-A0EB-605E63720ED3}" type="slidenum">
              <a:rPr lang="en-US" smtClean="0"/>
              <a:pPr/>
              <a:t>15</a:t>
            </a:fld>
            <a:endParaRPr lang="en-US" smtClean="0"/>
          </a:p>
        </p:txBody>
      </p:sp>
      <p:sp>
        <p:nvSpPr>
          <p:cNvPr id="46085"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60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should sound a little familiar. When</a:t>
            </a:r>
            <a:r>
              <a:rPr lang="en-US" baseline="0" dirty="0" smtClean="0"/>
              <a:t> we consider the SETT framework, we always talk about RE-</a:t>
            </a:r>
            <a:r>
              <a:rPr lang="en-US" baseline="0" dirty="0" err="1" smtClean="0"/>
              <a:t>SETTing</a:t>
            </a:r>
            <a:r>
              <a:rPr lang="en-US" baseline="0" dirty="0" smtClean="0"/>
              <a:t> or beginning the process again. Here we are doing the same thing, only re-evaluating how the technology integration worked and how we can do it better.</a:t>
            </a:r>
            <a:endParaRPr lang="en-US"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2FDE4B-BADF-488E-9956-A7804D915545}" type="slidenum">
              <a:rPr lang="en-US" smtClean="0"/>
              <a:pPr/>
              <a:t>16</a:t>
            </a:fld>
            <a:endParaRPr lang="en-US" smtClean="0"/>
          </a:p>
        </p:txBody>
      </p:sp>
      <p:sp>
        <p:nvSpPr>
          <p:cNvPr id="48133"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8134"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Here are some questions that we might ask ourselves</a:t>
            </a:r>
            <a:r>
              <a:rPr lang="en-US" baseline="0" dirty="0" smtClean="0"/>
              <a:t> related to student achievement, attitude and their comments about the technology. Personally, let’s think about scheduling, our technical skills and how efficient the technology was to instruction.</a:t>
            </a:r>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DFB93A-E847-4586-BE33-B17C8DA90EEA}" type="slidenum">
              <a:rPr lang="en-US" smtClean="0"/>
              <a:pPr/>
              <a:t>17</a:t>
            </a:fld>
            <a:endParaRPr lang="en-US" smtClean="0"/>
          </a:p>
        </p:txBody>
      </p:sp>
      <p:sp>
        <p:nvSpPr>
          <p:cNvPr id="49157"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49158"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these strategies as you are preparation and developing your instructional plan.</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we fall</a:t>
            </a:r>
            <a:r>
              <a:rPr lang="en-US" baseline="0" dirty="0" smtClean="0"/>
              <a:t> back onto the principles of UDL and 21</a:t>
            </a:r>
            <a:r>
              <a:rPr lang="en-US" baseline="30000" dirty="0" smtClean="0"/>
              <a:t>st</a:t>
            </a:r>
            <a:r>
              <a:rPr lang="en-US" baseline="0" dirty="0" smtClean="0"/>
              <a:t> Century learning to provide for an environment that will offer differentiation for ALL students.</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Janice Light, a researcher from Penn</a:t>
            </a:r>
            <a:r>
              <a:rPr lang="en-US" baseline="0" dirty="0" smtClean="0"/>
              <a:t> State has taken a close look at how technology can be infused into everyday life. Her background is looking at how to bring technology into the Augmentative and Alternative field of communication. Other researchers and practitioners have been able to use this framework for implementation of technology into curriculum. Let’s take a closer look at the four aspects of technology skills: Operational, Functional, Strategic and Social.</a:t>
            </a:r>
          </a:p>
          <a:p>
            <a:endParaRPr lang="en-US" baseline="0" dirty="0" smtClean="0"/>
          </a:p>
          <a:p>
            <a:r>
              <a:rPr lang="en-US" baseline="0" dirty="0" smtClean="0"/>
              <a:t>Look on the ELC for the two forms that focus on these considerations. One for the teacher and one for the student.</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look further</a:t>
            </a:r>
            <a:r>
              <a:rPr lang="en-US" baseline="0" dirty="0" smtClean="0"/>
              <a:t> into differentiating, we want to be sure we are considering student’s</a:t>
            </a:r>
          </a:p>
          <a:p>
            <a:r>
              <a:rPr lang="en-US" baseline="0" dirty="0" smtClean="0"/>
              <a:t>Readiness for learning</a:t>
            </a:r>
          </a:p>
          <a:p>
            <a:r>
              <a:rPr lang="en-US" baseline="0" dirty="0" smtClean="0"/>
              <a:t>Interests</a:t>
            </a:r>
          </a:p>
          <a:p>
            <a:r>
              <a:rPr lang="en-US" baseline="0" dirty="0" smtClean="0"/>
              <a:t>Learning profile</a:t>
            </a:r>
          </a:p>
          <a:p>
            <a:endParaRPr lang="en-US" baseline="0" dirty="0" smtClean="0"/>
          </a:p>
          <a:p>
            <a:r>
              <a:rPr lang="en-US" baseline="0" dirty="0" smtClean="0"/>
              <a:t>All of these are considered along the way and certainly as we develop methods, materials and assessment.</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Taking a closer</a:t>
            </a:r>
            <a:r>
              <a:rPr lang="en-US" baseline="0" dirty="0" smtClean="0"/>
              <a:t> look at student readiness, we will want to consider the levels of participation.  In this hierarchy, </a:t>
            </a:r>
          </a:p>
          <a:p>
            <a:pPr>
              <a:buFont typeface="Arial" pitchFamily="34" charset="0"/>
              <a:buChar char="•"/>
            </a:pPr>
            <a:r>
              <a:rPr lang="en-US" baseline="0" dirty="0" smtClean="0"/>
              <a:t> we see students in a classroom who may academically and</a:t>
            </a:r>
            <a:r>
              <a:rPr lang="en-US" b="1" baseline="0" dirty="0" smtClean="0"/>
              <a:t> competitively </a:t>
            </a:r>
            <a:r>
              <a:rPr lang="en-US" baseline="0" dirty="0" smtClean="0"/>
              <a:t>engaged with their peers</a:t>
            </a:r>
          </a:p>
          <a:p>
            <a:pPr>
              <a:buFont typeface="Arial" pitchFamily="34" charset="0"/>
              <a:buChar char="•"/>
            </a:pPr>
            <a:r>
              <a:rPr lang="en-US" b="1" baseline="0" dirty="0" smtClean="0"/>
              <a:t>Actively</a:t>
            </a:r>
            <a:r>
              <a:rPr lang="en-US" baseline="0" dirty="0" smtClean="0"/>
              <a:t> engaged in similar content, but not at a competitive level </a:t>
            </a:r>
          </a:p>
          <a:p>
            <a:pPr>
              <a:buFont typeface="Arial" pitchFamily="34" charset="0"/>
              <a:buChar char="•"/>
            </a:pPr>
            <a:r>
              <a:rPr lang="en-US" b="1" i="0" baseline="0" dirty="0" smtClean="0"/>
              <a:t>Involved</a:t>
            </a:r>
            <a:r>
              <a:rPr lang="en-US" b="0" i="0" baseline="0" dirty="0" smtClean="0"/>
              <a:t> but not on the same academic level as their peers</a:t>
            </a:r>
          </a:p>
          <a:p>
            <a:pPr>
              <a:buFont typeface="Arial" pitchFamily="34" charset="0"/>
              <a:buChar char="•"/>
            </a:pPr>
            <a:r>
              <a:rPr lang="en-US" b="1" i="0" baseline="0" dirty="0" smtClean="0"/>
              <a:t>Not </a:t>
            </a:r>
            <a:r>
              <a:rPr lang="en-US" b="0" i="0" baseline="0" dirty="0" smtClean="0"/>
              <a:t>involved in the academic rigor. These student’s may have a completely different criteria of curricular connection</a:t>
            </a:r>
          </a:p>
          <a:p>
            <a:pPr>
              <a:buFont typeface="Arial" pitchFamily="34" charset="0"/>
              <a:buChar char="•"/>
            </a:pPr>
            <a:endParaRPr lang="en-US" b="0" i="0" baseline="0" dirty="0" smtClean="0"/>
          </a:p>
          <a:p>
            <a:pPr>
              <a:buFont typeface="Arial" pitchFamily="34" charset="0"/>
              <a:buChar char="•"/>
            </a:pPr>
            <a:r>
              <a:rPr lang="en-US" b="0" i="0" baseline="0" dirty="0" smtClean="0"/>
              <a:t>Our goal is to move students along this continuum so that as much as possible, they are competitively engaged.</a:t>
            </a:r>
            <a:endParaRPr lang="en-US" b="1" i="0" baseline="0" dirty="0" smtClean="0"/>
          </a:p>
          <a:p>
            <a:pPr>
              <a:buFont typeface="Arial" pitchFamily="34" charset="0"/>
              <a:buChar char="•"/>
            </a:pP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regard to student interests, one may look to support student through groups that have common topic areas, student’s personal choices or project</a:t>
            </a:r>
            <a:r>
              <a:rPr lang="en-US" baseline="0" dirty="0" smtClean="0"/>
              <a:t> based experiences. Each facilitating Action and Expression and Engagement principles.</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discussed learning profiles</a:t>
            </a:r>
            <a:r>
              <a:rPr lang="en-US" baseline="0" dirty="0" smtClean="0"/>
              <a:t> at frequent intervals throughout the course. Knowing how your student learns and how you teach can be an important key to helping them succeed.</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this says differentiation, it really has to do with how we teach for success.</a:t>
            </a:r>
          </a:p>
          <a:p>
            <a:r>
              <a:rPr lang="en-US" baseline="0" dirty="0" smtClean="0"/>
              <a:t>Thinking about the various conditions that affect learning and classroom management, giving teachers more time to teach and the learning curve of embracing new technologies and strategies are important issues.</a:t>
            </a:r>
          </a:p>
          <a:p>
            <a:endParaRPr lang="en-US" baseline="0" dirty="0" smtClean="0"/>
          </a:p>
          <a:p>
            <a:r>
              <a:rPr lang="en-US" baseline="0" dirty="0" smtClean="0"/>
              <a:t>These all lead into the next slide.</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Classroom management is the #1 factor affecting</a:t>
            </a:r>
            <a:r>
              <a:rPr lang="en-US" baseline="0" dirty="0" smtClean="0"/>
              <a:t> student learning. Think back to one of the classes you teach. On a day that may not have been stellar for anyone. The more time you spend obtaining class attention reeks havoc on the learning of all.</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provides some data</a:t>
            </a:r>
            <a:r>
              <a:rPr lang="en-US" baseline="0" dirty="0" smtClean="0"/>
              <a:t> that illustrates how little time may be spent in actual teaching. A little overwhelming!!!</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consider management consider these supports. Planning up front is imperative to creating,</a:t>
            </a:r>
            <a:r>
              <a:rPr lang="en-US" baseline="0" dirty="0" smtClean="0"/>
              <a:t> implementing and maintaining an environment that will support good instruction and ultimately, learning.</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the classrooms that you have either observed or taught</a:t>
            </a:r>
            <a:r>
              <a:rPr lang="en-US" baseline="0" dirty="0" smtClean="0"/>
              <a:t> in. What did you experience? Where was the teacher positioned??? It makes a difference.</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as we think</a:t>
            </a:r>
            <a:r>
              <a:rPr lang="en-US" baseline="0" dirty="0" smtClean="0"/>
              <a:t> about how we will engineer our classrooms to be aware of the visibility of the teacher and materials, the distractions in the classroom. Does the student have ready access to the materials and technology?</a:t>
            </a:r>
          </a:p>
          <a:p>
            <a:endParaRPr lang="en-US" baseline="0" dirty="0" smtClean="0"/>
          </a:p>
          <a:p>
            <a:r>
              <a:rPr lang="en-US" baseline="0" dirty="0" smtClean="0"/>
              <a:t>A big question that is really significant is Can the teacher see the student and what they are doing. We need to make sure the teacher has access to the student and vice versa!</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Let’s</a:t>
            </a:r>
            <a:r>
              <a:rPr lang="en-US" sz="1600" baseline="0" dirty="0" smtClean="0"/>
              <a:t> first consider the most basic use of the device. That happens to be the Operational Skill level. This requires that the user have the technical skill set to operate and use the system. For many of our students it relates to the actual physical access method. Think about a recent new device that you have acquired…the very first thing you have to do is learn how to use it.</a:t>
            </a:r>
            <a:endParaRPr lang="en-US" sz="1600"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 you reflect on integration of new tools and resources, whether</a:t>
            </a:r>
            <a:r>
              <a:rPr lang="en-US" baseline="0" dirty="0" smtClean="0"/>
              <a:t> they are low tech or high tech, please keep in mind the changes in student’s performance that you are aiming form. In addition, as you look back on prior expectations….if the supports in place are not altered, then do not expect changes in student performance. Be proactive, use the SETT framework and Re-Sett often to make sure the student has the best opportunity for success!</a:t>
            </a:r>
            <a:endParaRPr lang="en-U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F1F11A-4081-4051-A9CB-250E0A0A206E}" type="slidenum">
              <a:rPr lang="en-US" smtClean="0"/>
              <a:pPr/>
              <a:t>30</a:t>
            </a:fld>
            <a:endParaRPr lang="en-US" smtClean="0"/>
          </a:p>
        </p:txBody>
      </p:sp>
      <p:sp>
        <p:nvSpPr>
          <p:cNvPr id="50181"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50182"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Resources</a:t>
            </a:r>
            <a:endParaRPr lang="en-US"/>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next level to be considered</a:t>
            </a:r>
            <a:r>
              <a:rPr lang="en-US" sz="1600" baseline="0" dirty="0" smtClean="0"/>
              <a:t> focuses on the skills necessary to utilize the device. We need to consider the teacher’s role in using the technology as part of the instruction or at the very least instructing someone in how to use it. From the student’s perspective, they need to know what to do with it.</a:t>
            </a:r>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Moving up the continuum to the Strategic</a:t>
            </a:r>
            <a:r>
              <a:rPr lang="en-US" baseline="0" dirty="0" smtClean="0"/>
              <a:t> Skills, we need to consider how to decide when to use the tool and which tool is most appropriate. As we reflect on all of the tools that could possibly meet a unique need given the student’s strengths/needs, environment and task, we have many choices. The strategic skill helps us narrow the playing field to make the best choice. From the teacher’s viewpoint, we look at knowing when to use the technology…making that direct connection. From the student’s perspective, knowing when it is appropriate and when it isn’t. It is at this point that we are working toward helping the student become a better self-advocate.</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level of skill set looks at the Social Skills</a:t>
            </a:r>
            <a:r>
              <a:rPr lang="en-US" baseline="0" dirty="0" smtClean="0"/>
              <a:t> necessary for full integration and implementation. Looking at it from the teacher’s perspective, can the technology be used when others are present? Consider the observation, is the teacher comfortable enough with the technology to really use it as part of their lesson. Do they have enough confidence to use it in demonstration, but also to be able to use it with others. Finally, can they help others understand the reasons for and use of the technology?  </a:t>
            </a:r>
          </a:p>
          <a:p>
            <a:endParaRPr lang="en-US" baseline="0" dirty="0" smtClean="0"/>
          </a:p>
          <a:p>
            <a:r>
              <a:rPr lang="en-US" baseline="0" dirty="0" smtClean="0"/>
              <a:t>The student must be comfortable enough to use the technology in a social and real-world context. </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consider</a:t>
            </a:r>
            <a:r>
              <a:rPr lang="en-US" baseline="0" dirty="0" smtClean="0"/>
              <a:t> how to integrate technology, make sure you consider these four aspects of skill sets. Plan your intervention accordingly.</a:t>
            </a:r>
            <a:endParaRPr lang="en-US" dirty="0"/>
          </a:p>
        </p:txBody>
      </p:sp>
      <p:sp>
        <p:nvSpPr>
          <p:cNvPr id="4" name="Header Placeholder 3"/>
          <p:cNvSpPr>
            <a:spLocks noGrp="1"/>
          </p:cNvSpPr>
          <p:nvPr>
            <p:ph type="hdr" sz="quarter" idx="10"/>
          </p:nvPr>
        </p:nvSpPr>
        <p:spPr/>
        <p:txBody>
          <a:bodyPr/>
          <a:lstStyle/>
          <a:p>
            <a:pPr>
              <a:defRPr/>
            </a:pPr>
            <a:r>
              <a:rPr lang="en-US" smtClean="0"/>
              <a:t>Technology Integration</a:t>
            </a:r>
            <a:endParaRPr lang="en-US"/>
          </a:p>
        </p:txBody>
      </p:sp>
      <p:sp>
        <p:nvSpPr>
          <p:cNvPr id="5" name="Footer Placeholder 4"/>
          <p:cNvSpPr>
            <a:spLocks noGrp="1"/>
          </p:cNvSpPr>
          <p:nvPr>
            <p:ph type="ftr" sz="quarter" idx="11"/>
          </p:nvPr>
        </p:nvSpPr>
        <p:spPr/>
        <p:txBody>
          <a:bodyPr/>
          <a:lstStyle/>
          <a:p>
            <a:pPr>
              <a:defRPr/>
            </a:pPr>
            <a:r>
              <a:rPr lang="en-US" smtClean="0"/>
              <a:t>Marsye Kaplan, mkaplan@bcps.org</a:t>
            </a:r>
            <a:endParaRPr lang="en-US"/>
          </a:p>
        </p:txBody>
      </p:sp>
      <p:sp>
        <p:nvSpPr>
          <p:cNvPr id="6" name="Slide Number Placeholder 5"/>
          <p:cNvSpPr>
            <a:spLocks noGrp="1"/>
          </p:cNvSpPr>
          <p:nvPr>
            <p:ph type="sldNum" sz="quarter" idx="12"/>
          </p:nvPr>
        </p:nvSpPr>
        <p:spPr/>
        <p:txBody>
          <a:bodyPr/>
          <a:lstStyle/>
          <a:p>
            <a:pPr>
              <a:defRPr/>
            </a:pPr>
            <a:fld id="{04305CB4-2EB3-4F24-945B-499E2D78FF2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a</a:t>
            </a:r>
            <a:r>
              <a:rPr lang="en-US" baseline="0" dirty="0" smtClean="0"/>
              <a:t> number of questions that we may take into consideration as we try to configure the implementation of technology.</a:t>
            </a:r>
          </a:p>
          <a:p>
            <a:pPr eaLnBrk="1" hangingPunct="1">
              <a:spcBef>
                <a:spcPct val="0"/>
              </a:spcBef>
            </a:pPr>
            <a:r>
              <a:rPr lang="en-US" baseline="0" dirty="0" smtClean="0"/>
              <a:t>This first question asks that we not begin with the technology as the first step, but what issue or problem you are addressing. This works very closely with the SETT framework as we consider the student’s strengths and needs and the tasks involved.  The importance of the outcome or evidence that we want to see as a result of the tool or strategy is paramount.</a:t>
            </a:r>
          </a:p>
          <a:p>
            <a:pPr eaLnBrk="1" hangingPunct="1">
              <a:spcBef>
                <a:spcPct val="0"/>
              </a:spcBef>
            </a:pPr>
            <a:endParaRPr lang="en-US" baseline="0" dirty="0" smtClean="0"/>
          </a:p>
          <a:p>
            <a:pPr eaLnBrk="1" hangingPunct="1">
              <a:spcBef>
                <a:spcPct val="0"/>
              </a:spcBef>
            </a:pPr>
            <a:r>
              <a:rPr lang="en-US" baseline="0" dirty="0" smtClean="0"/>
              <a:t>We always want to make sure that the technology-based strategy is truly a relative advantage, not just another tool.</a:t>
            </a:r>
          </a:p>
          <a:p>
            <a:pPr eaLnBrk="1" hangingPunct="1">
              <a:spcBef>
                <a:spcPct val="0"/>
              </a:spcBef>
            </a:pPr>
            <a:endParaRPr lang="en-US" baseline="0" dirty="0" smtClean="0"/>
          </a:p>
          <a:p>
            <a:pPr eaLnBrk="1" hangingPunct="1">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E9FE1E-4F19-48FC-962D-C0211F073B3D}" type="slidenum">
              <a:rPr lang="en-US" smtClean="0"/>
              <a:pPr/>
              <a:t>8</a:t>
            </a:fld>
            <a:endParaRPr lang="en-US" smtClean="0"/>
          </a:p>
        </p:txBody>
      </p:sp>
      <p:sp>
        <p:nvSpPr>
          <p:cNvPr id="37893"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37894"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 we consider those relative</a:t>
            </a:r>
            <a:r>
              <a:rPr lang="en-US" baseline="0" dirty="0" smtClean="0"/>
              <a:t> advantages, ask yourself the following:</a:t>
            </a:r>
          </a:p>
          <a:p>
            <a:pPr marL="228600" indent="-228600" eaLnBrk="1" hangingPunct="1">
              <a:spcBef>
                <a:spcPct val="0"/>
              </a:spcBef>
              <a:buAutoNum type="arabicPeriod"/>
            </a:pPr>
            <a:r>
              <a:rPr lang="en-US" baseline="0" dirty="0" smtClean="0"/>
              <a:t>What is the estimate impact on the student, their learning and success? Is it truly significant?</a:t>
            </a:r>
          </a:p>
          <a:p>
            <a:pPr marL="228600" indent="-228600" eaLnBrk="1" hangingPunct="1">
              <a:spcBef>
                <a:spcPct val="0"/>
              </a:spcBef>
              <a:buAutoNum type="arabicPeriod"/>
            </a:pPr>
            <a:r>
              <a:rPr lang="en-US" baseline="0" dirty="0" smtClean="0"/>
              <a:t>What is the required effort and expense? If these are out of proportion to what the outcome should be, then you may want to reconsider.</a:t>
            </a:r>
          </a:p>
          <a:p>
            <a:pPr marL="228600" indent="-228600" eaLnBrk="1" hangingPunct="1">
              <a:spcBef>
                <a:spcPct val="0"/>
              </a:spcBef>
              <a:buAutoNum type="arabicPeriod"/>
            </a:pPr>
            <a:r>
              <a:rPr lang="en-US" baseline="0" dirty="0" smtClean="0"/>
              <a:t> Do the strategies support both UDL initiatives and 21</a:t>
            </a:r>
            <a:r>
              <a:rPr lang="en-US" baseline="30000" dirty="0" smtClean="0"/>
              <a:t>st</a:t>
            </a:r>
            <a:r>
              <a:rPr lang="en-US" baseline="0" dirty="0" smtClean="0"/>
              <a:t> century learning skills. This is absolutely the core to instruction. Combining both curriculum content and the UDL to form the perfect educational union.</a:t>
            </a:r>
          </a:p>
          <a:p>
            <a:pPr marL="228600" indent="-228600" eaLnBrk="1" hangingPunct="1">
              <a:spcBef>
                <a:spcPct val="0"/>
              </a:spcBef>
              <a:buAutoNum type="arabicPeriod"/>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72484C-3267-4144-857B-B43FCE8FAD6A}" type="slidenum">
              <a:rPr lang="en-US" smtClean="0"/>
              <a:pPr/>
              <a:t>9</a:t>
            </a:fld>
            <a:endParaRPr lang="en-US" smtClean="0"/>
          </a:p>
        </p:txBody>
      </p:sp>
      <p:sp>
        <p:nvSpPr>
          <p:cNvPr id="38917"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Marsye Kaplan, mkaplan@bcps.org</a:t>
            </a:r>
          </a:p>
        </p:txBody>
      </p:sp>
      <p:sp>
        <p:nvSpPr>
          <p:cNvPr id="38918"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Technology Integration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6DE09193-B461-44CC-8620-60B2935A684E}" type="datetime1">
              <a:rPr lang="en-US" smtClean="0"/>
              <a:pPr>
                <a:defRPr/>
              </a:pPr>
              <a:t>1/13/2013</a:t>
            </a:fld>
            <a:endParaRPr lang="en-US" altLang="en-US"/>
          </a:p>
        </p:txBody>
      </p:sp>
      <p:sp>
        <p:nvSpPr>
          <p:cNvPr id="20" name="Footer Placeholder 19"/>
          <p:cNvSpPr>
            <a:spLocks noGrp="1"/>
          </p:cNvSpPr>
          <p:nvPr>
            <p:ph type="ftr" sz="quarter" idx="11"/>
          </p:nvPr>
        </p:nvSpPr>
        <p:spPr/>
        <p:txBody>
          <a:bodyPr/>
          <a:lstStyle>
            <a:extLst/>
          </a:lstStyle>
          <a:p>
            <a:pPr>
              <a:defRPr/>
            </a:pPr>
            <a:endParaRPr lang="en-US" altLang="en-US"/>
          </a:p>
        </p:txBody>
      </p:sp>
      <p:sp>
        <p:nvSpPr>
          <p:cNvPr id="10" name="Slide Number Placeholder 9"/>
          <p:cNvSpPr>
            <a:spLocks noGrp="1"/>
          </p:cNvSpPr>
          <p:nvPr>
            <p:ph type="sldNum" sz="quarter" idx="12"/>
          </p:nvPr>
        </p:nvSpPr>
        <p:spPr/>
        <p:txBody>
          <a:bodyPr/>
          <a:lstStyle>
            <a:extLst/>
          </a:lstStyle>
          <a:p>
            <a:pPr>
              <a:defRPr/>
            </a:pPr>
            <a:fld id="{7671DEBE-94A2-421F-899D-C8FCCDC6BA58}" type="slidenum">
              <a:rPr lang="en-US" altLang="en-US" smtClean="0"/>
              <a:pPr>
                <a:defRPr/>
              </a:pPr>
              <a:t>‹#›</a:t>
            </a:fld>
            <a:endParaRPr lang="en-US"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DC764BD-FB14-4CF8-89DA-69F277BA692F}" type="datetime1">
              <a:rPr lang="en-US" smtClean="0"/>
              <a:pPr>
                <a:defRPr/>
              </a:pPr>
              <a:t>1/13/2013</a:t>
            </a:fld>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19C2000D-D6AA-409C-BAD0-54C7CD2A0C59}"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923C7DF-5320-4018-819A-D19CAAB0689F}" type="datetime1">
              <a:rPr lang="en-US" smtClean="0"/>
              <a:pPr>
                <a:defRPr/>
              </a:pPr>
              <a:t>1/13/2013</a:t>
            </a:fld>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857B1FA1-EEF0-4667-A2DB-781558053A82}"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EE7259C0-B2F9-4E57-B597-3EA76C154689}" type="datetime1">
              <a:rPr lang="en-US" smtClean="0"/>
              <a:pPr>
                <a:defRPr/>
              </a:pPr>
              <a:t>1/13/2013</a:t>
            </a:fld>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63CF9CDF-9905-46E5-B346-E4295ACF2EE2}"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92679424-15E2-44DC-B004-2199ADCED9F6}" type="datetime1">
              <a:rPr lang="en-US" smtClean="0"/>
              <a:pPr>
                <a:defRPr/>
              </a:pPr>
              <a:t>1/13/2013</a:t>
            </a:fld>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D28E6938-2B24-4A59-AF74-B18136C9AEE0}" type="slidenum">
              <a:rPr lang="en-US" altLang="en-US" smtClean="0"/>
              <a:pPr>
                <a:defRPr/>
              </a:pPr>
              <a:t>‹#›</a:t>
            </a:fld>
            <a:endParaRPr lang="en-US"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B02337A2-28E4-4608-B1C8-2174511FDCC8}" type="datetime1">
              <a:rPr lang="en-US" smtClean="0"/>
              <a:pPr>
                <a:defRPr/>
              </a:pPr>
              <a:t>1/13/2013</a:t>
            </a:fld>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E9A91BDD-8F77-4A2E-B8C4-456A2485E039}"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1B6FA0D9-32BA-4521-8FC4-35F3CA14C22F}" type="datetime1">
              <a:rPr lang="en-US" smtClean="0"/>
              <a:pPr>
                <a:defRPr/>
              </a:pPr>
              <a:t>1/13/2013</a:t>
            </a:fld>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EEF561DF-229D-41DD-84FB-D0C79D2DCAC8}"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124916EC-5D5C-476F-AAC1-DABB138273A3}" type="datetime1">
              <a:rPr lang="en-US" smtClean="0"/>
              <a:pPr>
                <a:defRPr/>
              </a:pPr>
              <a:t>1/13/2013</a:t>
            </a:fld>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B1D56ADF-CD69-4BE3-9290-9510DABA1DA3}"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F49F36D9-5B2C-4D91-85C3-FADF265E3F88}" type="datetime1">
              <a:rPr lang="en-US" smtClean="0"/>
              <a:pPr>
                <a:defRPr/>
              </a:pPr>
              <a:t>1/13/2013</a:t>
            </a:fld>
            <a:endParaRPr lang="en-US" altLang="en-US"/>
          </a:p>
        </p:txBody>
      </p:sp>
      <p:sp>
        <p:nvSpPr>
          <p:cNvPr id="3" name="Footer Placeholder 2"/>
          <p:cNvSpPr>
            <a:spLocks noGrp="1"/>
          </p:cNvSpPr>
          <p:nvPr>
            <p:ph type="ftr" sz="quarter" idx="11"/>
          </p:nvPr>
        </p:nvSpPr>
        <p:spPr/>
        <p:txBody>
          <a:bodyPr/>
          <a:lstStyle>
            <a:extLst/>
          </a:lstStyle>
          <a:p>
            <a:pPr>
              <a:defRPr/>
            </a:pPr>
            <a:endParaRPr lang="en-US" altLang="en-US"/>
          </a:p>
        </p:txBody>
      </p:sp>
      <p:sp>
        <p:nvSpPr>
          <p:cNvPr id="4" name="Slide Number Placeholder 3"/>
          <p:cNvSpPr>
            <a:spLocks noGrp="1"/>
          </p:cNvSpPr>
          <p:nvPr>
            <p:ph type="sldNum" sz="quarter" idx="12"/>
          </p:nvPr>
        </p:nvSpPr>
        <p:spPr/>
        <p:txBody>
          <a:bodyPr/>
          <a:lstStyle>
            <a:extLst/>
          </a:lstStyle>
          <a:p>
            <a:pPr>
              <a:defRPr/>
            </a:pPr>
            <a:fld id="{7C5B431F-3E69-4445-9901-E4E2355C1E1C}" type="slidenum">
              <a:rPr lang="en-US" altLang="en-US" smtClean="0"/>
              <a:pPr>
                <a:defRPr/>
              </a:pPr>
              <a:t>‹#›</a:t>
            </a:fld>
            <a:endParaRPr lang="en-US"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F6F5240B-5D3D-40A3-8AB9-5F8C01237937}" type="datetime1">
              <a:rPr lang="en-US" smtClean="0"/>
              <a:pPr>
                <a:defRPr/>
              </a:pPr>
              <a:t>1/13/2013</a:t>
            </a:fld>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DB376052-1344-4C95-A59A-F598B2A070A5}" type="slidenum">
              <a:rPr lang="en-US" altLang="en-US" smtClean="0"/>
              <a:pPr>
                <a:defRPr/>
              </a:pPr>
              <a:t>‹#›</a:t>
            </a:fld>
            <a:endParaRPr lang="en-US" altLang="en-US"/>
          </a:p>
        </p:txBody>
      </p:sp>
    </p:spTree>
  </p:cSld>
  <p:clrMapOvr>
    <a:masterClrMapping/>
  </p:clrMapOvr>
  <p:transition spd="slow">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18706E4C-FD37-49EB-BF65-11EA868EB69D}" type="datetime1">
              <a:rPr lang="en-US" smtClean="0"/>
              <a:pPr>
                <a:defRPr/>
              </a:pPr>
              <a:t>1/13/2013</a:t>
            </a:fld>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45F24FFF-9A17-484A-87DD-0D1F391E37E2}" type="slidenum">
              <a:rPr lang="en-US" altLang="en-US" smtClean="0"/>
              <a:pPr>
                <a:defRPr/>
              </a:pPr>
              <a:t>‹#›</a:t>
            </a:fld>
            <a:endParaRPr lang="en-US"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F2579757-FA02-4788-AC46-22F2670852D8}" type="datetime1">
              <a:rPr lang="en-US" smtClean="0"/>
              <a:pPr>
                <a:defRPr/>
              </a:pPr>
              <a:t>1/13/2013</a:t>
            </a:fld>
            <a:endParaRPr lang="en-US"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4369D25D-B4E1-4638-9928-32C45FA8BCEA}" type="slidenum">
              <a:rPr lang="en-US" altLang="en-US" smtClean="0"/>
              <a:pPr>
                <a:defRPr/>
              </a:pPr>
              <a:t>‹#›</a:t>
            </a:fld>
            <a:endParaRPr lang="en-US"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stCondLst>
                                            <p:cond delay="0"/>
                                          </p:stCondLst>
                                        </p:cTn>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stCondLst>
                                            <p:cond delay="0"/>
                                          </p:stCondLst>
                                        </p:cTn>
                                        <p:tgtEl>
                                          <p:spTgt spid="9">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stCondLst>
                                            <p:cond delay="0"/>
                                          </p:stCondLst>
                                        </p:cTn>
                                        <p:tgtEl>
                                          <p:spTgt spid="9">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stCondLst>
                                            <p:cond delay="0"/>
                                          </p:stCondLst>
                                        </p:cTn>
                                        <p:tgtEl>
                                          <p:spTgt spid="9">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stCondLst>
                                            <p:cond delay="0"/>
                                          </p:stCondLst>
                                        </p:cTn>
                                        <p:tgtEl>
                                          <p:spTgt spid="9">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stCondLst>
                                            <p:cond delay="0"/>
                                          </p:stCondLst>
                                        </p:cTn>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uild="p"/>
    </p:bld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gaylbowser@aol.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u.westga.edu/~dowens/3401/index.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imgres?imgurl=http://www.earnedrelevance.com/wp-admin/images/Kindle.png&amp;imgrefurl=http://earnedrelevance.com/2009/03/the-kindle-will-be-part-of-your-business-strategy/&amp;h=740&amp;w=540&amp;sz=291&amp;tbnid=pgZlHGY8bL_ImM:&amp;tbnh=263&amp;tbnw=192&amp;prev=/images?q=kindle+image&amp;zoom=1&amp;q=kindle+image&amp;hl=en&amp;usg=__9DXbZDQUfRPcJjA_Til7wITR4SM=&amp;sa=X&amp;ei=W_7GTLLlEcKBlAfLpZHIAg&amp;ved=0CCIQ9QEwA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livbit.com/article/wp-content/uploads/2008/12/apple_netbook_2.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8B498C7-BEC4-4892-8CB5-7E3ACA1CA6D0}" type="slidenum">
              <a:rPr lang="en-US" altLang="en-US"/>
              <a:pPr>
                <a:defRPr/>
              </a:pPr>
              <a:t>1</a:t>
            </a:fld>
            <a:endParaRPr lang="en-US" altLang="en-US"/>
          </a:p>
        </p:txBody>
      </p:sp>
      <p:sp>
        <p:nvSpPr>
          <p:cNvPr id="2050" name="Rectangle 2"/>
          <p:cNvSpPr>
            <a:spLocks noGrp="1" noChangeArrowheads="1"/>
          </p:cNvSpPr>
          <p:nvPr>
            <p:ph type="ctrTitle" idx="4294967295"/>
          </p:nvPr>
        </p:nvSpPr>
        <p:spPr>
          <a:xfrm>
            <a:off x="1905000" y="1905000"/>
            <a:ext cx="7239000" cy="1905000"/>
          </a:xfrm>
        </p:spPr>
        <p:txBody>
          <a:bodyPr anchor="ctr"/>
          <a:lstStyle/>
          <a:p>
            <a:pPr eaLnBrk="1" hangingPunct="1"/>
            <a:r>
              <a:rPr lang="en-US" dirty="0" smtClean="0"/>
              <a:t>The Technology Integration Planning Model</a:t>
            </a:r>
          </a:p>
        </p:txBody>
      </p:sp>
      <p:sp>
        <p:nvSpPr>
          <p:cNvPr id="2051" name="Rectangle 3"/>
          <p:cNvSpPr>
            <a:spLocks noGrp="1" noChangeArrowheads="1"/>
          </p:cNvSpPr>
          <p:nvPr>
            <p:ph type="subTitle" idx="4294967295"/>
          </p:nvPr>
        </p:nvSpPr>
        <p:spPr>
          <a:xfrm>
            <a:off x="1066800" y="4572000"/>
            <a:ext cx="8077200" cy="1752600"/>
          </a:xfrm>
        </p:spPr>
        <p:txBody>
          <a:bodyPr anchor="ctr"/>
          <a:lstStyle/>
          <a:p>
            <a:pPr marL="0" indent="0" eaLnBrk="1" hangingPunct="1">
              <a:lnSpc>
                <a:spcPct val="80000"/>
              </a:lnSpc>
              <a:buFont typeface="Wingdings" pitchFamily="2" charset="2"/>
              <a:buNone/>
            </a:pPr>
            <a:r>
              <a:rPr lang="en-US" sz="1600" smtClean="0"/>
              <a:t>Adapted from:</a:t>
            </a:r>
          </a:p>
          <a:p>
            <a:pPr marL="0" indent="0" eaLnBrk="1" hangingPunct="1">
              <a:lnSpc>
                <a:spcPct val="80000"/>
              </a:lnSpc>
              <a:buFont typeface="Wingdings" pitchFamily="2" charset="2"/>
              <a:buNone/>
            </a:pPr>
            <a:r>
              <a:rPr lang="en-US" sz="1400" i="1" smtClean="0"/>
              <a:t>stu.westga.edu/~dowens/3401/Tip_</a:t>
            </a:r>
            <a:r>
              <a:rPr lang="en-US" sz="1400" b="1" i="1" smtClean="0"/>
              <a:t>Model</a:t>
            </a:r>
            <a:r>
              <a:rPr lang="en-US" sz="1400" i="1" smtClean="0"/>
              <a:t>.ppt -</a:t>
            </a:r>
            <a:r>
              <a:rPr lang="en-US" sz="1400" smtClean="0"/>
              <a:t>Mary Monroe</a:t>
            </a:r>
          </a:p>
          <a:p>
            <a:pPr marL="0" indent="0" eaLnBrk="1" hangingPunct="1">
              <a:lnSpc>
                <a:spcPct val="80000"/>
              </a:lnSpc>
              <a:buFont typeface="Wingdings" pitchFamily="2" charset="2"/>
              <a:buNone/>
            </a:pPr>
            <a:r>
              <a:rPr lang="en-US" sz="1400" smtClean="0"/>
              <a:t>Fall 2007</a:t>
            </a: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7F5E77-20CF-4662-8270-BF45B6714FF7}" type="slidenum">
              <a:rPr lang="en-US" altLang="en-US"/>
              <a:pPr>
                <a:defRPr/>
              </a:pPr>
              <a:t>10</a:t>
            </a:fld>
            <a:endParaRPr lang="en-US" altLang="en-US"/>
          </a:p>
        </p:txBody>
      </p:sp>
      <p:sp>
        <p:nvSpPr>
          <p:cNvPr id="11266"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2: Decide on Objectives and Assessments</a:t>
            </a:r>
          </a:p>
        </p:txBody>
      </p:sp>
      <p:sp>
        <p:nvSpPr>
          <p:cNvPr id="11267" name="Rectangle 3"/>
          <p:cNvSpPr>
            <a:spLocks noGrp="1" noChangeArrowheads="1"/>
          </p:cNvSpPr>
          <p:nvPr>
            <p:ph type="body" idx="4294967295"/>
          </p:nvPr>
        </p:nvSpPr>
        <p:spPr>
          <a:xfrm>
            <a:off x="0" y="1371600"/>
            <a:ext cx="7772400" cy="4495800"/>
          </a:xfrm>
        </p:spPr>
        <p:txBody>
          <a:bodyPr/>
          <a:lstStyle/>
          <a:p>
            <a:pPr eaLnBrk="1" hangingPunct="1">
              <a:lnSpc>
                <a:spcPct val="80000"/>
              </a:lnSpc>
            </a:pPr>
            <a:r>
              <a:rPr lang="en-US" sz="2500" smtClean="0"/>
              <a:t>Example outcomes, objectives, and assessments</a:t>
            </a:r>
          </a:p>
          <a:p>
            <a:pPr lvl="1" eaLnBrk="1" hangingPunct="1">
              <a:lnSpc>
                <a:spcPct val="80000"/>
              </a:lnSpc>
            </a:pPr>
            <a:r>
              <a:rPr lang="en-US" sz="2400" smtClean="0"/>
              <a:t>Critical thinking</a:t>
            </a:r>
          </a:p>
          <a:p>
            <a:pPr lvl="1" eaLnBrk="1" hangingPunct="1">
              <a:lnSpc>
                <a:spcPct val="80000"/>
              </a:lnSpc>
            </a:pPr>
            <a:r>
              <a:rPr lang="en-US" sz="2400" smtClean="0"/>
              <a:t>Problem solving</a:t>
            </a:r>
          </a:p>
          <a:p>
            <a:pPr lvl="1" eaLnBrk="1" hangingPunct="1">
              <a:lnSpc>
                <a:spcPct val="80000"/>
              </a:lnSpc>
            </a:pPr>
            <a:r>
              <a:rPr lang="en-US" sz="2400" smtClean="0"/>
              <a:t>Collaboration</a:t>
            </a:r>
          </a:p>
          <a:p>
            <a:pPr lvl="1" eaLnBrk="1" hangingPunct="1">
              <a:lnSpc>
                <a:spcPct val="80000"/>
              </a:lnSpc>
            </a:pPr>
            <a:r>
              <a:rPr lang="en-US" sz="2400" smtClean="0"/>
              <a:t>Innovation</a:t>
            </a:r>
          </a:p>
          <a:p>
            <a:pPr lvl="1" eaLnBrk="1" hangingPunct="1">
              <a:lnSpc>
                <a:spcPct val="80000"/>
              </a:lnSpc>
            </a:pPr>
            <a:r>
              <a:rPr lang="en-US" sz="2400" smtClean="0"/>
              <a:t>Creativity</a:t>
            </a:r>
          </a:p>
          <a:p>
            <a:pPr lvl="1" eaLnBrk="1" hangingPunct="1">
              <a:lnSpc>
                <a:spcPct val="80000"/>
              </a:lnSpc>
            </a:pPr>
            <a:r>
              <a:rPr lang="en-US" sz="2400" smtClean="0"/>
              <a:t>Communication </a:t>
            </a:r>
          </a:p>
          <a:p>
            <a:pPr eaLnBrk="1" hangingPunct="1">
              <a:lnSpc>
                <a:spcPct val="80000"/>
              </a:lnSpc>
            </a:pPr>
            <a:r>
              <a:rPr lang="en-US" sz="2500" smtClean="0"/>
              <a:t>Step 2 Questions</a:t>
            </a:r>
          </a:p>
          <a:p>
            <a:pPr lvl="1" eaLnBrk="1" hangingPunct="1">
              <a:lnSpc>
                <a:spcPct val="80000"/>
              </a:lnSpc>
            </a:pPr>
            <a:r>
              <a:rPr lang="en-US" sz="2400" smtClean="0"/>
              <a:t>What outcomes do I expect from using the new methods? </a:t>
            </a:r>
          </a:p>
          <a:p>
            <a:pPr lvl="2" eaLnBrk="1" hangingPunct="1">
              <a:lnSpc>
                <a:spcPct val="80000"/>
              </a:lnSpc>
            </a:pPr>
            <a:r>
              <a:rPr lang="en-US" sz="2000" smtClean="0"/>
              <a:t>Focus on results, not process</a:t>
            </a:r>
          </a:p>
          <a:p>
            <a:pPr lvl="2" eaLnBrk="1" hangingPunct="1">
              <a:lnSpc>
                <a:spcPct val="80000"/>
              </a:lnSpc>
            </a:pPr>
            <a:r>
              <a:rPr lang="en-US" sz="2000" smtClean="0"/>
              <a:t>Observable and measureable</a:t>
            </a:r>
          </a:p>
          <a:p>
            <a:pPr lvl="2" eaLnBrk="1" hangingPunct="1">
              <a:lnSpc>
                <a:spcPct val="80000"/>
              </a:lnSpc>
            </a:pPr>
            <a:endParaRPr lang="en-US" sz="2000" smtClean="0"/>
          </a:p>
          <a:p>
            <a:pPr lvl="2" eaLnBrk="1" hangingPunct="1">
              <a:lnSpc>
                <a:spcPct val="80000"/>
              </a:lnSpc>
            </a:pPr>
            <a:endParaRPr lang="en-US" sz="1800" smtClean="0"/>
          </a:p>
          <a:p>
            <a:pPr lvl="2" eaLnBrk="1" hangingPunct="1">
              <a:lnSpc>
                <a:spcPct val="80000"/>
              </a:lnSpc>
            </a:pPr>
            <a:endParaRPr lang="en-US" sz="1800" smtClean="0"/>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DD086ED-9436-4EE3-8904-612C5030B7CB}" type="slidenum">
              <a:rPr lang="en-US" altLang="en-US"/>
              <a:pPr>
                <a:defRPr/>
              </a:pPr>
              <a:t>11</a:t>
            </a:fld>
            <a:endParaRPr lang="en-US" altLang="en-US"/>
          </a:p>
        </p:txBody>
      </p:sp>
      <p:sp>
        <p:nvSpPr>
          <p:cNvPr id="12290"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2: Decide on Objectives and Assessments</a:t>
            </a:r>
          </a:p>
        </p:txBody>
      </p:sp>
      <p:sp>
        <p:nvSpPr>
          <p:cNvPr id="12291" name="Rectangle 3"/>
          <p:cNvSpPr>
            <a:spLocks noGrp="1" noChangeArrowheads="1"/>
          </p:cNvSpPr>
          <p:nvPr>
            <p:ph type="body" idx="4294967295"/>
          </p:nvPr>
        </p:nvSpPr>
        <p:spPr>
          <a:xfrm>
            <a:off x="0" y="1600200"/>
            <a:ext cx="8229600" cy="4530725"/>
          </a:xfrm>
        </p:spPr>
        <p:txBody>
          <a:bodyPr/>
          <a:lstStyle/>
          <a:p>
            <a:pPr lvl="1" eaLnBrk="1" hangingPunct="1"/>
            <a:r>
              <a:rPr lang="en-US" sz="3000" smtClean="0"/>
              <a:t>What are the best ways of assessing these outcomes?</a:t>
            </a:r>
          </a:p>
          <a:p>
            <a:pPr lvl="2" eaLnBrk="1" hangingPunct="1"/>
            <a:r>
              <a:rPr lang="en-US" sz="2600" smtClean="0"/>
              <a:t>Provide student with multiple means of expression </a:t>
            </a:r>
          </a:p>
          <a:p>
            <a:pPr lvl="3" eaLnBrk="1" hangingPunct="1"/>
            <a:r>
              <a:rPr lang="en-US" sz="2400" smtClean="0"/>
              <a:t>Use written test to assess skill achievement outcomes</a:t>
            </a:r>
          </a:p>
          <a:p>
            <a:pPr lvl="3" eaLnBrk="1" hangingPunct="1"/>
            <a:r>
              <a:rPr lang="en-US" sz="2400" smtClean="0"/>
              <a:t>Computer generated outcomes</a:t>
            </a:r>
          </a:p>
          <a:p>
            <a:pPr lvl="3" eaLnBrk="1" hangingPunct="1"/>
            <a:r>
              <a:rPr lang="en-US" sz="2400" smtClean="0"/>
              <a:t>Use evaluation criteria checklists to assess complex tasks or products</a:t>
            </a:r>
          </a:p>
          <a:p>
            <a:pPr lvl="3" eaLnBrk="1" hangingPunct="1"/>
            <a:r>
              <a:rPr lang="en-US" sz="2400" smtClean="0"/>
              <a:t>Use rubrics to assess complex tasks or products</a:t>
            </a:r>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2C52447-1569-4B68-BABB-B44341B60D92}" type="slidenum">
              <a:rPr lang="en-US" altLang="en-US"/>
              <a:pPr>
                <a:defRPr/>
              </a:pPr>
              <a:t>12</a:t>
            </a:fld>
            <a:endParaRPr lang="en-US" altLang="en-US"/>
          </a:p>
        </p:txBody>
      </p:sp>
      <p:sp>
        <p:nvSpPr>
          <p:cNvPr id="13314"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3: Design Integration Strategies</a:t>
            </a:r>
          </a:p>
        </p:txBody>
      </p:sp>
      <p:sp>
        <p:nvSpPr>
          <p:cNvPr id="13315" name="Rectangle 3"/>
          <p:cNvSpPr>
            <a:spLocks noGrp="1" noChangeArrowheads="1"/>
          </p:cNvSpPr>
          <p:nvPr>
            <p:ph type="body" idx="4294967295"/>
          </p:nvPr>
        </p:nvSpPr>
        <p:spPr>
          <a:xfrm>
            <a:off x="0" y="1524000"/>
            <a:ext cx="7772400" cy="4953000"/>
          </a:xfrm>
        </p:spPr>
        <p:txBody>
          <a:bodyPr>
            <a:normAutofit lnSpcReduction="10000"/>
          </a:bodyPr>
          <a:lstStyle/>
          <a:p>
            <a:pPr eaLnBrk="1" hangingPunct="1"/>
            <a:r>
              <a:rPr lang="en-US" smtClean="0"/>
              <a:t>Deciding on teaching/learning methods</a:t>
            </a:r>
          </a:p>
          <a:p>
            <a:pPr lvl="1" eaLnBrk="1" hangingPunct="1"/>
            <a:r>
              <a:rPr lang="en-US" smtClean="0"/>
              <a:t>Use directed and constructivist strategies</a:t>
            </a:r>
          </a:p>
          <a:p>
            <a:pPr lvl="1" eaLnBrk="1" hangingPunct="1"/>
            <a:r>
              <a:rPr lang="en-US" smtClean="0"/>
              <a:t>Assistive technology</a:t>
            </a:r>
          </a:p>
          <a:p>
            <a:pPr lvl="2" eaLnBrk="1" hangingPunct="1"/>
            <a:r>
              <a:rPr lang="en-US" smtClean="0"/>
              <a:t>Accessible Instructional materials</a:t>
            </a:r>
          </a:p>
          <a:p>
            <a:pPr eaLnBrk="1" hangingPunct="1"/>
            <a:r>
              <a:rPr lang="en-US" smtClean="0"/>
              <a:t>Step 3 Questions</a:t>
            </a:r>
          </a:p>
          <a:p>
            <a:pPr lvl="1" eaLnBrk="1" hangingPunct="1"/>
            <a:r>
              <a:rPr lang="en-US" smtClean="0"/>
              <a:t>What kinds of instructional methods are needed in light of content objectives and student characteristics?</a:t>
            </a:r>
          </a:p>
          <a:p>
            <a:pPr lvl="2" eaLnBrk="1" hangingPunct="1">
              <a:lnSpc>
                <a:spcPct val="90000"/>
              </a:lnSpc>
            </a:pPr>
            <a:r>
              <a:rPr lang="en-US" smtClean="0"/>
              <a:t>Content approach</a:t>
            </a:r>
          </a:p>
          <a:p>
            <a:pPr lvl="2" eaLnBrk="1" hangingPunct="1">
              <a:lnSpc>
                <a:spcPct val="90000"/>
              </a:lnSpc>
            </a:pPr>
            <a:r>
              <a:rPr lang="en-US" smtClean="0"/>
              <a:t>Grouping approach</a:t>
            </a:r>
          </a:p>
          <a:p>
            <a:pPr lvl="3" eaLnBrk="1" hangingPunct="1">
              <a:lnSpc>
                <a:spcPct val="90000"/>
              </a:lnSpc>
            </a:pPr>
            <a:r>
              <a:rPr lang="en-US" smtClean="0"/>
              <a:t>Whole class, individual, pairs, and small group</a:t>
            </a:r>
          </a:p>
          <a:p>
            <a:pPr lvl="1" eaLnBrk="1" hangingPunct="1"/>
            <a:endParaRPr lang="en-US" smtClean="0"/>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996D56-059A-4B85-8338-DBB02B72B220}" type="slidenum">
              <a:rPr lang="en-US" altLang="en-US"/>
              <a:pPr>
                <a:defRPr/>
              </a:pPr>
              <a:t>13</a:t>
            </a:fld>
            <a:endParaRPr lang="en-US" altLang="en-US"/>
          </a:p>
        </p:txBody>
      </p:sp>
      <p:sp>
        <p:nvSpPr>
          <p:cNvPr id="14338"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3: Design Integration Strategies</a:t>
            </a:r>
          </a:p>
        </p:txBody>
      </p:sp>
      <p:sp>
        <p:nvSpPr>
          <p:cNvPr id="14339" name="Rectangle 3"/>
          <p:cNvSpPr>
            <a:spLocks noGrp="1" noChangeArrowheads="1"/>
          </p:cNvSpPr>
          <p:nvPr>
            <p:ph type="body" idx="4294967295"/>
          </p:nvPr>
        </p:nvSpPr>
        <p:spPr>
          <a:xfrm>
            <a:off x="0" y="1600200"/>
            <a:ext cx="8229600" cy="4530725"/>
          </a:xfrm>
        </p:spPr>
        <p:txBody>
          <a:bodyPr/>
          <a:lstStyle/>
          <a:p>
            <a:pPr lvl="1" eaLnBrk="1" hangingPunct="1">
              <a:lnSpc>
                <a:spcPct val="90000"/>
              </a:lnSpc>
            </a:pPr>
            <a:r>
              <a:rPr lang="en-US" sz="3400" dirty="0" smtClean="0"/>
              <a:t>How can technology best support the IEP goals and objectives and the curricular tasks?</a:t>
            </a:r>
            <a:endParaRPr lang="en-US" sz="3000" dirty="0" smtClean="0"/>
          </a:p>
          <a:p>
            <a:pPr lvl="1" eaLnBrk="1" hangingPunct="1">
              <a:lnSpc>
                <a:spcPct val="90000"/>
              </a:lnSpc>
            </a:pPr>
            <a:r>
              <a:rPr lang="en-US" sz="3400" dirty="0" smtClean="0"/>
              <a:t>How can I prepare students adequately to use technologies?</a:t>
            </a:r>
          </a:p>
          <a:p>
            <a:pPr lvl="2" eaLnBrk="1" hangingPunct="1">
              <a:lnSpc>
                <a:spcPct val="90000"/>
              </a:lnSpc>
            </a:pPr>
            <a:r>
              <a:rPr lang="en-US" sz="3000" dirty="0" smtClean="0"/>
              <a:t>Prepare and teach students before graded product</a:t>
            </a:r>
          </a:p>
          <a:p>
            <a:pPr lvl="2" eaLnBrk="1" hangingPunct="1">
              <a:lnSpc>
                <a:spcPct val="90000"/>
              </a:lnSpc>
            </a:pPr>
            <a:r>
              <a:rPr lang="en-US" sz="3000" dirty="0" smtClean="0"/>
              <a:t>Measure content not ability to use the technology</a:t>
            </a: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81000"/>
            <a:ext cx="8305800" cy="1143000"/>
          </a:xfrm>
        </p:spPr>
        <p:txBody>
          <a:bodyPr anchor="ctr"/>
          <a:lstStyle/>
          <a:p>
            <a:pPr eaLnBrk="1" hangingPunct="1"/>
            <a:r>
              <a:rPr lang="en-US" sz="3400" dirty="0" smtClean="0"/>
              <a:t>Step 4: Prepare the Instructional Environment</a:t>
            </a:r>
          </a:p>
        </p:txBody>
      </p:sp>
      <p:sp>
        <p:nvSpPr>
          <p:cNvPr id="15363" name="Rectangle 3"/>
          <p:cNvSpPr>
            <a:spLocks noGrp="1" noChangeArrowheads="1"/>
          </p:cNvSpPr>
          <p:nvPr>
            <p:ph sz="half" idx="1"/>
          </p:nvPr>
        </p:nvSpPr>
        <p:spPr>
          <a:xfrm>
            <a:off x="533400" y="1447800"/>
            <a:ext cx="3657600" cy="4663440"/>
          </a:xfrm>
        </p:spPr>
        <p:txBody>
          <a:bodyPr>
            <a:normAutofit fontScale="85000" lnSpcReduction="10000"/>
          </a:bodyPr>
          <a:lstStyle/>
          <a:p>
            <a:pPr eaLnBrk="1" hangingPunct="1"/>
            <a:r>
              <a:rPr lang="en-US" sz="3400" dirty="0" smtClean="0"/>
              <a:t>Essential conditions for effective technology uses</a:t>
            </a:r>
          </a:p>
          <a:p>
            <a:pPr lvl="1" eaLnBrk="1" hangingPunct="1"/>
            <a:r>
              <a:rPr lang="en-US" sz="3000" dirty="0" smtClean="0"/>
              <a:t>Adequate hardware, software, and media</a:t>
            </a:r>
          </a:p>
          <a:p>
            <a:pPr lvl="1" eaLnBrk="1" hangingPunct="1"/>
            <a:r>
              <a:rPr lang="en-US" sz="3000" dirty="0" smtClean="0"/>
              <a:t>Time to use resources</a:t>
            </a:r>
          </a:p>
          <a:p>
            <a:pPr lvl="1" eaLnBrk="1" hangingPunct="1"/>
            <a:r>
              <a:rPr lang="en-US" sz="3000" dirty="0" smtClean="0"/>
              <a:t>Special needs of students</a:t>
            </a:r>
          </a:p>
          <a:p>
            <a:pPr lvl="1" eaLnBrk="1" hangingPunct="1"/>
            <a:r>
              <a:rPr lang="en-US" sz="3000" dirty="0" smtClean="0"/>
              <a:t>Planning for technology use</a:t>
            </a:r>
          </a:p>
        </p:txBody>
      </p:sp>
      <p:sp>
        <p:nvSpPr>
          <p:cNvPr id="5" name="Content Placeholder 4"/>
          <p:cNvSpPr>
            <a:spLocks noGrp="1"/>
          </p:cNvSpPr>
          <p:nvPr>
            <p:ph sz="half" idx="2"/>
          </p:nvPr>
        </p:nvSpPr>
        <p:spPr>
          <a:xfrm>
            <a:off x="4953000" y="1524000"/>
            <a:ext cx="3980688" cy="4663440"/>
          </a:xfrm>
        </p:spPr>
        <p:txBody>
          <a:bodyPr>
            <a:normAutofit fontScale="85000" lnSpcReduction="10000"/>
          </a:bodyPr>
          <a:lstStyle/>
          <a:p>
            <a:pPr lvl="1">
              <a:buNone/>
            </a:pPr>
            <a:r>
              <a:rPr lang="en-US" sz="3000" dirty="0" smtClean="0"/>
              <a:t>Questions</a:t>
            </a:r>
          </a:p>
          <a:p>
            <a:pPr lvl="1"/>
            <a:r>
              <a:rPr lang="en-US" sz="3000" dirty="0" smtClean="0"/>
              <a:t>What equipment, software, media, and materials will I need to carry out the instructional strategies?</a:t>
            </a:r>
          </a:p>
          <a:p>
            <a:pPr lvl="2"/>
            <a:r>
              <a:rPr lang="en-US" sz="2600" dirty="0" smtClean="0"/>
              <a:t>Computers</a:t>
            </a:r>
          </a:p>
          <a:p>
            <a:pPr lvl="2"/>
            <a:r>
              <a:rPr lang="en-US" sz="2600" dirty="0" smtClean="0"/>
              <a:t>Copies of software and media</a:t>
            </a:r>
          </a:p>
          <a:p>
            <a:pPr lvl="2"/>
            <a:r>
              <a:rPr lang="en-US" sz="2600" dirty="0" smtClean="0"/>
              <a:t>Access to peripherals</a:t>
            </a:r>
          </a:p>
          <a:p>
            <a:pPr lvl="2"/>
            <a:r>
              <a:rPr lang="en-US" sz="2600" dirty="0" smtClean="0"/>
              <a:t>Handouts and other materials</a:t>
            </a:r>
          </a:p>
          <a:p>
            <a:endParaRPr lang="en-US" dirty="0"/>
          </a:p>
        </p:txBody>
      </p:sp>
      <p:sp>
        <p:nvSpPr>
          <p:cNvPr id="4" name="Slide Number Placeholder 3"/>
          <p:cNvSpPr>
            <a:spLocks noGrp="1"/>
          </p:cNvSpPr>
          <p:nvPr>
            <p:ph type="sldNum" sz="quarter" idx="12"/>
          </p:nvPr>
        </p:nvSpPr>
        <p:spPr/>
        <p:txBody>
          <a:bodyPr/>
          <a:lstStyle/>
          <a:p>
            <a:pPr>
              <a:defRPr/>
            </a:pPr>
            <a:fld id="{5695C350-A9AD-4A44-A4C8-81EE7B6650B5}" type="slidenum">
              <a:rPr lang="en-US" altLang="en-US"/>
              <a:pPr>
                <a:defRPr/>
              </a:pPr>
              <a:t>14</a:t>
            </a:fld>
            <a:endParaRPr lang="en-US" alt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D8138C3-5C4E-4D73-9611-FF34D4646BBF}" type="slidenum">
              <a:rPr lang="en-US" altLang="en-US"/>
              <a:pPr>
                <a:defRPr/>
              </a:pPr>
              <a:t>15</a:t>
            </a:fld>
            <a:endParaRPr lang="en-US" altLang="en-US"/>
          </a:p>
        </p:txBody>
      </p:sp>
      <p:sp>
        <p:nvSpPr>
          <p:cNvPr id="17410"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4: Prepare the Instructional Environment</a:t>
            </a:r>
          </a:p>
        </p:txBody>
      </p:sp>
      <p:sp>
        <p:nvSpPr>
          <p:cNvPr id="17411" name="Rectangle 3"/>
          <p:cNvSpPr>
            <a:spLocks noGrp="1" noChangeArrowheads="1"/>
          </p:cNvSpPr>
          <p:nvPr>
            <p:ph type="body" idx="4294967295"/>
          </p:nvPr>
        </p:nvSpPr>
        <p:spPr>
          <a:xfrm>
            <a:off x="228600" y="1295400"/>
            <a:ext cx="8458200" cy="5257800"/>
          </a:xfrm>
        </p:spPr>
        <p:txBody>
          <a:bodyPr>
            <a:normAutofit fontScale="92500" lnSpcReduction="20000"/>
          </a:bodyPr>
          <a:lstStyle/>
          <a:p>
            <a:pPr lvl="1" eaLnBrk="1" hangingPunct="1"/>
            <a:r>
              <a:rPr lang="en-US" sz="3000" dirty="0" smtClean="0"/>
              <a:t>How should resources be arranged to support instruction and learning?</a:t>
            </a:r>
          </a:p>
          <a:p>
            <a:pPr lvl="2" eaLnBrk="1" hangingPunct="1"/>
            <a:r>
              <a:rPr lang="en-US" sz="2600" dirty="0" smtClean="0"/>
              <a:t>Access by students with disabilities</a:t>
            </a:r>
          </a:p>
          <a:p>
            <a:pPr lvl="2" eaLnBrk="1" hangingPunct="1"/>
            <a:r>
              <a:rPr lang="en-US" sz="2600" dirty="0" smtClean="0"/>
              <a:t>Provide for:</a:t>
            </a:r>
          </a:p>
          <a:p>
            <a:pPr lvl="3" eaLnBrk="1" hangingPunct="1"/>
            <a:r>
              <a:rPr lang="en-US" sz="2400" dirty="0" smtClean="0"/>
              <a:t>Visibility</a:t>
            </a:r>
          </a:p>
          <a:p>
            <a:pPr lvl="3" eaLnBrk="1" hangingPunct="1"/>
            <a:r>
              <a:rPr lang="en-US" sz="2400" dirty="0" smtClean="0"/>
              <a:t>Avoid distractions</a:t>
            </a:r>
          </a:p>
          <a:p>
            <a:pPr lvl="3" eaLnBrk="1" hangingPunct="1"/>
            <a:r>
              <a:rPr lang="en-US" sz="2400" dirty="0" smtClean="0"/>
              <a:t>Access to materials</a:t>
            </a:r>
          </a:p>
          <a:p>
            <a:pPr lvl="3" eaLnBrk="1" hangingPunct="1"/>
            <a:r>
              <a:rPr lang="en-US" sz="2400" dirty="0" smtClean="0"/>
              <a:t>Classroom organization that supports the activities</a:t>
            </a:r>
          </a:p>
          <a:p>
            <a:pPr lvl="2" eaLnBrk="1" hangingPunct="1"/>
            <a:r>
              <a:rPr lang="en-US" sz="2600" dirty="0" smtClean="0"/>
              <a:t>Privacy and safety </a:t>
            </a:r>
            <a:r>
              <a:rPr lang="en-US" sz="2600" dirty="0" smtClean="0"/>
              <a:t>issues</a:t>
            </a:r>
          </a:p>
          <a:p>
            <a:pPr lvl="1"/>
            <a:r>
              <a:rPr lang="en-US" sz="3400" dirty="0" smtClean="0"/>
              <a:t>What planning is required to make sure technology resources work well?</a:t>
            </a:r>
          </a:p>
          <a:p>
            <a:pPr lvl="2"/>
            <a:r>
              <a:rPr lang="en-US" sz="3000" dirty="0" smtClean="0"/>
              <a:t>Troubleshooting</a:t>
            </a:r>
          </a:p>
          <a:p>
            <a:pPr lvl="2"/>
            <a:r>
              <a:rPr lang="en-US" sz="3000" dirty="0" smtClean="0"/>
              <a:t>Test-runs and backup plans</a:t>
            </a:r>
          </a:p>
          <a:p>
            <a:pPr lvl="1"/>
            <a:endParaRPr lang="en-US" sz="3000" dirty="0" smtClean="0"/>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A63063C-A7C3-4B3A-BC92-204AB092E024}" type="slidenum">
              <a:rPr lang="en-US" altLang="en-US"/>
              <a:pPr>
                <a:defRPr/>
              </a:pPr>
              <a:t>16</a:t>
            </a:fld>
            <a:endParaRPr lang="en-US" altLang="en-US"/>
          </a:p>
        </p:txBody>
      </p:sp>
      <p:sp>
        <p:nvSpPr>
          <p:cNvPr id="19458"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5: Evaluate and Revise Integration Strategies</a:t>
            </a:r>
          </a:p>
        </p:txBody>
      </p:sp>
      <p:sp>
        <p:nvSpPr>
          <p:cNvPr id="19459" name="Rectangle 3"/>
          <p:cNvSpPr>
            <a:spLocks noGrp="1" noChangeArrowheads="1"/>
          </p:cNvSpPr>
          <p:nvPr>
            <p:ph type="body" idx="4294967295"/>
          </p:nvPr>
        </p:nvSpPr>
        <p:spPr>
          <a:xfrm>
            <a:off x="0" y="1600200"/>
            <a:ext cx="8229600" cy="4530725"/>
          </a:xfrm>
        </p:spPr>
        <p:txBody>
          <a:bodyPr/>
          <a:lstStyle/>
          <a:p>
            <a:pPr eaLnBrk="1" hangingPunct="1"/>
            <a:r>
              <a:rPr lang="en-US" smtClean="0"/>
              <a:t>Evaluation issues</a:t>
            </a:r>
          </a:p>
          <a:p>
            <a:pPr lvl="1" eaLnBrk="1" hangingPunct="1"/>
            <a:r>
              <a:rPr lang="en-US" smtClean="0"/>
              <a:t>Were objectives and outcomes achieved?</a:t>
            </a:r>
          </a:p>
          <a:p>
            <a:pPr lvl="1" eaLnBrk="1" hangingPunct="1"/>
            <a:r>
              <a:rPr lang="en-US" smtClean="0"/>
              <a:t>What do students say?</a:t>
            </a:r>
          </a:p>
          <a:p>
            <a:pPr lvl="1" eaLnBrk="1" hangingPunct="1"/>
            <a:r>
              <a:rPr lang="en-US" smtClean="0"/>
              <a:t>Could improving instructional strategies or the environment improve results?</a:t>
            </a:r>
          </a:p>
          <a:p>
            <a:pPr lvl="1" eaLnBrk="1" hangingPunct="1"/>
            <a:r>
              <a:rPr lang="en-US" smtClean="0"/>
              <a:t>Have I integrated technology well?</a:t>
            </a:r>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73A6D99-860B-4251-A2B6-283751556B4E}" type="slidenum">
              <a:rPr lang="en-US" altLang="en-US"/>
              <a:pPr>
                <a:defRPr/>
              </a:pPr>
              <a:t>17</a:t>
            </a:fld>
            <a:endParaRPr lang="en-US" altLang="en-US"/>
          </a:p>
        </p:txBody>
      </p:sp>
      <p:sp>
        <p:nvSpPr>
          <p:cNvPr id="20482"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5: Evaluate and Revise Integration Strategies</a:t>
            </a:r>
          </a:p>
        </p:txBody>
      </p:sp>
      <p:sp>
        <p:nvSpPr>
          <p:cNvPr id="20483" name="Rectangle 3"/>
          <p:cNvSpPr>
            <a:spLocks noGrp="1" noChangeArrowheads="1"/>
          </p:cNvSpPr>
          <p:nvPr>
            <p:ph type="body" idx="4294967295"/>
          </p:nvPr>
        </p:nvSpPr>
        <p:spPr>
          <a:xfrm>
            <a:off x="0" y="1600200"/>
            <a:ext cx="8229600" cy="4530725"/>
          </a:xfrm>
        </p:spPr>
        <p:txBody>
          <a:bodyPr/>
          <a:lstStyle/>
          <a:p>
            <a:pPr lvl="1" eaLnBrk="1" hangingPunct="1">
              <a:buFont typeface="Wingdings" pitchFamily="2" charset="2"/>
              <a:buNone/>
            </a:pPr>
            <a:r>
              <a:rPr lang="en-US" smtClean="0"/>
              <a:t>Questions</a:t>
            </a:r>
          </a:p>
          <a:p>
            <a:pPr lvl="1" eaLnBrk="1" hangingPunct="1"/>
            <a:r>
              <a:rPr lang="en-US" smtClean="0"/>
              <a:t>How well has the technology integration strategy worked?</a:t>
            </a:r>
          </a:p>
          <a:p>
            <a:pPr lvl="2" eaLnBrk="1" hangingPunct="1"/>
            <a:r>
              <a:rPr lang="en-US" smtClean="0"/>
              <a:t>Achievement and attitude data</a:t>
            </a:r>
          </a:p>
          <a:p>
            <a:pPr lvl="2" eaLnBrk="1" hangingPunct="1"/>
            <a:r>
              <a:rPr lang="en-US" smtClean="0"/>
              <a:t>Students’ comments</a:t>
            </a:r>
          </a:p>
          <a:p>
            <a:pPr lvl="1" eaLnBrk="1" hangingPunct="1"/>
            <a:r>
              <a:rPr lang="en-US" smtClean="0"/>
              <a:t>What could be improved to make it work better?</a:t>
            </a:r>
          </a:p>
          <a:p>
            <a:pPr lvl="2" eaLnBrk="1" hangingPunct="1"/>
            <a:r>
              <a:rPr lang="en-US" smtClean="0"/>
              <a:t>Scheduling</a:t>
            </a:r>
          </a:p>
          <a:p>
            <a:pPr lvl="2" eaLnBrk="1" hangingPunct="1"/>
            <a:r>
              <a:rPr lang="en-US" smtClean="0"/>
              <a:t>Technical skills</a:t>
            </a:r>
          </a:p>
          <a:p>
            <a:pPr lvl="2" eaLnBrk="1" hangingPunct="1"/>
            <a:r>
              <a:rPr lang="en-US" smtClean="0"/>
              <a:t>Efficiency</a:t>
            </a:r>
          </a:p>
          <a:p>
            <a:pPr lvl="1" eaLnBrk="1" hangingPunct="1">
              <a:buFont typeface="Wingdings" pitchFamily="2" charset="2"/>
              <a:buNone/>
            </a:pPr>
            <a:endParaRPr lang="en-US" smtClean="0"/>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p:txBody>
          <a:bodyPr/>
          <a:lstStyle/>
          <a:p>
            <a:r>
              <a:rPr lang="en-US" smtClean="0"/>
              <a:t>Instructional Strategies</a:t>
            </a:r>
          </a:p>
        </p:txBody>
      </p:sp>
      <p:sp>
        <p:nvSpPr>
          <p:cNvPr id="4" name="Content Placeholder 3"/>
          <p:cNvSpPr>
            <a:spLocks noGrp="1"/>
          </p:cNvSpPr>
          <p:nvPr>
            <p:ph idx="1"/>
          </p:nvPr>
        </p:nvSpPr>
        <p:spPr/>
        <p:txBody>
          <a:bodyPr/>
          <a:lstStyle/>
          <a:p>
            <a:pPr>
              <a:defRPr/>
            </a:pPr>
            <a:r>
              <a:rPr lang="en-US" sz="3200" dirty="0" smtClean="0"/>
              <a:t>What instructional content and </a:t>
            </a:r>
          </a:p>
          <a:p>
            <a:pPr>
              <a:buFont typeface="Wingdings" pitchFamily="2" charset="2"/>
              <a:buNone/>
              <a:defRPr/>
            </a:pPr>
            <a:r>
              <a:rPr lang="en-US" sz="3200" dirty="0" smtClean="0"/>
              <a:t>	strategies will be needed for the student to use the materials effectively?</a:t>
            </a:r>
          </a:p>
          <a:p>
            <a:pPr>
              <a:defRPr/>
            </a:pPr>
            <a:r>
              <a:rPr lang="en-US" sz="3200" dirty="0" smtClean="0"/>
              <a:t>Understanding general </a:t>
            </a:r>
            <a:r>
              <a:rPr lang="en-US" sz="3200" dirty="0" err="1" smtClean="0"/>
              <a:t>ed</a:t>
            </a:r>
            <a:r>
              <a:rPr lang="en-US" sz="3200" dirty="0" smtClean="0"/>
              <a:t> initiatives</a:t>
            </a:r>
          </a:p>
          <a:p>
            <a:pPr>
              <a:defRPr/>
            </a:pPr>
            <a:r>
              <a:rPr lang="en-US" sz="3200" dirty="0" smtClean="0"/>
              <a:t>Understanding the teacher’s personal focus and priorities</a:t>
            </a:r>
          </a:p>
          <a:p>
            <a:pPr>
              <a:defRPr/>
            </a:pPr>
            <a:r>
              <a:rPr lang="en-US" sz="3200" dirty="0" smtClean="0"/>
              <a:t>Helping to create a shared vision of how technology can be supported</a:t>
            </a:r>
          </a:p>
          <a:p>
            <a:pPr>
              <a:buFont typeface="Wingdings" pitchFamily="2" charset="2"/>
              <a:buNone/>
              <a:defRPr/>
            </a:pPr>
            <a:r>
              <a:rPr lang="en-US" sz="1050" dirty="0" smtClean="0"/>
              <a:t>Gayle Bowser(</a:t>
            </a:r>
            <a:r>
              <a:rPr lang="en-US" sz="1050" dirty="0" smtClean="0">
                <a:hlinkClick r:id="rId3"/>
              </a:rPr>
              <a:t>gaylbowser@aol.com</a:t>
            </a:r>
            <a:r>
              <a:rPr lang="en-US" sz="1050" dirty="0" smtClean="0"/>
              <a:t>  Closing the Gap 2010</a:t>
            </a:r>
          </a:p>
          <a:p>
            <a:pPr>
              <a:defRPr/>
            </a:pPr>
            <a:endParaRPr lang="en-US" sz="3200" dirty="0" smtClean="0"/>
          </a:p>
        </p:txBody>
      </p:sp>
      <p:sp>
        <p:nvSpPr>
          <p:cNvPr id="2" name="Slide Number Placeholder 1"/>
          <p:cNvSpPr>
            <a:spLocks noGrp="1"/>
          </p:cNvSpPr>
          <p:nvPr>
            <p:ph type="sldNum" sz="quarter" idx="12"/>
          </p:nvPr>
        </p:nvSpPr>
        <p:spPr/>
        <p:txBody>
          <a:bodyPr/>
          <a:lstStyle/>
          <a:p>
            <a:pPr>
              <a:defRPr/>
            </a:pPr>
            <a:fld id="{C4A01A31-4119-4A65-A883-7090840BC6AD}" type="slidenum">
              <a:rPr lang="en-US" altLang="en-US" smtClean="0"/>
              <a:pPr>
                <a:defRPr/>
              </a:pPr>
              <a:t>18</a:t>
            </a:fld>
            <a:endParaRPr lang="en-US" alt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Differentiation</a:t>
            </a:r>
          </a:p>
        </p:txBody>
      </p:sp>
      <p:sp>
        <p:nvSpPr>
          <p:cNvPr id="22531" name="Content Placeholder 2"/>
          <p:cNvSpPr>
            <a:spLocks noGrp="1"/>
          </p:cNvSpPr>
          <p:nvPr>
            <p:ph idx="1"/>
          </p:nvPr>
        </p:nvSpPr>
        <p:spPr/>
        <p:txBody>
          <a:bodyPr/>
          <a:lstStyle/>
          <a:p>
            <a:pPr eaLnBrk="1" hangingPunct="1"/>
            <a:r>
              <a:rPr lang="en-US" smtClean="0"/>
              <a:t>Planning and delivery of instruction that addresses the varied levels of readiness, learning needs, and interests the student</a:t>
            </a:r>
          </a:p>
          <a:p>
            <a:pPr eaLnBrk="1" hangingPunct="1"/>
            <a:r>
              <a:rPr lang="en-US" smtClean="0"/>
              <a:t>Guiding principles</a:t>
            </a:r>
          </a:p>
          <a:p>
            <a:pPr lvl="1" eaLnBrk="1" hangingPunct="1"/>
            <a:r>
              <a:rPr lang="en-US" smtClean="0"/>
              <a:t>Ongoing assessment</a:t>
            </a:r>
          </a:p>
          <a:p>
            <a:pPr lvl="1" eaLnBrk="1" hangingPunct="1"/>
            <a:r>
              <a:rPr lang="en-US" smtClean="0"/>
              <a:t>Timely adjustments</a:t>
            </a:r>
          </a:p>
          <a:p>
            <a:pPr lvl="1" eaLnBrk="1" hangingPunct="1"/>
            <a:r>
              <a:rPr lang="en-US" smtClean="0"/>
              <a:t>Respectful tasks</a:t>
            </a:r>
          </a:p>
          <a:p>
            <a:pPr lvl="1" eaLnBrk="1" hangingPunct="1"/>
            <a:r>
              <a:rPr lang="en-US" smtClean="0"/>
              <a:t>Flexible grouping</a:t>
            </a:r>
          </a:p>
        </p:txBody>
      </p:sp>
      <p:sp>
        <p:nvSpPr>
          <p:cNvPr id="4" name="Slide Number Placeholder 3"/>
          <p:cNvSpPr>
            <a:spLocks noGrp="1"/>
          </p:cNvSpPr>
          <p:nvPr>
            <p:ph type="sldNum" sz="quarter" idx="12"/>
          </p:nvPr>
        </p:nvSpPr>
        <p:spPr/>
        <p:txBody>
          <a:bodyPr/>
          <a:lstStyle/>
          <a:p>
            <a:pPr>
              <a:defRPr/>
            </a:pPr>
            <a:fld id="{0157F709-758D-46B6-BB90-C314E443115C}" type="slidenum">
              <a:rPr lang="en-US" altLang="en-US"/>
              <a:pPr>
                <a:defRPr/>
              </a:pPr>
              <a:t>19</a:t>
            </a:fld>
            <a:endParaRPr lang="en-US" altLang="en-US"/>
          </a:p>
        </p:txBody>
      </p:sp>
      <p:sp>
        <p:nvSpPr>
          <p:cNvPr id="5" name="TextBox 4"/>
          <p:cNvSpPr txBox="1"/>
          <p:nvPr/>
        </p:nvSpPr>
        <p:spPr>
          <a:xfrm>
            <a:off x="762000" y="6477000"/>
            <a:ext cx="3743325" cy="254000"/>
          </a:xfrm>
          <a:prstGeom prst="rect">
            <a:avLst/>
          </a:prstGeom>
          <a:noFill/>
        </p:spPr>
        <p:txBody>
          <a:bodyPr wrap="none">
            <a:spAutoFit/>
          </a:bodyPr>
          <a:lstStyle/>
          <a:p>
            <a:pPr>
              <a:defRPr/>
            </a:pPr>
            <a:r>
              <a:rPr lang="en-US" sz="1050" dirty="0">
                <a:latin typeface="Arial" charset="0"/>
                <a:cs typeface="Arial" charset="0"/>
              </a:rPr>
              <a:t>Gayle Bowser(</a:t>
            </a:r>
            <a:r>
              <a:rPr lang="en-US" sz="1050" dirty="0">
                <a:latin typeface="Arial" charset="0"/>
                <a:cs typeface="Arial" charset="0"/>
                <a:hlinkClick r:id="rId3"/>
              </a:rPr>
              <a:t>gaylbowser@aol.com</a:t>
            </a:r>
            <a:r>
              <a:rPr lang="en-US" sz="1050" dirty="0">
                <a:latin typeface="Arial" charset="0"/>
                <a:cs typeface="Arial" charset="0"/>
              </a:rPr>
              <a:t>  Closing the Gap 2010</a:t>
            </a: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Hierarchy of Considerations</a:t>
            </a:r>
          </a:p>
        </p:txBody>
      </p:sp>
      <p:sp>
        <p:nvSpPr>
          <p:cNvPr id="4099" name="Rectangle 3"/>
          <p:cNvSpPr>
            <a:spLocks noGrp="1" noChangeArrowheads="1"/>
          </p:cNvSpPr>
          <p:nvPr>
            <p:ph idx="1"/>
          </p:nvPr>
        </p:nvSpPr>
        <p:spPr/>
        <p:txBody>
          <a:bodyPr/>
          <a:lstStyle/>
          <a:p>
            <a:pPr eaLnBrk="1" hangingPunct="1"/>
            <a:r>
              <a:rPr lang="en-US" dirty="0" smtClean="0"/>
              <a:t>Four aspects of technology skills</a:t>
            </a:r>
          </a:p>
          <a:p>
            <a:pPr lvl="1" eaLnBrk="1" hangingPunct="1"/>
            <a:r>
              <a:rPr lang="en-US" dirty="0" smtClean="0"/>
              <a:t>Operational</a:t>
            </a:r>
          </a:p>
          <a:p>
            <a:pPr lvl="1" eaLnBrk="1" hangingPunct="1"/>
            <a:r>
              <a:rPr lang="en-US" dirty="0" smtClean="0"/>
              <a:t>Functional</a:t>
            </a:r>
          </a:p>
          <a:p>
            <a:pPr lvl="1" eaLnBrk="1" hangingPunct="1"/>
            <a:r>
              <a:rPr lang="en-US" dirty="0" smtClean="0"/>
              <a:t>Strategic</a:t>
            </a:r>
          </a:p>
          <a:p>
            <a:pPr lvl="1" eaLnBrk="1" hangingPunct="1"/>
            <a:r>
              <a:rPr lang="en-US" dirty="0" smtClean="0"/>
              <a:t>Social </a:t>
            </a:r>
          </a:p>
        </p:txBody>
      </p:sp>
      <p:sp>
        <p:nvSpPr>
          <p:cNvPr id="5" name="Slide Number Placeholder 4"/>
          <p:cNvSpPr>
            <a:spLocks noGrp="1"/>
          </p:cNvSpPr>
          <p:nvPr>
            <p:ph type="sldNum" sz="quarter" idx="12"/>
          </p:nvPr>
        </p:nvSpPr>
        <p:spPr/>
        <p:txBody>
          <a:bodyPr/>
          <a:lstStyle/>
          <a:p>
            <a:pPr>
              <a:defRPr/>
            </a:pPr>
            <a:fld id="{A78C15EC-75F1-4DD9-BA7E-0A9ED83EDB57}" type="slidenum">
              <a:rPr lang="en-US" altLang="en-US"/>
              <a:pPr>
                <a:defRPr/>
              </a:pPr>
              <a:t>2</a:t>
            </a:fld>
            <a:endParaRPr lang="en-US" altLang="en-US"/>
          </a:p>
        </p:txBody>
      </p:sp>
      <p:sp>
        <p:nvSpPr>
          <p:cNvPr id="4100" name="Text Box 4"/>
          <p:cNvSpPr txBox="1">
            <a:spLocks noChangeArrowheads="1"/>
          </p:cNvSpPr>
          <p:nvPr/>
        </p:nvSpPr>
        <p:spPr bwMode="auto">
          <a:xfrm>
            <a:off x="1295400" y="5486400"/>
            <a:ext cx="7200900" cy="730250"/>
          </a:xfrm>
          <a:prstGeom prst="rect">
            <a:avLst/>
          </a:prstGeom>
          <a:noFill/>
          <a:ln w="9525">
            <a:noFill/>
            <a:miter lim="800000"/>
            <a:headEnd/>
            <a:tailEnd/>
          </a:ln>
        </p:spPr>
        <p:txBody>
          <a:bodyPr wrap="none">
            <a:spAutoFit/>
          </a:bodyPr>
          <a:lstStyle/>
          <a:p>
            <a:r>
              <a:rPr lang="en-US" sz="1400" dirty="0"/>
              <a:t>Adapted from Janice Light</a:t>
            </a:r>
          </a:p>
          <a:p>
            <a:r>
              <a:rPr lang="en-US" sz="1400" dirty="0"/>
              <a:t>“Toward a Definition of Communicative Competence for Individuals Using </a:t>
            </a:r>
          </a:p>
          <a:p>
            <a:r>
              <a:rPr lang="en-US" sz="1400" dirty="0"/>
              <a:t>Augmentative and Alternative Communication Systems” Journal of AAC, 1989, p.137-143</a:t>
            </a: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smtClean="0"/>
              <a:t>Differentiation </a:t>
            </a:r>
            <a:br>
              <a:rPr lang="en-US" smtClean="0"/>
            </a:br>
            <a:r>
              <a:rPr lang="en-US" smtClean="0"/>
              <a:t>Based on Student’s</a:t>
            </a:r>
          </a:p>
        </p:txBody>
      </p:sp>
      <p:sp>
        <p:nvSpPr>
          <p:cNvPr id="23555" name="Content Placeholder 2"/>
          <p:cNvSpPr>
            <a:spLocks noGrp="1"/>
          </p:cNvSpPr>
          <p:nvPr>
            <p:ph idx="1"/>
          </p:nvPr>
        </p:nvSpPr>
        <p:spPr/>
        <p:txBody>
          <a:bodyPr/>
          <a:lstStyle/>
          <a:p>
            <a:r>
              <a:rPr lang="en-US" sz="4000" dirty="0" smtClean="0"/>
              <a:t>Readiness</a:t>
            </a:r>
          </a:p>
          <a:p>
            <a:r>
              <a:rPr lang="en-US" sz="4000" dirty="0" smtClean="0"/>
              <a:t>Interests</a:t>
            </a:r>
          </a:p>
          <a:p>
            <a:r>
              <a:rPr lang="en-US" sz="4000" dirty="0" smtClean="0"/>
              <a:t>Learning profile</a:t>
            </a:r>
          </a:p>
        </p:txBody>
      </p:sp>
      <p:sp>
        <p:nvSpPr>
          <p:cNvPr id="4" name="Slide Number Placeholder 3"/>
          <p:cNvSpPr>
            <a:spLocks noGrp="1"/>
          </p:cNvSpPr>
          <p:nvPr>
            <p:ph type="sldNum" sz="quarter" idx="12"/>
          </p:nvPr>
        </p:nvSpPr>
        <p:spPr/>
        <p:txBody>
          <a:bodyPr/>
          <a:lstStyle/>
          <a:p>
            <a:pPr>
              <a:defRPr/>
            </a:pPr>
            <a:fld id="{4DAC67B5-3E7C-4631-9C56-85BA1E6E2C6C}" type="slidenum">
              <a:rPr lang="en-US" altLang="en-US" smtClean="0"/>
              <a:pPr>
                <a:defRPr/>
              </a:pPr>
              <a:t>20</a:t>
            </a:fld>
            <a:endParaRPr lang="en-US" altLang="en-US"/>
          </a:p>
        </p:txBody>
      </p:sp>
      <p:sp>
        <p:nvSpPr>
          <p:cNvPr id="23557" name="Rectangle 4"/>
          <p:cNvSpPr>
            <a:spLocks noChangeArrowheads="1"/>
          </p:cNvSpPr>
          <p:nvPr/>
        </p:nvSpPr>
        <p:spPr bwMode="auto">
          <a:xfrm>
            <a:off x="685800" y="6211888"/>
            <a:ext cx="45720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Student Readiness</a:t>
            </a:r>
          </a:p>
        </p:txBody>
      </p:sp>
      <p:sp>
        <p:nvSpPr>
          <p:cNvPr id="24579" name="Content Placeholder 2"/>
          <p:cNvSpPr>
            <a:spLocks noGrp="1"/>
          </p:cNvSpPr>
          <p:nvPr>
            <p:ph idx="1"/>
          </p:nvPr>
        </p:nvSpPr>
        <p:spPr/>
        <p:txBody>
          <a:bodyPr/>
          <a:lstStyle/>
          <a:p>
            <a:r>
              <a:rPr lang="en-US" sz="4400" dirty="0" smtClean="0"/>
              <a:t>Levels of Participation</a:t>
            </a:r>
          </a:p>
          <a:p>
            <a:pPr lvl="1"/>
            <a:r>
              <a:rPr lang="en-US" sz="4000" dirty="0" smtClean="0"/>
              <a:t>Competitive</a:t>
            </a:r>
          </a:p>
          <a:p>
            <a:pPr lvl="1"/>
            <a:r>
              <a:rPr lang="en-US" sz="4000" dirty="0" smtClean="0"/>
              <a:t>Active</a:t>
            </a:r>
          </a:p>
          <a:p>
            <a:pPr lvl="1"/>
            <a:r>
              <a:rPr lang="en-US" sz="4000" dirty="0" smtClean="0"/>
              <a:t>Involved</a:t>
            </a:r>
          </a:p>
          <a:p>
            <a:pPr lvl="1"/>
            <a:r>
              <a:rPr lang="en-US" sz="4000" dirty="0" smtClean="0"/>
              <a:t>None</a:t>
            </a:r>
          </a:p>
        </p:txBody>
      </p:sp>
      <p:sp>
        <p:nvSpPr>
          <p:cNvPr id="4" name="Slide Number Placeholder 3"/>
          <p:cNvSpPr>
            <a:spLocks noGrp="1"/>
          </p:cNvSpPr>
          <p:nvPr>
            <p:ph type="sldNum" sz="quarter" idx="12"/>
          </p:nvPr>
        </p:nvSpPr>
        <p:spPr/>
        <p:txBody>
          <a:bodyPr/>
          <a:lstStyle/>
          <a:p>
            <a:pPr>
              <a:defRPr/>
            </a:pPr>
            <a:fld id="{B934879F-D18F-4CC3-BB2D-7169AFC74652}" type="slidenum">
              <a:rPr lang="en-US" altLang="en-US" smtClean="0"/>
              <a:pPr>
                <a:defRPr/>
              </a:pPr>
              <a:t>21</a:t>
            </a:fld>
            <a:endParaRPr lang="en-US" altLang="en-US"/>
          </a:p>
        </p:txBody>
      </p:sp>
      <p:sp>
        <p:nvSpPr>
          <p:cNvPr id="24581" name="Rectangle 4"/>
          <p:cNvSpPr>
            <a:spLocks noChangeArrowheads="1"/>
          </p:cNvSpPr>
          <p:nvPr/>
        </p:nvSpPr>
        <p:spPr bwMode="auto">
          <a:xfrm>
            <a:off x="685800" y="6211888"/>
            <a:ext cx="45720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Student Interest</a:t>
            </a:r>
          </a:p>
        </p:txBody>
      </p:sp>
      <p:sp>
        <p:nvSpPr>
          <p:cNvPr id="25603" name="Content Placeholder 2"/>
          <p:cNvSpPr>
            <a:spLocks noGrp="1"/>
          </p:cNvSpPr>
          <p:nvPr>
            <p:ph idx="1"/>
          </p:nvPr>
        </p:nvSpPr>
        <p:spPr/>
        <p:txBody>
          <a:bodyPr/>
          <a:lstStyle/>
          <a:p>
            <a:r>
              <a:rPr lang="en-US" sz="4800" dirty="0" smtClean="0"/>
              <a:t>Topical groups</a:t>
            </a:r>
          </a:p>
          <a:p>
            <a:r>
              <a:rPr lang="en-US" sz="4800" dirty="0" smtClean="0"/>
              <a:t>Student choices</a:t>
            </a:r>
          </a:p>
          <a:p>
            <a:r>
              <a:rPr lang="en-US" sz="4800" dirty="0" smtClean="0"/>
              <a:t>Project based learning</a:t>
            </a:r>
          </a:p>
        </p:txBody>
      </p:sp>
      <p:sp>
        <p:nvSpPr>
          <p:cNvPr id="4" name="Slide Number Placeholder 3"/>
          <p:cNvSpPr>
            <a:spLocks noGrp="1"/>
          </p:cNvSpPr>
          <p:nvPr>
            <p:ph type="sldNum" sz="quarter" idx="12"/>
          </p:nvPr>
        </p:nvSpPr>
        <p:spPr/>
        <p:txBody>
          <a:bodyPr/>
          <a:lstStyle/>
          <a:p>
            <a:pPr>
              <a:defRPr/>
            </a:pPr>
            <a:fld id="{7B2E3CE2-1296-4099-8AB4-ECDDCA81D8AB}" type="slidenum">
              <a:rPr lang="en-US" altLang="en-US" smtClean="0"/>
              <a:pPr>
                <a:defRPr/>
              </a:pPr>
              <a:t>22</a:t>
            </a:fld>
            <a:endParaRPr lang="en-US" altLang="en-US"/>
          </a:p>
        </p:txBody>
      </p:sp>
      <p:sp>
        <p:nvSpPr>
          <p:cNvPr id="25605" name="Rectangle 4"/>
          <p:cNvSpPr>
            <a:spLocks noChangeArrowheads="1"/>
          </p:cNvSpPr>
          <p:nvPr/>
        </p:nvSpPr>
        <p:spPr bwMode="auto">
          <a:xfrm>
            <a:off x="762000" y="6211888"/>
            <a:ext cx="45720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Learning Profile</a:t>
            </a:r>
          </a:p>
        </p:txBody>
      </p:sp>
      <p:sp>
        <p:nvSpPr>
          <p:cNvPr id="26627" name="Content Placeholder 4"/>
          <p:cNvSpPr>
            <a:spLocks noGrp="1"/>
          </p:cNvSpPr>
          <p:nvPr>
            <p:ph sz="half" idx="1"/>
          </p:nvPr>
        </p:nvSpPr>
        <p:spPr/>
        <p:txBody>
          <a:bodyPr/>
          <a:lstStyle/>
          <a:p>
            <a:r>
              <a:rPr lang="en-US" sz="3600" smtClean="0"/>
              <a:t>Visual learner</a:t>
            </a:r>
          </a:p>
          <a:p>
            <a:r>
              <a:rPr lang="en-US" sz="3600" smtClean="0"/>
              <a:t>Learns best alone</a:t>
            </a:r>
          </a:p>
          <a:p>
            <a:r>
              <a:rPr lang="en-US" sz="3600" smtClean="0"/>
              <a:t>Self directed</a:t>
            </a:r>
          </a:p>
          <a:p>
            <a:r>
              <a:rPr lang="en-US" sz="3600" smtClean="0"/>
              <a:t>Active learner</a:t>
            </a:r>
          </a:p>
          <a:p>
            <a:r>
              <a:rPr lang="en-US" sz="3600" smtClean="0"/>
              <a:t>Concrete learner</a:t>
            </a:r>
          </a:p>
          <a:p>
            <a:endParaRPr lang="en-US" smtClean="0"/>
          </a:p>
        </p:txBody>
      </p:sp>
      <p:sp>
        <p:nvSpPr>
          <p:cNvPr id="26628" name="Content Placeholder 5"/>
          <p:cNvSpPr>
            <a:spLocks noGrp="1"/>
          </p:cNvSpPr>
          <p:nvPr>
            <p:ph sz="half" idx="2"/>
          </p:nvPr>
        </p:nvSpPr>
        <p:spPr>
          <a:xfrm>
            <a:off x="4648200" y="1600200"/>
            <a:ext cx="4267200" cy="4530725"/>
          </a:xfrm>
        </p:spPr>
        <p:txBody>
          <a:bodyPr/>
          <a:lstStyle/>
          <a:p>
            <a:r>
              <a:rPr lang="en-US" sz="3600" smtClean="0"/>
              <a:t>Auditory learner</a:t>
            </a:r>
          </a:p>
          <a:p>
            <a:r>
              <a:rPr lang="en-US" sz="3600" smtClean="0"/>
              <a:t>Learns best in groups</a:t>
            </a:r>
          </a:p>
          <a:p>
            <a:r>
              <a:rPr lang="en-US" sz="3600" smtClean="0"/>
              <a:t>Needs guidance</a:t>
            </a:r>
          </a:p>
          <a:p>
            <a:r>
              <a:rPr lang="en-US" sz="3600" smtClean="0"/>
              <a:t>Reflective learner</a:t>
            </a:r>
          </a:p>
          <a:p>
            <a:r>
              <a:rPr lang="en-US" sz="3600" smtClean="0"/>
              <a:t>Abstract learner</a:t>
            </a:r>
          </a:p>
        </p:txBody>
      </p:sp>
      <p:sp>
        <p:nvSpPr>
          <p:cNvPr id="4" name="Slide Number Placeholder 3"/>
          <p:cNvSpPr>
            <a:spLocks noGrp="1"/>
          </p:cNvSpPr>
          <p:nvPr>
            <p:ph type="sldNum" sz="quarter" idx="12"/>
          </p:nvPr>
        </p:nvSpPr>
        <p:spPr/>
        <p:txBody>
          <a:bodyPr/>
          <a:lstStyle/>
          <a:p>
            <a:pPr>
              <a:defRPr/>
            </a:pPr>
            <a:fld id="{CE9CCA1C-1CBB-4A2D-9C72-1E377DE4EEF0}" type="slidenum">
              <a:rPr lang="en-US" altLang="en-US" smtClean="0"/>
              <a:pPr>
                <a:defRPr/>
              </a:pPr>
              <a:t>23</a:t>
            </a:fld>
            <a:endParaRPr lang="en-US" alt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Differentiation</a:t>
            </a:r>
          </a:p>
        </p:txBody>
      </p:sp>
      <p:sp>
        <p:nvSpPr>
          <p:cNvPr id="27651" name="Content Placeholder 2"/>
          <p:cNvSpPr>
            <a:spLocks noGrp="1"/>
          </p:cNvSpPr>
          <p:nvPr>
            <p:ph idx="1"/>
          </p:nvPr>
        </p:nvSpPr>
        <p:spPr>
          <a:xfrm>
            <a:off x="914400" y="1412875"/>
            <a:ext cx="8229600" cy="4530725"/>
          </a:xfrm>
        </p:spPr>
        <p:txBody>
          <a:bodyPr>
            <a:normAutofit lnSpcReduction="10000"/>
          </a:bodyPr>
          <a:lstStyle/>
          <a:p>
            <a:pPr eaLnBrk="1" hangingPunct="1"/>
            <a:r>
              <a:rPr lang="en-US" sz="3600" dirty="0" smtClean="0"/>
              <a:t>Take a closer look at accommodations/modifications</a:t>
            </a:r>
          </a:p>
          <a:p>
            <a:pPr eaLnBrk="1" hangingPunct="1"/>
            <a:r>
              <a:rPr lang="en-US" sz="3600" dirty="0" smtClean="0"/>
              <a:t>What affects learning the most is how well classrooms are managed</a:t>
            </a:r>
          </a:p>
          <a:p>
            <a:pPr eaLnBrk="1" hangingPunct="1"/>
            <a:r>
              <a:rPr lang="en-US" sz="3600" dirty="0" smtClean="0"/>
              <a:t>Gives teachers more time to teach</a:t>
            </a:r>
          </a:p>
          <a:p>
            <a:pPr eaLnBrk="1" hangingPunct="1"/>
            <a:r>
              <a:rPr lang="en-US" sz="3600" dirty="0" smtClean="0"/>
              <a:t>Part of the reason for issue with technology is that it takes away from the time they have to teach..to learn it</a:t>
            </a:r>
          </a:p>
        </p:txBody>
      </p:sp>
      <p:sp>
        <p:nvSpPr>
          <p:cNvPr id="4" name="Slide Number Placeholder 3"/>
          <p:cNvSpPr>
            <a:spLocks noGrp="1"/>
          </p:cNvSpPr>
          <p:nvPr>
            <p:ph type="sldNum" sz="quarter" idx="12"/>
          </p:nvPr>
        </p:nvSpPr>
        <p:spPr/>
        <p:txBody>
          <a:bodyPr/>
          <a:lstStyle/>
          <a:p>
            <a:pPr>
              <a:defRPr/>
            </a:pPr>
            <a:fld id="{4670CCC9-03DE-4161-8D48-8C1C6C90DFD9}" type="slidenum">
              <a:rPr lang="en-US" altLang="en-US"/>
              <a:pPr>
                <a:defRPr/>
              </a:pPr>
              <a:t>24</a:t>
            </a:fld>
            <a:endParaRPr lang="en-US" altLang="en-US"/>
          </a:p>
        </p:txBody>
      </p:sp>
      <p:sp>
        <p:nvSpPr>
          <p:cNvPr id="27653" name="Rectangle 4"/>
          <p:cNvSpPr>
            <a:spLocks noChangeArrowheads="1"/>
          </p:cNvSpPr>
          <p:nvPr/>
        </p:nvSpPr>
        <p:spPr bwMode="auto">
          <a:xfrm>
            <a:off x="685800" y="6211888"/>
            <a:ext cx="62484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Classroom Management</a:t>
            </a:r>
          </a:p>
        </p:txBody>
      </p:sp>
      <p:sp>
        <p:nvSpPr>
          <p:cNvPr id="28675" name="Content Placeholder 2"/>
          <p:cNvSpPr>
            <a:spLocks noGrp="1"/>
          </p:cNvSpPr>
          <p:nvPr>
            <p:ph idx="1"/>
          </p:nvPr>
        </p:nvSpPr>
        <p:spPr/>
        <p:txBody>
          <a:bodyPr/>
          <a:lstStyle/>
          <a:p>
            <a:pPr>
              <a:buFont typeface="Wingdings" pitchFamily="2" charset="2"/>
              <a:buNone/>
            </a:pPr>
            <a:r>
              <a:rPr lang="en-US" sz="4400" smtClean="0"/>
              <a:t>#1 factor affecting student learning</a:t>
            </a:r>
          </a:p>
        </p:txBody>
      </p:sp>
      <p:sp>
        <p:nvSpPr>
          <p:cNvPr id="4" name="Slide Number Placeholder 3"/>
          <p:cNvSpPr>
            <a:spLocks noGrp="1"/>
          </p:cNvSpPr>
          <p:nvPr>
            <p:ph type="sldNum" sz="quarter" idx="12"/>
          </p:nvPr>
        </p:nvSpPr>
        <p:spPr/>
        <p:txBody>
          <a:bodyPr/>
          <a:lstStyle/>
          <a:p>
            <a:pPr>
              <a:defRPr/>
            </a:pPr>
            <a:fld id="{95ADBDD0-19D5-4BDD-AF75-68F88F5C672E}" type="slidenum">
              <a:rPr lang="en-US" altLang="en-US" smtClean="0"/>
              <a:pPr>
                <a:defRPr/>
              </a:pPr>
              <a:t>25</a:t>
            </a:fld>
            <a:endParaRPr lang="en-US" alt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Estimated use of school time</a:t>
            </a:r>
          </a:p>
        </p:txBody>
      </p:sp>
      <p:sp>
        <p:nvSpPr>
          <p:cNvPr id="29699" name="Content Placeholder 2"/>
          <p:cNvSpPr>
            <a:spLocks noGrp="1"/>
          </p:cNvSpPr>
          <p:nvPr>
            <p:ph idx="1"/>
          </p:nvPr>
        </p:nvSpPr>
        <p:spPr>
          <a:xfrm>
            <a:off x="304800" y="1219200"/>
            <a:ext cx="8458200" cy="5181600"/>
          </a:xfrm>
        </p:spPr>
        <p:txBody>
          <a:bodyPr/>
          <a:lstStyle/>
          <a:p>
            <a:pPr>
              <a:buFont typeface="Wingdings" pitchFamily="2" charset="2"/>
              <a:buNone/>
            </a:pPr>
            <a:endParaRPr lang="en-US" smtClean="0"/>
          </a:p>
          <a:p>
            <a:pPr>
              <a:buFont typeface="Wingdings" pitchFamily="2" charset="2"/>
              <a:buNone/>
            </a:pPr>
            <a:endParaRPr lang="en-US" smtClean="0"/>
          </a:p>
        </p:txBody>
      </p:sp>
      <p:sp>
        <p:nvSpPr>
          <p:cNvPr id="4" name="Slide Number Placeholder 3"/>
          <p:cNvSpPr>
            <a:spLocks noGrp="1"/>
          </p:cNvSpPr>
          <p:nvPr>
            <p:ph type="sldNum" sz="quarter" idx="12"/>
          </p:nvPr>
        </p:nvSpPr>
        <p:spPr/>
        <p:txBody>
          <a:bodyPr/>
          <a:lstStyle/>
          <a:p>
            <a:pPr>
              <a:defRPr/>
            </a:pPr>
            <a:fld id="{405BFB7A-C72C-4E4F-A1D9-76420266C5F1}" type="slidenum">
              <a:rPr lang="en-US" altLang="en-US" smtClean="0"/>
              <a:pPr>
                <a:defRPr/>
              </a:pPr>
              <a:t>26</a:t>
            </a:fld>
            <a:endParaRPr lang="en-US" altLang="en-US"/>
          </a:p>
        </p:txBody>
      </p:sp>
      <p:graphicFrame>
        <p:nvGraphicFramePr>
          <p:cNvPr id="5" name="Table 4"/>
          <p:cNvGraphicFramePr>
            <a:graphicFrameLocks noGrp="1"/>
          </p:cNvGraphicFramePr>
          <p:nvPr/>
        </p:nvGraphicFramePr>
        <p:xfrm>
          <a:off x="1143001" y="1371600"/>
          <a:ext cx="7239000" cy="4639056"/>
        </p:xfrm>
        <a:graphic>
          <a:graphicData uri="http://schemas.openxmlformats.org/drawingml/2006/table">
            <a:tbl>
              <a:tblPr/>
              <a:tblGrid>
                <a:gridCol w="3258665"/>
                <a:gridCol w="2120365"/>
                <a:gridCol w="1859970"/>
              </a:tblGrid>
              <a:tr h="914400">
                <a:tc>
                  <a:txBody>
                    <a:bodyPr/>
                    <a:lstStyle/>
                    <a:p>
                      <a:pPr marL="0" marR="0">
                        <a:lnSpc>
                          <a:spcPct val="115000"/>
                        </a:lnSpc>
                        <a:spcBef>
                          <a:spcPts val="0"/>
                        </a:spcBef>
                        <a:spcAft>
                          <a:spcPts val="0"/>
                        </a:spcAft>
                      </a:pP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dirty="0">
                          <a:latin typeface="Calibri"/>
                          <a:ea typeface="Calibri"/>
                          <a:cs typeface="Times New Roman"/>
                        </a:rPr>
                        <a:t>Hrs/Day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dirty="0">
                          <a:latin typeface="Calibri"/>
                          <a:ea typeface="Calibri"/>
                          <a:cs typeface="Times New Roman"/>
                        </a:rPr>
                        <a:t>Hrs/Year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2800" dirty="0">
                          <a:latin typeface="Calibri"/>
                          <a:ea typeface="Calibri"/>
                          <a:cs typeface="Times New Roman"/>
                        </a:rPr>
                        <a:t>Total available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Calibri"/>
                          <a:ea typeface="Calibri"/>
                          <a:cs typeface="Times New Roman"/>
                        </a:rPr>
                        <a:t>1080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2800" dirty="0">
                          <a:latin typeface="Calibri"/>
                          <a:ea typeface="Calibri"/>
                          <a:cs typeface="Times New Roman"/>
                        </a:rPr>
                        <a:t>Academic learning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0.6-1.5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Calibri"/>
                          <a:ea typeface="Calibri"/>
                          <a:cs typeface="Times New Roman"/>
                        </a:rPr>
                        <a:t>108-270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2800" dirty="0">
                          <a:latin typeface="Calibri"/>
                          <a:ea typeface="Calibri"/>
                          <a:cs typeface="Times New Roman"/>
                        </a:rPr>
                        <a:t>Engaged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1.5-3.5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270-430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2800" dirty="0">
                          <a:latin typeface="Calibri"/>
                          <a:ea typeface="Calibri"/>
                          <a:cs typeface="Times New Roman"/>
                        </a:rPr>
                        <a:t>Attendance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5.4-6.0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970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727" name="TextBox 5"/>
          <p:cNvSpPr txBox="1">
            <a:spLocks noChangeArrowheads="1"/>
          </p:cNvSpPr>
          <p:nvPr/>
        </p:nvSpPr>
        <p:spPr bwMode="auto">
          <a:xfrm>
            <a:off x="1828800" y="6324600"/>
            <a:ext cx="4156075" cy="246063"/>
          </a:xfrm>
          <a:prstGeom prst="rect">
            <a:avLst/>
          </a:prstGeom>
          <a:noFill/>
          <a:ln w="9525">
            <a:noFill/>
            <a:miter lim="800000"/>
            <a:headEnd/>
            <a:tailEnd/>
          </a:ln>
        </p:spPr>
        <p:txBody>
          <a:bodyPr wrap="none">
            <a:spAutoFit/>
          </a:bodyPr>
          <a:lstStyle/>
          <a:p>
            <a:r>
              <a:rPr lang="en-US" sz="1000"/>
              <a:t>Berliner’s Beginning Teacher Evaluation Study (G. Bowser CTG 2010)</a:t>
            </a: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Classroom Management</a:t>
            </a:r>
          </a:p>
        </p:txBody>
      </p:sp>
      <p:sp>
        <p:nvSpPr>
          <p:cNvPr id="30723" name="Content Placeholder 2"/>
          <p:cNvSpPr>
            <a:spLocks noGrp="1"/>
          </p:cNvSpPr>
          <p:nvPr>
            <p:ph idx="1"/>
          </p:nvPr>
        </p:nvSpPr>
        <p:spPr/>
        <p:txBody>
          <a:bodyPr/>
          <a:lstStyle/>
          <a:p>
            <a:r>
              <a:rPr lang="en-US" smtClean="0"/>
              <a:t>The actions teachers take to create, implement, and maintain a classroom environment that support learning include:</a:t>
            </a:r>
          </a:p>
          <a:p>
            <a:pPr lvl="1"/>
            <a:r>
              <a:rPr lang="en-US" smtClean="0"/>
              <a:t>Classroom organization</a:t>
            </a:r>
          </a:p>
          <a:p>
            <a:pPr lvl="1"/>
            <a:r>
              <a:rPr lang="en-US" smtClean="0"/>
              <a:t>Rules procedures and goals</a:t>
            </a:r>
          </a:p>
          <a:p>
            <a:pPr lvl="1"/>
            <a:r>
              <a:rPr lang="en-US" smtClean="0"/>
              <a:t>Anticipatory set</a:t>
            </a:r>
          </a:p>
          <a:p>
            <a:pPr lvl="1"/>
            <a:r>
              <a:rPr lang="en-US" smtClean="0"/>
              <a:t>Relationships</a:t>
            </a:r>
          </a:p>
          <a:p>
            <a:pPr lvl="1"/>
            <a:r>
              <a:rPr lang="en-US" smtClean="0"/>
              <a:t>Behavior </a:t>
            </a:r>
          </a:p>
        </p:txBody>
      </p:sp>
      <p:sp>
        <p:nvSpPr>
          <p:cNvPr id="4" name="Slide Number Placeholder 3"/>
          <p:cNvSpPr>
            <a:spLocks noGrp="1"/>
          </p:cNvSpPr>
          <p:nvPr>
            <p:ph type="sldNum" sz="quarter" idx="12"/>
          </p:nvPr>
        </p:nvSpPr>
        <p:spPr/>
        <p:txBody>
          <a:bodyPr/>
          <a:lstStyle/>
          <a:p>
            <a:pPr>
              <a:defRPr/>
            </a:pPr>
            <a:fld id="{9F740DD4-324D-40DF-9FDD-1F893CA3D9DF}" type="slidenum">
              <a:rPr lang="en-US" altLang="en-US" smtClean="0"/>
              <a:pPr>
                <a:defRPr/>
              </a:pPr>
              <a:t>27</a:t>
            </a:fld>
            <a:endParaRPr lang="en-US" altLang="en-US"/>
          </a:p>
        </p:txBody>
      </p:sp>
      <p:sp>
        <p:nvSpPr>
          <p:cNvPr id="30725" name="TextBox 4"/>
          <p:cNvSpPr txBox="1">
            <a:spLocks noChangeArrowheads="1"/>
          </p:cNvSpPr>
          <p:nvPr/>
        </p:nvSpPr>
        <p:spPr bwMode="auto">
          <a:xfrm>
            <a:off x="685800" y="6400800"/>
            <a:ext cx="6913563" cy="246063"/>
          </a:xfrm>
          <a:prstGeom prst="rect">
            <a:avLst/>
          </a:prstGeom>
          <a:noFill/>
          <a:ln w="9525">
            <a:noFill/>
            <a:miter lim="800000"/>
            <a:headEnd/>
            <a:tailEnd/>
          </a:ln>
        </p:spPr>
        <p:txBody>
          <a:bodyPr wrap="none">
            <a:spAutoFit/>
          </a:bodyPr>
          <a:lstStyle/>
          <a:p>
            <a:r>
              <a:rPr lang="en-US" sz="1000"/>
              <a:t>Carolyn M. Evertson “Classroom Management” in </a:t>
            </a:r>
            <a:r>
              <a:rPr lang="en-US" sz="1000" u="sng"/>
              <a:t>Psychology and Educational Practice</a:t>
            </a:r>
            <a:r>
              <a:rPr lang="en-US" sz="1000"/>
              <a:t> Eds. Walbberg &amp; Haertel, 1997</a:t>
            </a: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Classroom Organization</a:t>
            </a:r>
          </a:p>
        </p:txBody>
      </p:sp>
      <p:sp>
        <p:nvSpPr>
          <p:cNvPr id="3" name="Content Placeholder 2"/>
          <p:cNvSpPr>
            <a:spLocks noGrp="1"/>
          </p:cNvSpPr>
          <p:nvPr>
            <p:ph idx="1"/>
          </p:nvPr>
        </p:nvSpPr>
        <p:spPr>
          <a:xfrm>
            <a:off x="1066800" y="1600200"/>
            <a:ext cx="8077200" cy="4530725"/>
          </a:xfrm>
        </p:spPr>
        <p:txBody>
          <a:bodyPr/>
          <a:lstStyle/>
          <a:p>
            <a:pPr eaLnBrk="1" hangingPunct="1">
              <a:defRPr/>
            </a:pPr>
            <a:r>
              <a:rPr lang="en-US" sz="4000" dirty="0" smtClean="0"/>
              <a:t>You can tell a lot about how teachers teach by the seating</a:t>
            </a:r>
          </a:p>
          <a:p>
            <a:pPr lvl="1" eaLnBrk="1" hangingPunct="1">
              <a:defRPr/>
            </a:pPr>
            <a:r>
              <a:rPr lang="en-US" sz="3600" dirty="0" smtClean="0">
                <a:ea typeface="+mn-ea"/>
                <a:cs typeface="+mn-cs"/>
              </a:rPr>
              <a:t>Teacher centered</a:t>
            </a:r>
          </a:p>
          <a:p>
            <a:pPr lvl="1" eaLnBrk="1" hangingPunct="1">
              <a:defRPr/>
            </a:pPr>
            <a:r>
              <a:rPr lang="en-US" sz="3600" dirty="0" smtClean="0">
                <a:ea typeface="+mn-ea"/>
                <a:cs typeface="+mn-cs"/>
              </a:rPr>
              <a:t>Teacher down the center aisle</a:t>
            </a:r>
          </a:p>
          <a:p>
            <a:pPr lvl="1" eaLnBrk="1" hangingPunct="1">
              <a:defRPr/>
            </a:pPr>
            <a:r>
              <a:rPr lang="en-US" sz="3600" dirty="0" smtClean="0">
                <a:ea typeface="+mn-ea"/>
                <a:cs typeface="+mn-cs"/>
              </a:rPr>
              <a:t>Centers/cooperative learning, interaction</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ED5DC2E1-B52C-419E-BB10-252F83F01E71}" type="slidenum">
              <a:rPr lang="en-US" altLang="en-US"/>
              <a:pPr>
                <a:defRPr/>
              </a:pPr>
              <a:t>28</a:t>
            </a:fld>
            <a:endParaRPr lang="en-US" altLang="en-US"/>
          </a:p>
        </p:txBody>
      </p:sp>
      <p:sp>
        <p:nvSpPr>
          <p:cNvPr id="31749" name="Rectangle 4"/>
          <p:cNvSpPr>
            <a:spLocks noChangeArrowheads="1"/>
          </p:cNvSpPr>
          <p:nvPr/>
        </p:nvSpPr>
        <p:spPr bwMode="auto">
          <a:xfrm>
            <a:off x="838200" y="6211888"/>
            <a:ext cx="60198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Autofit/>
          </a:bodyPr>
          <a:lstStyle/>
          <a:p>
            <a:pPr eaLnBrk="1" hangingPunct="1"/>
            <a:r>
              <a:rPr lang="en-US" sz="3600" dirty="0" smtClean="0"/>
              <a:t>Classroom Organization for </a:t>
            </a:r>
            <a:br>
              <a:rPr lang="en-US" sz="3600" dirty="0" smtClean="0"/>
            </a:br>
            <a:r>
              <a:rPr lang="en-US" sz="3600" dirty="0" smtClean="0"/>
              <a:t>	Accessible Instructional Materials</a:t>
            </a:r>
          </a:p>
        </p:txBody>
      </p:sp>
      <p:sp>
        <p:nvSpPr>
          <p:cNvPr id="3" name="Content Placeholder 2"/>
          <p:cNvSpPr>
            <a:spLocks noGrp="1"/>
          </p:cNvSpPr>
          <p:nvPr>
            <p:ph idx="1"/>
          </p:nvPr>
        </p:nvSpPr>
        <p:spPr/>
        <p:txBody>
          <a:bodyPr/>
          <a:lstStyle/>
          <a:p>
            <a:pPr eaLnBrk="1" hangingPunct="1">
              <a:defRPr/>
            </a:pPr>
            <a:r>
              <a:rPr lang="en-US" dirty="0" smtClean="0"/>
              <a:t>Look for these features:</a:t>
            </a:r>
          </a:p>
          <a:p>
            <a:pPr lvl="1" eaLnBrk="1" hangingPunct="1">
              <a:defRPr/>
            </a:pPr>
            <a:r>
              <a:rPr lang="en-US" dirty="0" smtClean="0">
                <a:ea typeface="+mn-ea"/>
                <a:cs typeface="+mn-cs"/>
              </a:rPr>
              <a:t>Visibility</a:t>
            </a:r>
          </a:p>
          <a:p>
            <a:pPr lvl="1" eaLnBrk="1" hangingPunct="1">
              <a:defRPr/>
            </a:pPr>
            <a:r>
              <a:rPr lang="en-US" dirty="0" smtClean="0">
                <a:ea typeface="+mn-ea"/>
                <a:cs typeface="+mn-cs"/>
              </a:rPr>
              <a:t>Distractibility</a:t>
            </a:r>
          </a:p>
          <a:p>
            <a:pPr lvl="1" eaLnBrk="1" hangingPunct="1">
              <a:defRPr/>
            </a:pPr>
            <a:r>
              <a:rPr lang="en-US" dirty="0" smtClean="0">
                <a:ea typeface="+mn-ea"/>
                <a:cs typeface="+mn-cs"/>
              </a:rPr>
              <a:t>Access to technology</a:t>
            </a:r>
          </a:p>
          <a:p>
            <a:pPr lvl="1" eaLnBrk="1" hangingPunct="1">
              <a:defRPr/>
            </a:pPr>
            <a:r>
              <a:rPr lang="en-US" dirty="0" smtClean="0">
                <a:ea typeface="+mn-ea"/>
                <a:cs typeface="+mn-cs"/>
              </a:rPr>
              <a:t>Access to materials</a:t>
            </a:r>
          </a:p>
          <a:p>
            <a:pPr lvl="1" eaLnBrk="1" hangingPunct="1">
              <a:defRPr/>
            </a:pPr>
            <a:r>
              <a:rPr lang="en-US" dirty="0" smtClean="0">
                <a:ea typeface="+mn-ea"/>
                <a:cs typeface="+mn-cs"/>
              </a:rPr>
              <a:t>Classroom organization that supports the activities</a:t>
            </a:r>
            <a:endParaRPr lang="en-US" dirty="0" smtClean="0"/>
          </a:p>
          <a:p>
            <a:pPr eaLnBrk="1" hangingPunct="1">
              <a:defRPr/>
            </a:pPr>
            <a:r>
              <a:rPr lang="en-US" dirty="0" smtClean="0"/>
              <a:t>Can the teacher see the student and what the student is doing? </a:t>
            </a:r>
          </a:p>
        </p:txBody>
      </p:sp>
      <p:sp>
        <p:nvSpPr>
          <p:cNvPr id="4" name="Slide Number Placeholder 3"/>
          <p:cNvSpPr>
            <a:spLocks noGrp="1"/>
          </p:cNvSpPr>
          <p:nvPr>
            <p:ph type="sldNum" sz="quarter" idx="12"/>
          </p:nvPr>
        </p:nvSpPr>
        <p:spPr/>
        <p:txBody>
          <a:bodyPr/>
          <a:lstStyle/>
          <a:p>
            <a:pPr>
              <a:defRPr/>
            </a:pPr>
            <a:fld id="{F2206B6F-2E64-4688-A0EE-9C5B3001AC54}" type="slidenum">
              <a:rPr lang="en-US" altLang="en-US"/>
              <a:pPr>
                <a:defRPr/>
              </a:pPr>
              <a:t>29</a:t>
            </a:fld>
            <a:endParaRPr lang="en-US" altLang="en-US"/>
          </a:p>
        </p:txBody>
      </p:sp>
      <p:sp>
        <p:nvSpPr>
          <p:cNvPr id="32773" name="Rectangle 4"/>
          <p:cNvSpPr>
            <a:spLocks noChangeArrowheads="1"/>
          </p:cNvSpPr>
          <p:nvPr/>
        </p:nvSpPr>
        <p:spPr bwMode="auto">
          <a:xfrm>
            <a:off x="914400" y="6211888"/>
            <a:ext cx="45720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Operational Skills</a:t>
            </a:r>
          </a:p>
        </p:txBody>
      </p:sp>
      <p:sp>
        <p:nvSpPr>
          <p:cNvPr id="5123" name="Rectangle 3"/>
          <p:cNvSpPr>
            <a:spLocks noGrp="1" noChangeArrowheads="1"/>
          </p:cNvSpPr>
          <p:nvPr>
            <p:ph idx="1"/>
          </p:nvPr>
        </p:nvSpPr>
        <p:spPr/>
        <p:txBody>
          <a:bodyPr/>
          <a:lstStyle/>
          <a:p>
            <a:pPr eaLnBrk="1" hangingPunct="1"/>
            <a:r>
              <a:rPr lang="en-US" sz="3800" smtClean="0"/>
              <a:t>Technical skills required to operate the device or system</a:t>
            </a:r>
          </a:p>
          <a:p>
            <a:pPr eaLnBrk="1" hangingPunct="1"/>
            <a:r>
              <a:rPr lang="en-US" sz="3800" smtClean="0"/>
              <a:t>Includes skills to use the access method</a:t>
            </a:r>
          </a:p>
        </p:txBody>
      </p:sp>
      <p:sp>
        <p:nvSpPr>
          <p:cNvPr id="5" name="Slide Number Placeholder 4"/>
          <p:cNvSpPr>
            <a:spLocks noGrp="1"/>
          </p:cNvSpPr>
          <p:nvPr>
            <p:ph type="sldNum" sz="quarter" idx="12"/>
          </p:nvPr>
        </p:nvSpPr>
        <p:spPr/>
        <p:txBody>
          <a:bodyPr/>
          <a:lstStyle/>
          <a:p>
            <a:pPr>
              <a:defRPr/>
            </a:pPr>
            <a:fld id="{941A2E78-5B5C-4736-861D-96D5B3A73A23}" type="slidenum">
              <a:rPr lang="en-US" altLang="en-US"/>
              <a:pPr>
                <a:defRPr/>
              </a:pPr>
              <a:t>3</a:t>
            </a:fld>
            <a:endParaRPr lang="en-US" altLang="en-US"/>
          </a:p>
        </p:txBody>
      </p:sp>
      <p:pic>
        <p:nvPicPr>
          <p:cNvPr id="5124" name="Picture 8" descr="computers"/>
          <p:cNvPicPr>
            <a:picLocks noChangeAspect="1" noChangeArrowheads="1"/>
          </p:cNvPicPr>
          <p:nvPr/>
        </p:nvPicPr>
        <p:blipFill>
          <a:blip r:embed="rId3" cstate="print"/>
          <a:srcRect/>
          <a:stretch>
            <a:fillRect/>
          </a:stretch>
        </p:blipFill>
        <p:spPr bwMode="auto">
          <a:xfrm>
            <a:off x="6908800" y="4267200"/>
            <a:ext cx="2235200" cy="1676400"/>
          </a:xfrm>
          <a:prstGeom prst="rect">
            <a:avLst/>
          </a:prstGeom>
          <a:noFill/>
          <a:ln w="9525">
            <a:noFill/>
            <a:miter lim="800000"/>
            <a:headEnd/>
            <a:tailEnd/>
          </a:ln>
        </p:spPr>
      </p:pic>
      <p:graphicFrame>
        <p:nvGraphicFramePr>
          <p:cNvPr id="6" name="Table 5"/>
          <p:cNvGraphicFramePr>
            <a:graphicFrameLocks noGrp="1"/>
          </p:cNvGraphicFramePr>
          <p:nvPr/>
        </p:nvGraphicFramePr>
        <p:xfrm>
          <a:off x="1295400" y="4267200"/>
          <a:ext cx="6096000" cy="1066800"/>
        </p:xfrm>
        <a:graphic>
          <a:graphicData uri="http://schemas.openxmlformats.org/drawingml/2006/table">
            <a:tbl>
              <a:tblPr/>
              <a:tblGrid>
                <a:gridCol w="6096000"/>
              </a:tblGrid>
              <a:tr h="1066800">
                <a:tc>
                  <a:txBody>
                    <a:bodyPr/>
                    <a:lstStyle/>
                    <a:p>
                      <a:pPr marL="0" marR="0" algn="l">
                        <a:lnSpc>
                          <a:spcPct val="115000"/>
                        </a:lnSpc>
                        <a:spcBef>
                          <a:spcPts val="0"/>
                        </a:spcBef>
                        <a:spcAft>
                          <a:spcPts val="0"/>
                        </a:spcAft>
                      </a:pPr>
                      <a:r>
                        <a:rPr lang="en-US" sz="1400" dirty="0">
                          <a:latin typeface="Calibri"/>
                          <a:ea typeface="Calibri"/>
                          <a:cs typeface="Times New Roman"/>
                        </a:rPr>
                        <a:t>Operational Skills: </a:t>
                      </a:r>
                      <a:r>
                        <a:rPr lang="en-US" sz="1400" dirty="0" smtClean="0">
                          <a:latin typeface="Calibri"/>
                          <a:ea typeface="Calibri"/>
                          <a:cs typeface="Times New Roman"/>
                        </a:rPr>
                        <a:t>-Teacher</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Calibri"/>
                          <a:ea typeface="Calibri"/>
                          <a:cs typeface="Times New Roman"/>
                        </a:rPr>
                        <a:t>How the technology works</a:t>
                      </a:r>
                    </a:p>
                    <a:p>
                      <a:pPr marL="342900" marR="0" lvl="0" indent="-342900" algn="l">
                        <a:lnSpc>
                          <a:spcPct val="115000"/>
                        </a:lnSpc>
                        <a:spcBef>
                          <a:spcPts val="0"/>
                        </a:spcBef>
                        <a:spcAft>
                          <a:spcPts val="0"/>
                        </a:spcAft>
                        <a:buFont typeface="Symbol"/>
                        <a:buChar char=""/>
                      </a:pPr>
                      <a:r>
                        <a:rPr lang="en-US" sz="1400" dirty="0">
                          <a:latin typeface="Calibri"/>
                          <a:ea typeface="Calibri"/>
                          <a:cs typeface="Times New Roman"/>
                        </a:rPr>
                        <a:t>How to manage and maintain the technology</a:t>
                      </a:r>
                    </a:p>
                  </a:txBody>
                  <a:tcPr marL="114300" marR="114300" marT="0" marB="0">
                    <a:lnL>
                      <a:noFill/>
                    </a:lnL>
                    <a:lnR>
                      <a:noFill/>
                    </a:lnR>
                    <a:lnT>
                      <a:noFill/>
                    </a:lnT>
                    <a:lnB>
                      <a:noFill/>
                    </a:lnB>
                  </a:tcPr>
                </a:tc>
              </a:tr>
            </a:tbl>
          </a:graphicData>
        </a:graphic>
      </p:graphicFrame>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Revisit</a:t>
            </a:r>
          </a:p>
        </p:txBody>
      </p:sp>
      <p:sp>
        <p:nvSpPr>
          <p:cNvPr id="3" name="Content Placeholder 2"/>
          <p:cNvSpPr>
            <a:spLocks noGrp="1"/>
          </p:cNvSpPr>
          <p:nvPr>
            <p:ph idx="1"/>
          </p:nvPr>
        </p:nvSpPr>
        <p:spPr/>
        <p:txBody>
          <a:bodyPr/>
          <a:lstStyle/>
          <a:p>
            <a:pPr eaLnBrk="1" hangingPunct="1">
              <a:defRPr/>
            </a:pPr>
            <a:r>
              <a:rPr lang="en-US" dirty="0" smtClean="0"/>
              <a:t>Go back to the question—</a:t>
            </a:r>
          </a:p>
          <a:p>
            <a:pPr lvl="1" eaLnBrk="1" hangingPunct="1">
              <a:defRPr/>
            </a:pPr>
            <a:r>
              <a:rPr lang="en-US" dirty="0" smtClean="0">
                <a:ea typeface="+mn-ea"/>
                <a:cs typeface="+mn-cs"/>
              </a:rPr>
              <a:t>what change in student’s performance do we hope to see?</a:t>
            </a:r>
          </a:p>
          <a:p>
            <a:pPr eaLnBrk="1" hangingPunct="1">
              <a:defRPr/>
            </a:pPr>
            <a:r>
              <a:rPr lang="en-US" dirty="0" smtClean="0"/>
              <a:t>Look back at the previous expectations</a:t>
            </a:r>
          </a:p>
          <a:p>
            <a:pPr lvl="1" eaLnBrk="1" hangingPunct="1">
              <a:defRPr/>
            </a:pPr>
            <a:r>
              <a:rPr lang="en-US" dirty="0" smtClean="0">
                <a:ea typeface="+mn-ea"/>
                <a:cs typeface="+mn-cs"/>
              </a:rPr>
              <a:t>don’t expect </a:t>
            </a:r>
            <a:r>
              <a:rPr lang="en-US" b="1" dirty="0" smtClean="0">
                <a:ea typeface="+mn-ea"/>
                <a:cs typeface="+mn-cs"/>
              </a:rPr>
              <a:t>changes</a:t>
            </a:r>
            <a:r>
              <a:rPr lang="en-US" dirty="0" smtClean="0">
                <a:ea typeface="+mn-ea"/>
                <a:cs typeface="+mn-cs"/>
              </a:rPr>
              <a:t> if the </a:t>
            </a:r>
            <a:r>
              <a:rPr lang="en-US" b="1" dirty="0" smtClean="0">
                <a:ea typeface="+mn-ea"/>
                <a:cs typeface="+mn-cs"/>
              </a:rPr>
              <a:t>supports</a:t>
            </a:r>
            <a:r>
              <a:rPr lang="en-US" dirty="0" smtClean="0">
                <a:ea typeface="+mn-ea"/>
                <a:cs typeface="+mn-cs"/>
              </a:rPr>
              <a:t> the kids are used to </a:t>
            </a:r>
            <a:r>
              <a:rPr lang="en-US" b="1" dirty="0" smtClean="0">
                <a:ea typeface="+mn-ea"/>
                <a:cs typeface="+mn-cs"/>
              </a:rPr>
              <a:t>don’t change</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6685554A-B19A-4842-A1DE-3F7D526ECFC5}" type="slidenum">
              <a:rPr lang="en-US" altLang="en-US"/>
              <a:pPr>
                <a:defRPr/>
              </a:pPr>
              <a:t>30</a:t>
            </a:fld>
            <a:endParaRPr lang="en-US" altLang="en-US"/>
          </a:p>
        </p:txBody>
      </p:sp>
      <p:sp>
        <p:nvSpPr>
          <p:cNvPr id="33797" name="Rectangle 4"/>
          <p:cNvSpPr>
            <a:spLocks noChangeArrowheads="1"/>
          </p:cNvSpPr>
          <p:nvPr/>
        </p:nvSpPr>
        <p:spPr bwMode="auto">
          <a:xfrm>
            <a:off x="762000" y="6211888"/>
            <a:ext cx="4572000" cy="246062"/>
          </a:xfrm>
          <a:prstGeom prst="rect">
            <a:avLst/>
          </a:prstGeom>
          <a:noFill/>
          <a:ln w="9525">
            <a:noFill/>
            <a:miter lim="800000"/>
            <a:headEnd/>
            <a:tailEnd/>
          </a:ln>
        </p:spPr>
        <p:txBody>
          <a:bodyPr>
            <a:spAutoFit/>
          </a:bodyPr>
          <a:lstStyle/>
          <a:p>
            <a:r>
              <a:rPr lang="en-US" sz="1000"/>
              <a:t>Gayle Bowser(</a:t>
            </a:r>
            <a:r>
              <a:rPr lang="en-US" sz="1000">
                <a:hlinkClick r:id="rId3"/>
              </a:rPr>
              <a:t>gaylbowser@aol.com</a:t>
            </a:r>
            <a:r>
              <a:rPr lang="en-US" sz="1000"/>
              <a:t>  Closing the Gap 2010</a:t>
            </a:r>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Resources</a:t>
            </a:r>
          </a:p>
        </p:txBody>
      </p:sp>
      <p:sp>
        <p:nvSpPr>
          <p:cNvPr id="34819" name="Rectangle 3"/>
          <p:cNvSpPr>
            <a:spLocks noGrp="1" noChangeArrowheads="1"/>
          </p:cNvSpPr>
          <p:nvPr>
            <p:ph idx="1"/>
          </p:nvPr>
        </p:nvSpPr>
        <p:spPr/>
        <p:txBody>
          <a:bodyPr/>
          <a:lstStyle/>
          <a:p>
            <a:pPr eaLnBrk="1" hangingPunct="1"/>
            <a:r>
              <a:rPr lang="en-US" sz="2600" i="1" smtClean="0"/>
              <a:t>Bowser, G. &amp; Zabala, J. 2010. Helping teachers integrate AIM in classroom instruction. Closing the Gap Preconference. </a:t>
            </a:r>
          </a:p>
          <a:p>
            <a:pPr eaLnBrk="1" hangingPunct="1"/>
            <a:r>
              <a:rPr lang="en-US" sz="2600" i="1" smtClean="0"/>
              <a:t>Light, J. 1989. Toward a definition of communicative competence for individuals using augmentative and alternative communication systems. Journal of AAC, p.137-143.</a:t>
            </a:r>
          </a:p>
          <a:p>
            <a:pPr eaLnBrk="1" hangingPunct="1"/>
            <a:r>
              <a:rPr lang="en-US" sz="2600" i="1" smtClean="0"/>
              <a:t>Monroe, M. 2007. Technology Integration Plan Fall 2007 </a:t>
            </a:r>
            <a:r>
              <a:rPr lang="en-US" sz="1800" smtClean="0">
                <a:hlinkClick r:id="rId3"/>
              </a:rPr>
              <a:t>http://stu.westga.edu/~dowens/3401/index.html</a:t>
            </a:r>
            <a:endParaRPr lang="en-US" sz="1800" smtClean="0"/>
          </a:p>
          <a:p>
            <a:pPr eaLnBrk="1" hangingPunct="1"/>
            <a:endParaRPr lang="en-US" sz="1800" smtClean="0"/>
          </a:p>
        </p:txBody>
      </p:sp>
      <p:sp>
        <p:nvSpPr>
          <p:cNvPr id="4" name="Slide Number Placeholder 3"/>
          <p:cNvSpPr>
            <a:spLocks noGrp="1"/>
          </p:cNvSpPr>
          <p:nvPr>
            <p:ph type="sldNum" sz="quarter" idx="12"/>
          </p:nvPr>
        </p:nvSpPr>
        <p:spPr/>
        <p:txBody>
          <a:bodyPr/>
          <a:lstStyle/>
          <a:p>
            <a:pPr>
              <a:defRPr/>
            </a:pPr>
            <a:fld id="{1894D7F3-81AE-4ECE-909D-89C4716E7937}" type="slidenum">
              <a:rPr lang="en-US" altLang="en-US"/>
              <a:pPr>
                <a:defRPr/>
              </a:pPr>
              <a:t>31</a:t>
            </a:fld>
            <a:endParaRPr lang="en-US" alt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Functional Skills</a:t>
            </a:r>
          </a:p>
        </p:txBody>
      </p:sp>
      <p:sp>
        <p:nvSpPr>
          <p:cNvPr id="6147" name="Rectangle 3"/>
          <p:cNvSpPr>
            <a:spLocks noGrp="1" noChangeArrowheads="1"/>
          </p:cNvSpPr>
          <p:nvPr>
            <p:ph idx="1"/>
          </p:nvPr>
        </p:nvSpPr>
        <p:spPr/>
        <p:txBody>
          <a:bodyPr/>
          <a:lstStyle/>
          <a:p>
            <a:pPr eaLnBrk="1" hangingPunct="1">
              <a:buFont typeface="Wingdings" pitchFamily="2" charset="2"/>
              <a:buNone/>
            </a:pPr>
            <a:r>
              <a:rPr lang="en-US" smtClean="0"/>
              <a:t>Mastery of the specific knowledge or abilities for which the device was chosen.</a:t>
            </a:r>
          </a:p>
        </p:txBody>
      </p:sp>
      <p:sp>
        <p:nvSpPr>
          <p:cNvPr id="5" name="Slide Number Placeholder 4"/>
          <p:cNvSpPr>
            <a:spLocks noGrp="1"/>
          </p:cNvSpPr>
          <p:nvPr>
            <p:ph type="sldNum" sz="quarter" idx="12"/>
          </p:nvPr>
        </p:nvSpPr>
        <p:spPr/>
        <p:txBody>
          <a:bodyPr/>
          <a:lstStyle/>
          <a:p>
            <a:pPr>
              <a:defRPr/>
            </a:pPr>
            <a:fld id="{814D4441-AC71-4DAA-989D-D5E65F339425}" type="slidenum">
              <a:rPr lang="en-US" altLang="en-US"/>
              <a:pPr>
                <a:defRPr/>
              </a:pPr>
              <a:t>4</a:t>
            </a:fld>
            <a:endParaRPr lang="en-US" altLang="en-US"/>
          </a:p>
        </p:txBody>
      </p:sp>
      <p:pic>
        <p:nvPicPr>
          <p:cNvPr id="6148" name="Picture 5" descr="Kindle">
            <a:hlinkClick r:id="rId3"/>
          </p:cNvPr>
          <p:cNvPicPr>
            <a:picLocks noChangeAspect="1" noChangeArrowheads="1"/>
          </p:cNvPicPr>
          <p:nvPr/>
        </p:nvPicPr>
        <p:blipFill>
          <a:blip r:embed="rId4" cstate="print"/>
          <a:srcRect/>
          <a:stretch>
            <a:fillRect/>
          </a:stretch>
        </p:blipFill>
        <p:spPr bwMode="auto">
          <a:xfrm>
            <a:off x="6858000" y="3733800"/>
            <a:ext cx="1724025" cy="2362200"/>
          </a:xfrm>
          <a:prstGeom prst="rect">
            <a:avLst/>
          </a:prstGeom>
          <a:noFill/>
          <a:ln w="9525">
            <a:noFill/>
            <a:miter lim="800000"/>
            <a:headEnd/>
            <a:tailEnd/>
          </a:ln>
        </p:spPr>
      </p:pic>
      <p:graphicFrame>
        <p:nvGraphicFramePr>
          <p:cNvPr id="6" name="Table 5"/>
          <p:cNvGraphicFramePr>
            <a:graphicFrameLocks noGrp="1"/>
          </p:cNvGraphicFramePr>
          <p:nvPr/>
        </p:nvGraphicFramePr>
        <p:xfrm>
          <a:off x="1447800" y="2895600"/>
          <a:ext cx="5109210" cy="2103120"/>
        </p:xfrm>
        <a:graphic>
          <a:graphicData uri="http://schemas.openxmlformats.org/drawingml/2006/table">
            <a:tbl>
              <a:tblPr/>
              <a:tblGrid>
                <a:gridCol w="5109210"/>
              </a:tblGrid>
              <a:tr h="876300">
                <a:tc>
                  <a:txBody>
                    <a:bodyPr/>
                    <a:lstStyle/>
                    <a:p>
                      <a:pPr marL="0" marR="0" algn="l">
                        <a:lnSpc>
                          <a:spcPct val="115000"/>
                        </a:lnSpc>
                        <a:spcBef>
                          <a:spcPts val="0"/>
                        </a:spcBef>
                        <a:spcAft>
                          <a:spcPts val="0"/>
                        </a:spcAft>
                      </a:pPr>
                      <a:r>
                        <a:rPr lang="en-US" sz="1400" dirty="0" smtClean="0">
                          <a:latin typeface="Calibri"/>
                          <a:ea typeface="Calibri"/>
                          <a:cs typeface="Times New Roman"/>
                        </a:rPr>
                        <a:t>Teacher</a:t>
                      </a:r>
                    </a:p>
                    <a:p>
                      <a:pPr marL="342900" marR="0" lvl="0" indent="-342900" algn="l">
                        <a:lnSpc>
                          <a:spcPct val="115000"/>
                        </a:lnSpc>
                        <a:spcBef>
                          <a:spcPts val="0"/>
                        </a:spcBef>
                        <a:spcAft>
                          <a:spcPts val="0"/>
                        </a:spcAft>
                        <a:buFont typeface="Symbol"/>
                        <a:buChar char=""/>
                      </a:pPr>
                      <a:r>
                        <a:rPr lang="en-US" sz="1400" dirty="0" smtClean="0">
                          <a:latin typeface="Calibri"/>
                          <a:ea typeface="Calibri"/>
                          <a:cs typeface="Times New Roman"/>
                        </a:rPr>
                        <a:t>Teaching </a:t>
                      </a:r>
                      <a:r>
                        <a:rPr lang="en-US" sz="1400" dirty="0">
                          <a:latin typeface="Calibri"/>
                          <a:ea typeface="Calibri"/>
                          <a:cs typeface="Times New Roman"/>
                        </a:rPr>
                        <a:t>with the technology as part of instruction</a:t>
                      </a:r>
                    </a:p>
                    <a:p>
                      <a:pPr marL="342900" marR="0" lvl="0" indent="-342900" algn="l">
                        <a:lnSpc>
                          <a:spcPct val="115000"/>
                        </a:lnSpc>
                        <a:spcBef>
                          <a:spcPts val="0"/>
                        </a:spcBef>
                        <a:spcAft>
                          <a:spcPts val="0"/>
                        </a:spcAft>
                        <a:buFont typeface="Symbol"/>
                        <a:buChar char=""/>
                      </a:pPr>
                      <a:r>
                        <a:rPr lang="en-US" sz="1400" dirty="0">
                          <a:latin typeface="Calibri"/>
                          <a:ea typeface="Calibri"/>
                          <a:cs typeface="Times New Roman"/>
                        </a:rPr>
                        <a:t>Teaching someone to use </a:t>
                      </a:r>
                      <a:r>
                        <a:rPr lang="en-US" sz="1400" dirty="0" smtClean="0">
                          <a:latin typeface="Calibri"/>
                          <a:ea typeface="Calibri"/>
                          <a:cs typeface="Times New Roman"/>
                        </a:rPr>
                        <a:t>technology</a:t>
                      </a:r>
                    </a:p>
                    <a:p>
                      <a:pPr marL="342900" marR="0" lvl="0" indent="-342900" algn="l">
                        <a:lnSpc>
                          <a:spcPct val="115000"/>
                        </a:lnSpc>
                        <a:spcBef>
                          <a:spcPts val="0"/>
                        </a:spcBef>
                        <a:spcAft>
                          <a:spcPts val="0"/>
                        </a:spcAft>
                        <a:buFont typeface="Symbol"/>
                        <a:buChar char=""/>
                      </a:pPr>
                      <a:endParaRPr lang="en-US" sz="1400" dirty="0" smtClean="0">
                        <a:latin typeface="Calibri"/>
                        <a:ea typeface="Calibri"/>
                        <a:cs typeface="Times New Roman"/>
                      </a:endParaRPr>
                    </a:p>
                    <a:p>
                      <a:pPr marL="342900" marR="0" lvl="0" indent="-342900" algn="l">
                        <a:lnSpc>
                          <a:spcPct val="115000"/>
                        </a:lnSpc>
                        <a:spcBef>
                          <a:spcPts val="0"/>
                        </a:spcBef>
                        <a:spcAft>
                          <a:spcPts val="0"/>
                        </a:spcAft>
                        <a:buFont typeface="Symbol"/>
                        <a:buChar char=""/>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300">
                <a:tc>
                  <a:txBody>
                    <a:bodyPr/>
                    <a:lstStyle/>
                    <a:p>
                      <a:pPr marL="342900" marR="0" lvl="0" indent="-342900" algn="l">
                        <a:lnSpc>
                          <a:spcPct val="115000"/>
                        </a:lnSpc>
                        <a:spcBef>
                          <a:spcPts val="0"/>
                        </a:spcBef>
                        <a:spcAft>
                          <a:spcPts val="0"/>
                        </a:spcAft>
                        <a:buFont typeface="Symbol"/>
                        <a:buNone/>
                      </a:pPr>
                      <a:r>
                        <a:rPr lang="en-US" sz="1400" dirty="0" smtClean="0">
                          <a:latin typeface="Calibri"/>
                          <a:ea typeface="Calibri"/>
                          <a:cs typeface="Times New Roman"/>
                        </a:rPr>
                        <a:t>Student</a:t>
                      </a:r>
                    </a:p>
                    <a:p>
                      <a:pPr marL="342900" marR="0" lvl="0" indent="-342900" algn="l">
                        <a:lnSpc>
                          <a:spcPct val="115000"/>
                        </a:lnSpc>
                        <a:spcBef>
                          <a:spcPts val="0"/>
                        </a:spcBef>
                        <a:spcAft>
                          <a:spcPts val="0"/>
                        </a:spcAft>
                        <a:buFont typeface="Symbol"/>
                        <a:buChar char=""/>
                      </a:pPr>
                      <a:r>
                        <a:rPr lang="en-US" sz="1400" dirty="0" smtClean="0">
                          <a:latin typeface="Calibri"/>
                          <a:ea typeface="Calibri"/>
                          <a:cs typeface="Times New Roman"/>
                        </a:rPr>
                        <a:t>Know what to do with it</a:t>
                      </a:r>
                    </a:p>
                    <a:p>
                      <a:pPr marL="342900" marR="0" lvl="0" indent="-342900" algn="l">
                        <a:lnSpc>
                          <a:spcPct val="115000"/>
                        </a:lnSpc>
                        <a:spcBef>
                          <a:spcPts val="0"/>
                        </a:spcBef>
                        <a:spcAft>
                          <a:spcPts val="0"/>
                        </a:spcAft>
                        <a:buFont typeface="Symbol"/>
                        <a:buNone/>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Strategic Skills</a:t>
            </a:r>
          </a:p>
        </p:txBody>
      </p:sp>
      <p:sp>
        <p:nvSpPr>
          <p:cNvPr id="7171" name="Rectangle 3"/>
          <p:cNvSpPr>
            <a:spLocks noGrp="1" noChangeArrowheads="1"/>
          </p:cNvSpPr>
          <p:nvPr>
            <p:ph idx="1"/>
          </p:nvPr>
        </p:nvSpPr>
        <p:spPr/>
        <p:txBody>
          <a:bodyPr/>
          <a:lstStyle/>
          <a:p>
            <a:pPr eaLnBrk="1" hangingPunct="1"/>
            <a:r>
              <a:rPr lang="en-US" smtClean="0"/>
              <a:t>Decide when to use the tool</a:t>
            </a:r>
          </a:p>
          <a:p>
            <a:pPr eaLnBrk="1" hangingPunct="1"/>
            <a:r>
              <a:rPr lang="en-US" smtClean="0"/>
              <a:t>Choose which tool to use for a specific activity or task</a:t>
            </a:r>
          </a:p>
        </p:txBody>
      </p:sp>
      <p:sp>
        <p:nvSpPr>
          <p:cNvPr id="5" name="Slide Number Placeholder 4"/>
          <p:cNvSpPr>
            <a:spLocks noGrp="1"/>
          </p:cNvSpPr>
          <p:nvPr>
            <p:ph type="sldNum" sz="quarter" idx="12"/>
          </p:nvPr>
        </p:nvSpPr>
        <p:spPr/>
        <p:txBody>
          <a:bodyPr/>
          <a:lstStyle/>
          <a:p>
            <a:pPr>
              <a:defRPr/>
            </a:pPr>
            <a:fld id="{2158CDE5-D988-4E05-9D26-58884D700FD8}" type="slidenum">
              <a:rPr lang="en-US" altLang="en-US"/>
              <a:pPr>
                <a:defRPr/>
              </a:pPr>
              <a:t>5</a:t>
            </a:fld>
            <a:endParaRPr lang="en-US" altLang="en-US"/>
          </a:p>
        </p:txBody>
      </p:sp>
      <p:pic>
        <p:nvPicPr>
          <p:cNvPr id="7172" name="Picture 7" descr="See full size image">
            <a:hlinkClick r:id="rId3"/>
          </p:cNvPr>
          <p:cNvPicPr>
            <a:picLocks noChangeAspect="1" noChangeArrowheads="1"/>
          </p:cNvPicPr>
          <p:nvPr/>
        </p:nvPicPr>
        <p:blipFill>
          <a:blip r:embed="rId4" cstate="print"/>
          <a:srcRect/>
          <a:stretch>
            <a:fillRect/>
          </a:stretch>
        </p:blipFill>
        <p:spPr bwMode="auto">
          <a:xfrm>
            <a:off x="5638800" y="3581400"/>
            <a:ext cx="3200400" cy="2414588"/>
          </a:xfrm>
          <a:prstGeom prst="rect">
            <a:avLst/>
          </a:prstGeom>
          <a:noFill/>
          <a:ln w="9525">
            <a:noFill/>
            <a:miter lim="800000"/>
            <a:headEnd/>
            <a:tailEnd/>
          </a:ln>
        </p:spPr>
      </p:pic>
      <p:graphicFrame>
        <p:nvGraphicFramePr>
          <p:cNvPr id="6" name="Table 5"/>
          <p:cNvGraphicFramePr>
            <a:graphicFrameLocks noGrp="1"/>
          </p:cNvGraphicFramePr>
          <p:nvPr/>
        </p:nvGraphicFramePr>
        <p:xfrm>
          <a:off x="1219200" y="3657600"/>
          <a:ext cx="6096000" cy="1905000"/>
        </p:xfrm>
        <a:graphic>
          <a:graphicData uri="http://schemas.openxmlformats.org/drawingml/2006/table">
            <a:tbl>
              <a:tblPr/>
              <a:tblGrid>
                <a:gridCol w="6096000"/>
              </a:tblGrid>
              <a:tr h="1905000">
                <a:tc>
                  <a:txBody>
                    <a:bodyPr/>
                    <a:lstStyle/>
                    <a:p>
                      <a:pPr marL="0" marR="0" algn="l">
                        <a:lnSpc>
                          <a:spcPct val="115000"/>
                        </a:lnSpc>
                        <a:spcBef>
                          <a:spcPts val="0"/>
                        </a:spcBef>
                        <a:spcAft>
                          <a:spcPts val="0"/>
                        </a:spcAft>
                      </a:pPr>
                      <a:r>
                        <a:rPr lang="en-US" sz="1400" dirty="0" smtClean="0">
                          <a:latin typeface="Calibri"/>
                          <a:ea typeface="Calibri"/>
                          <a:cs typeface="Times New Roman"/>
                        </a:rPr>
                        <a:t>Teacher </a:t>
                      </a:r>
                      <a:r>
                        <a:rPr lang="en-US" sz="1400" dirty="0">
                          <a:latin typeface="Calibri"/>
                          <a:ea typeface="Calibri"/>
                          <a:cs typeface="Times New Roman"/>
                        </a:rPr>
                        <a:t>Skills: </a:t>
                      </a:r>
                    </a:p>
                    <a:p>
                      <a:pPr marL="342900" marR="0" lvl="0" indent="-342900" algn="l">
                        <a:lnSpc>
                          <a:spcPct val="115000"/>
                        </a:lnSpc>
                        <a:spcBef>
                          <a:spcPts val="0"/>
                        </a:spcBef>
                        <a:spcAft>
                          <a:spcPts val="0"/>
                        </a:spcAft>
                        <a:buFont typeface="Symbol"/>
                        <a:buChar char=""/>
                      </a:pPr>
                      <a:r>
                        <a:rPr lang="en-US" sz="1400" dirty="0">
                          <a:latin typeface="Calibri"/>
                          <a:ea typeface="Calibri"/>
                          <a:cs typeface="Times New Roman"/>
                        </a:rPr>
                        <a:t>Knowing when to use </a:t>
                      </a:r>
                      <a:r>
                        <a:rPr lang="en-US" sz="1400" dirty="0" smtClean="0">
                          <a:latin typeface="Calibri"/>
                          <a:ea typeface="Calibri"/>
                          <a:cs typeface="Times New Roman"/>
                        </a:rPr>
                        <a:t>technology</a:t>
                      </a:r>
                    </a:p>
                    <a:p>
                      <a:pPr marL="342900" marR="0" lvl="0" indent="-342900" algn="l">
                        <a:lnSpc>
                          <a:spcPct val="115000"/>
                        </a:lnSpc>
                        <a:spcBef>
                          <a:spcPts val="0"/>
                        </a:spcBef>
                        <a:spcAft>
                          <a:spcPts val="0"/>
                        </a:spcAft>
                        <a:buFont typeface="Symbol"/>
                        <a:buChar char=""/>
                      </a:pPr>
                      <a:endParaRPr lang="en-US" sz="1400" dirty="0" smtClean="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smtClean="0">
                          <a:latin typeface="Calibri"/>
                          <a:ea typeface="Calibri"/>
                          <a:cs typeface="Times New Roman"/>
                        </a:rPr>
                        <a:t>Student</a:t>
                      </a:r>
                    </a:p>
                    <a:p>
                      <a:pPr marL="342900" marR="0" lvl="0" indent="-342900" algn="l">
                        <a:lnSpc>
                          <a:spcPct val="115000"/>
                        </a:lnSpc>
                        <a:spcBef>
                          <a:spcPts val="0"/>
                        </a:spcBef>
                        <a:spcAft>
                          <a:spcPts val="0"/>
                        </a:spcAft>
                        <a:buFont typeface="Symbol"/>
                        <a:buChar char=""/>
                      </a:pPr>
                      <a:r>
                        <a:rPr lang="en-US" sz="1400" kern="1200" dirty="0" smtClean="0">
                          <a:solidFill>
                            <a:schemeClr val="tx1"/>
                          </a:solidFill>
                          <a:latin typeface="+mn-lt"/>
                          <a:ea typeface="+mn-ea"/>
                          <a:cs typeface="+mn-cs"/>
                        </a:rPr>
                        <a:t>Knowing when to use it and when not to use it</a:t>
                      </a:r>
                      <a:endParaRPr lang="en-US" sz="1400" dirty="0">
                        <a:latin typeface="Calibri"/>
                        <a:ea typeface="Calibri"/>
                        <a:cs typeface="Times New Roman"/>
                      </a:endParaRPr>
                    </a:p>
                  </a:txBody>
                  <a:tcPr marL="114300" marR="114300" marT="0" marB="0">
                    <a:lnL>
                      <a:noFill/>
                    </a:lnL>
                    <a:lnR>
                      <a:noFill/>
                    </a:lnR>
                    <a:lnT>
                      <a:noFill/>
                    </a:lnT>
                    <a:lnB>
                      <a:noFill/>
                    </a:lnB>
                  </a:tcPr>
                </a:tc>
              </a:tr>
            </a:tbl>
          </a:graphicData>
        </a:graphic>
      </p:graphicFrame>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Social Skills</a:t>
            </a:r>
          </a:p>
        </p:txBody>
      </p:sp>
      <p:sp>
        <p:nvSpPr>
          <p:cNvPr id="8195" name="Rectangle 3"/>
          <p:cNvSpPr>
            <a:spLocks noGrp="1" noChangeArrowheads="1"/>
          </p:cNvSpPr>
          <p:nvPr>
            <p:ph idx="1"/>
          </p:nvPr>
        </p:nvSpPr>
        <p:spPr/>
        <p:txBody>
          <a:bodyPr/>
          <a:lstStyle/>
          <a:p>
            <a:pPr eaLnBrk="1" hangingPunct="1"/>
            <a:r>
              <a:rPr lang="en-US" smtClean="0"/>
              <a:t>Use technology where others are present</a:t>
            </a:r>
          </a:p>
          <a:p>
            <a:pPr eaLnBrk="1" hangingPunct="1"/>
            <a:r>
              <a:rPr lang="en-US" smtClean="0"/>
              <a:t>Use technology with others</a:t>
            </a:r>
          </a:p>
          <a:p>
            <a:pPr eaLnBrk="1" hangingPunct="1"/>
            <a:r>
              <a:rPr lang="en-US" smtClean="0"/>
              <a:t>Help others understand the reasons for and use of the technology</a:t>
            </a:r>
          </a:p>
        </p:txBody>
      </p:sp>
      <p:sp>
        <p:nvSpPr>
          <p:cNvPr id="5" name="Slide Number Placeholder 4"/>
          <p:cNvSpPr>
            <a:spLocks noGrp="1"/>
          </p:cNvSpPr>
          <p:nvPr>
            <p:ph type="sldNum" sz="quarter" idx="12"/>
          </p:nvPr>
        </p:nvSpPr>
        <p:spPr/>
        <p:txBody>
          <a:bodyPr/>
          <a:lstStyle/>
          <a:p>
            <a:pPr>
              <a:defRPr/>
            </a:pPr>
            <a:fld id="{80FFEC43-609B-49F6-8F25-F9D8EAA120EA}" type="slidenum">
              <a:rPr lang="en-US" altLang="en-US"/>
              <a:pPr>
                <a:defRPr/>
              </a:pPr>
              <a:t>6</a:t>
            </a:fld>
            <a:endParaRPr lang="en-US" altLang="en-US"/>
          </a:p>
        </p:txBody>
      </p:sp>
      <p:pic>
        <p:nvPicPr>
          <p:cNvPr id="8196" name="Picture 5" descr="agreements,business concepts,collaborations,communications,data,exchanges,Fotolia,internet,laptop computers,meetings,metaphors,networking,online,radios,shaking hands,shares,technologies,web"/>
          <p:cNvPicPr>
            <a:picLocks noChangeAspect="1" noChangeArrowheads="1"/>
          </p:cNvPicPr>
          <p:nvPr/>
        </p:nvPicPr>
        <p:blipFill>
          <a:blip r:embed="rId3" cstate="print"/>
          <a:srcRect l="2461" b="8923"/>
          <a:stretch>
            <a:fillRect/>
          </a:stretch>
        </p:blipFill>
        <p:spPr bwMode="auto">
          <a:xfrm>
            <a:off x="6096000" y="3581400"/>
            <a:ext cx="2790825" cy="2605087"/>
          </a:xfrm>
          <a:prstGeom prst="rect">
            <a:avLst/>
          </a:prstGeom>
          <a:noFill/>
          <a:ln w="9525">
            <a:noFill/>
            <a:miter lim="800000"/>
            <a:headEnd/>
            <a:tailEnd/>
          </a:ln>
        </p:spPr>
      </p:pic>
      <p:graphicFrame>
        <p:nvGraphicFramePr>
          <p:cNvPr id="6" name="Table 5"/>
          <p:cNvGraphicFramePr>
            <a:graphicFrameLocks noGrp="1"/>
          </p:cNvGraphicFramePr>
          <p:nvPr/>
        </p:nvGraphicFramePr>
        <p:xfrm>
          <a:off x="1066800" y="4191000"/>
          <a:ext cx="6096000" cy="1472184"/>
        </p:xfrm>
        <a:graphic>
          <a:graphicData uri="http://schemas.openxmlformats.org/drawingml/2006/table">
            <a:tbl>
              <a:tblPr/>
              <a:tblGrid>
                <a:gridCol w="6096000"/>
              </a:tblGrid>
              <a:tr h="1066800">
                <a:tc>
                  <a:txBody>
                    <a:bodyPr/>
                    <a:lstStyle/>
                    <a:p>
                      <a:pPr marL="0" marR="0" algn="l">
                        <a:lnSpc>
                          <a:spcPct val="115000"/>
                        </a:lnSpc>
                        <a:spcBef>
                          <a:spcPts val="0"/>
                        </a:spcBef>
                        <a:spcAft>
                          <a:spcPts val="0"/>
                        </a:spcAft>
                      </a:pPr>
                      <a:r>
                        <a:rPr lang="en-US" sz="1400" dirty="0">
                          <a:latin typeface="Calibri"/>
                          <a:ea typeface="Calibri"/>
                          <a:cs typeface="Times New Roman"/>
                        </a:rPr>
                        <a:t>Social </a:t>
                      </a:r>
                      <a:r>
                        <a:rPr lang="en-US" sz="1400" dirty="0" smtClean="0">
                          <a:latin typeface="Calibri"/>
                          <a:ea typeface="Calibri"/>
                          <a:cs typeface="Times New Roman"/>
                        </a:rPr>
                        <a:t>Skills</a:t>
                      </a:r>
                      <a:r>
                        <a:rPr lang="en-US" sz="1400" baseline="0" dirty="0" smtClean="0">
                          <a:latin typeface="Calibri"/>
                          <a:ea typeface="Calibri"/>
                          <a:cs typeface="Times New Roman"/>
                        </a:rPr>
                        <a:t> Teachers: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Calibri"/>
                          <a:ea typeface="Calibri"/>
                          <a:cs typeface="Times New Roman"/>
                        </a:rPr>
                        <a:t>How to manage a classroom where students use </a:t>
                      </a:r>
                      <a:r>
                        <a:rPr lang="en-US" sz="1400" dirty="0" smtClean="0">
                          <a:latin typeface="Calibri"/>
                          <a:ea typeface="Calibri"/>
                          <a:cs typeface="Times New Roman"/>
                        </a:rPr>
                        <a:t>technology</a:t>
                      </a:r>
                    </a:p>
                    <a:p>
                      <a:pPr marL="342900" marR="0" lvl="0" indent="-342900" algn="l">
                        <a:lnSpc>
                          <a:spcPct val="115000"/>
                        </a:lnSpc>
                        <a:spcBef>
                          <a:spcPts val="0"/>
                        </a:spcBef>
                        <a:spcAft>
                          <a:spcPts val="0"/>
                        </a:spcAft>
                        <a:buFont typeface="Symbol"/>
                        <a:buChar char=""/>
                      </a:pPr>
                      <a:r>
                        <a:rPr lang="en-US" sz="1400" kern="1200" dirty="0" smtClean="0">
                          <a:solidFill>
                            <a:schemeClr val="tx1"/>
                          </a:solidFill>
                          <a:latin typeface="+mn-lt"/>
                          <a:ea typeface="+mn-ea"/>
                          <a:cs typeface="+mn-cs"/>
                        </a:rPr>
                        <a:t>How to help others understand reasons for use of AIM and AT</a:t>
                      </a:r>
                    </a:p>
                    <a:p>
                      <a:pPr marL="342900" marR="0" lvl="0" indent="-342900" algn="l">
                        <a:lnSpc>
                          <a:spcPct val="115000"/>
                        </a:lnSpc>
                        <a:spcBef>
                          <a:spcPts val="0"/>
                        </a:spcBef>
                        <a:spcAft>
                          <a:spcPts val="0"/>
                        </a:spcAft>
                        <a:buFont typeface="Symbol"/>
                        <a:buChar char=""/>
                      </a:pPr>
                      <a:endParaRPr lang="en-US" sz="1400" kern="1200" dirty="0" smtClean="0">
                        <a:solidFill>
                          <a:schemeClr val="tx1"/>
                        </a:solidFill>
                        <a:latin typeface="+mn-lt"/>
                        <a:ea typeface="+mn-ea"/>
                        <a:cs typeface="+mn-cs"/>
                      </a:endParaRPr>
                    </a:p>
                    <a:p>
                      <a:pPr marL="342900" marR="0" lvl="0" indent="-342900" algn="l">
                        <a:lnSpc>
                          <a:spcPct val="115000"/>
                        </a:lnSpc>
                        <a:spcBef>
                          <a:spcPts val="0"/>
                        </a:spcBef>
                        <a:spcAft>
                          <a:spcPts val="0"/>
                        </a:spcAft>
                        <a:buFont typeface="Symbol"/>
                        <a:buNone/>
                      </a:pPr>
                      <a:r>
                        <a:rPr lang="en-US" sz="1400" kern="1200" dirty="0" smtClean="0">
                          <a:solidFill>
                            <a:schemeClr val="tx1"/>
                          </a:solidFill>
                          <a:latin typeface="+mn-lt"/>
                          <a:ea typeface="+mn-ea"/>
                          <a:cs typeface="+mn-cs"/>
                        </a:rPr>
                        <a:t>Students:</a:t>
                      </a:r>
                    </a:p>
                    <a:p>
                      <a:pPr marL="342900" marR="0" lvl="0" indent="-342900" algn="l">
                        <a:lnSpc>
                          <a:spcPct val="115000"/>
                        </a:lnSpc>
                        <a:spcBef>
                          <a:spcPts val="0"/>
                        </a:spcBef>
                        <a:spcAft>
                          <a:spcPts val="0"/>
                        </a:spcAft>
                        <a:buFont typeface="Symbol"/>
                        <a:buNone/>
                      </a:pPr>
                      <a:r>
                        <a:rPr lang="en-US" sz="1400" kern="1200" dirty="0" smtClean="0">
                          <a:solidFill>
                            <a:schemeClr val="tx1"/>
                          </a:solidFill>
                          <a:latin typeface="+mn-lt"/>
                          <a:ea typeface="+mn-ea"/>
                          <a:cs typeface="+mn-cs"/>
                        </a:rPr>
                        <a:t>Knowing how to use in a social and real-world context</a:t>
                      </a:r>
                      <a:endParaRPr lang="en-US" sz="1400" dirty="0">
                        <a:latin typeface="Calibri"/>
                        <a:ea typeface="Calibri"/>
                        <a:cs typeface="Times New Roman"/>
                      </a:endParaRPr>
                    </a:p>
                  </a:txBody>
                  <a:tcPr marL="114300" marR="114300" marT="0" marB="0">
                    <a:lnL>
                      <a:noFill/>
                    </a:lnL>
                    <a:lnR>
                      <a:noFill/>
                    </a:lnR>
                    <a:lnT>
                      <a:noFill/>
                    </a:lnT>
                    <a:lnB>
                      <a:noFill/>
                    </a:lnB>
                  </a:tcPr>
                </a:tc>
              </a:tr>
            </a:tbl>
          </a:graphicData>
        </a:graphic>
      </p:graphicFrame>
      <p:sp>
        <p:nvSpPr>
          <p:cNvPr id="4403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How to help others understand reasons for use of AIM and AT</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Hierarchy of Considerations</a:t>
            </a:r>
          </a:p>
        </p:txBody>
      </p:sp>
      <p:sp>
        <p:nvSpPr>
          <p:cNvPr id="4099" name="Rectangle 3"/>
          <p:cNvSpPr>
            <a:spLocks noGrp="1" noChangeArrowheads="1"/>
          </p:cNvSpPr>
          <p:nvPr>
            <p:ph idx="1"/>
          </p:nvPr>
        </p:nvSpPr>
        <p:spPr/>
        <p:txBody>
          <a:bodyPr/>
          <a:lstStyle/>
          <a:p>
            <a:pPr eaLnBrk="1" hangingPunct="1"/>
            <a:r>
              <a:rPr lang="en-US" smtClean="0"/>
              <a:t>Four aspects of technology skills</a:t>
            </a:r>
          </a:p>
          <a:p>
            <a:pPr lvl="1" eaLnBrk="1" hangingPunct="1"/>
            <a:r>
              <a:rPr lang="en-US" smtClean="0"/>
              <a:t>Operational</a:t>
            </a:r>
          </a:p>
          <a:p>
            <a:pPr lvl="1" eaLnBrk="1" hangingPunct="1"/>
            <a:r>
              <a:rPr lang="en-US" smtClean="0"/>
              <a:t>Functional</a:t>
            </a:r>
          </a:p>
          <a:p>
            <a:pPr lvl="1" eaLnBrk="1" hangingPunct="1"/>
            <a:r>
              <a:rPr lang="en-US" smtClean="0"/>
              <a:t>Strategic</a:t>
            </a:r>
          </a:p>
          <a:p>
            <a:pPr lvl="1" eaLnBrk="1" hangingPunct="1"/>
            <a:r>
              <a:rPr lang="en-US" smtClean="0"/>
              <a:t>Social </a:t>
            </a:r>
          </a:p>
        </p:txBody>
      </p:sp>
      <p:sp>
        <p:nvSpPr>
          <p:cNvPr id="5" name="Slide Number Placeholder 4"/>
          <p:cNvSpPr>
            <a:spLocks noGrp="1"/>
          </p:cNvSpPr>
          <p:nvPr>
            <p:ph type="sldNum" sz="quarter" idx="12"/>
          </p:nvPr>
        </p:nvSpPr>
        <p:spPr/>
        <p:txBody>
          <a:bodyPr/>
          <a:lstStyle/>
          <a:p>
            <a:pPr>
              <a:defRPr/>
            </a:pPr>
            <a:fld id="{A78C15EC-75F1-4DD9-BA7E-0A9ED83EDB57}" type="slidenum">
              <a:rPr lang="en-US" altLang="en-US"/>
              <a:pPr>
                <a:defRPr/>
              </a:pPr>
              <a:t>7</a:t>
            </a:fld>
            <a:endParaRPr lang="en-US" altLang="en-US"/>
          </a:p>
        </p:txBody>
      </p:sp>
      <p:sp>
        <p:nvSpPr>
          <p:cNvPr id="4100" name="Text Box 4"/>
          <p:cNvSpPr txBox="1">
            <a:spLocks noChangeArrowheads="1"/>
          </p:cNvSpPr>
          <p:nvPr/>
        </p:nvSpPr>
        <p:spPr bwMode="auto">
          <a:xfrm>
            <a:off x="1371600" y="5181600"/>
            <a:ext cx="7200900" cy="730250"/>
          </a:xfrm>
          <a:prstGeom prst="rect">
            <a:avLst/>
          </a:prstGeom>
          <a:noFill/>
          <a:ln w="9525">
            <a:noFill/>
            <a:miter lim="800000"/>
            <a:headEnd/>
            <a:tailEnd/>
          </a:ln>
        </p:spPr>
        <p:txBody>
          <a:bodyPr wrap="none">
            <a:spAutoFit/>
          </a:bodyPr>
          <a:lstStyle/>
          <a:p>
            <a:r>
              <a:rPr lang="en-US" sz="1400" dirty="0"/>
              <a:t>Adapted from Janice Light</a:t>
            </a:r>
          </a:p>
          <a:p>
            <a:r>
              <a:rPr lang="en-US" sz="1400" dirty="0"/>
              <a:t>“Toward a Definition of Communicative Competence for Individuals Using </a:t>
            </a:r>
          </a:p>
          <a:p>
            <a:r>
              <a:rPr lang="en-US" sz="1400" dirty="0"/>
              <a:t>Augmentative and Alternative Communication Systems” Journal of AAC, 1989, p.137-143</a:t>
            </a: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6AB983B-5DD2-4925-B921-ADA459FC60CA}" type="slidenum">
              <a:rPr lang="en-US" altLang="en-US"/>
              <a:pPr>
                <a:defRPr/>
              </a:pPr>
              <a:t>8</a:t>
            </a:fld>
            <a:endParaRPr lang="en-US" altLang="en-US"/>
          </a:p>
        </p:txBody>
      </p:sp>
      <p:sp>
        <p:nvSpPr>
          <p:cNvPr id="9218"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1: Determine Relative Advantage</a:t>
            </a:r>
          </a:p>
        </p:txBody>
      </p:sp>
      <p:sp>
        <p:nvSpPr>
          <p:cNvPr id="9219" name="Rectangle 3"/>
          <p:cNvSpPr>
            <a:spLocks noGrp="1" noChangeArrowheads="1"/>
          </p:cNvSpPr>
          <p:nvPr>
            <p:ph type="body" idx="4294967295"/>
          </p:nvPr>
        </p:nvSpPr>
        <p:spPr>
          <a:xfrm>
            <a:off x="0" y="1600200"/>
            <a:ext cx="8229600" cy="4530725"/>
          </a:xfrm>
        </p:spPr>
        <p:txBody>
          <a:bodyPr/>
          <a:lstStyle/>
          <a:p>
            <a:pPr eaLnBrk="1" hangingPunct="1">
              <a:lnSpc>
                <a:spcPct val="90000"/>
              </a:lnSpc>
            </a:pPr>
            <a:r>
              <a:rPr lang="en-US" sz="3400" smtClean="0"/>
              <a:t>Step1 Questions</a:t>
            </a:r>
          </a:p>
          <a:p>
            <a:pPr lvl="1" eaLnBrk="1" hangingPunct="1">
              <a:lnSpc>
                <a:spcPct val="90000"/>
              </a:lnSpc>
            </a:pPr>
            <a:r>
              <a:rPr lang="en-US" sz="3000" smtClean="0"/>
              <a:t>What is the problem I am addressing?</a:t>
            </a:r>
          </a:p>
          <a:p>
            <a:pPr lvl="2" eaLnBrk="1" hangingPunct="1">
              <a:lnSpc>
                <a:spcPct val="90000"/>
              </a:lnSpc>
            </a:pPr>
            <a:r>
              <a:rPr lang="en-US" sz="2600" b="1" u="sng" smtClean="0"/>
              <a:t>Do not focus on technologies</a:t>
            </a:r>
            <a:r>
              <a:rPr lang="en-US" sz="2600" smtClean="0"/>
              <a:t> </a:t>
            </a:r>
          </a:p>
          <a:p>
            <a:pPr lvl="2" eaLnBrk="1" hangingPunct="1">
              <a:lnSpc>
                <a:spcPct val="90000"/>
              </a:lnSpc>
            </a:pPr>
            <a:r>
              <a:rPr lang="en-US" sz="2600" smtClean="0"/>
              <a:t>What is the curriculum content?</a:t>
            </a:r>
          </a:p>
          <a:p>
            <a:pPr lvl="2" eaLnBrk="1" hangingPunct="1">
              <a:lnSpc>
                <a:spcPct val="90000"/>
              </a:lnSpc>
            </a:pPr>
            <a:r>
              <a:rPr lang="en-US" sz="2600" smtClean="0"/>
              <a:t>What 21</a:t>
            </a:r>
            <a:r>
              <a:rPr lang="en-US" sz="2600" baseline="30000" smtClean="0"/>
              <a:t>st</a:t>
            </a:r>
            <a:r>
              <a:rPr lang="en-US" sz="2600" smtClean="0"/>
              <a:t> century learning skills will be addressed?</a:t>
            </a:r>
          </a:p>
          <a:p>
            <a:pPr lvl="2" eaLnBrk="1" hangingPunct="1">
              <a:lnSpc>
                <a:spcPct val="90000"/>
              </a:lnSpc>
            </a:pPr>
            <a:r>
              <a:rPr lang="en-US" sz="2600" smtClean="0"/>
              <a:t>What tasks do I want the student to engage in?</a:t>
            </a:r>
          </a:p>
          <a:p>
            <a:pPr lvl="2" eaLnBrk="1" hangingPunct="1">
              <a:lnSpc>
                <a:spcPct val="90000"/>
              </a:lnSpc>
            </a:pPr>
            <a:r>
              <a:rPr lang="en-US" sz="2600" smtClean="0"/>
              <a:t>Look for evidence</a:t>
            </a:r>
          </a:p>
          <a:p>
            <a:pPr lvl="1" eaLnBrk="1" hangingPunct="1">
              <a:lnSpc>
                <a:spcPct val="90000"/>
              </a:lnSpc>
            </a:pPr>
            <a:r>
              <a:rPr lang="en-US" sz="3000" smtClean="0"/>
              <a:t>Do technology-based methods offer a solution with sufficient relative advantages?</a:t>
            </a: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F24B370-04A2-4E03-BF75-7DDC2E6B148A}" type="slidenum">
              <a:rPr lang="en-US" altLang="en-US"/>
              <a:pPr>
                <a:defRPr/>
              </a:pPr>
              <a:t>9</a:t>
            </a:fld>
            <a:endParaRPr lang="en-US" altLang="en-US"/>
          </a:p>
        </p:txBody>
      </p:sp>
      <p:sp>
        <p:nvSpPr>
          <p:cNvPr id="10242" name="Rectangle 2"/>
          <p:cNvSpPr>
            <a:spLocks noGrp="1" noChangeArrowheads="1"/>
          </p:cNvSpPr>
          <p:nvPr>
            <p:ph type="title" idx="4294967295"/>
          </p:nvPr>
        </p:nvSpPr>
        <p:spPr>
          <a:xfrm>
            <a:off x="0" y="277813"/>
            <a:ext cx="8229600" cy="1139825"/>
          </a:xfrm>
        </p:spPr>
        <p:txBody>
          <a:bodyPr anchor="ctr"/>
          <a:lstStyle/>
          <a:p>
            <a:pPr eaLnBrk="1" hangingPunct="1"/>
            <a:r>
              <a:rPr lang="en-US" sz="3400" smtClean="0"/>
              <a:t>Step 1: Determine Relative Advantage</a:t>
            </a:r>
          </a:p>
        </p:txBody>
      </p:sp>
      <p:sp>
        <p:nvSpPr>
          <p:cNvPr id="10243" name="Rectangle 3"/>
          <p:cNvSpPr>
            <a:spLocks noGrp="1" noChangeArrowheads="1"/>
          </p:cNvSpPr>
          <p:nvPr>
            <p:ph type="body" idx="4294967295"/>
          </p:nvPr>
        </p:nvSpPr>
        <p:spPr>
          <a:xfrm>
            <a:off x="5257800" y="1295400"/>
            <a:ext cx="3886200" cy="4953000"/>
          </a:xfrm>
        </p:spPr>
        <p:txBody>
          <a:bodyPr/>
          <a:lstStyle/>
          <a:p>
            <a:pPr lvl="2" eaLnBrk="1" hangingPunct="1"/>
            <a:r>
              <a:rPr lang="en-US" sz="2600" smtClean="0"/>
              <a:t>Estimate the impact</a:t>
            </a:r>
          </a:p>
          <a:p>
            <a:pPr lvl="2" eaLnBrk="1" hangingPunct="1">
              <a:buFont typeface="Wingdings" pitchFamily="2" charset="2"/>
              <a:buNone/>
            </a:pPr>
            <a:endParaRPr lang="en-US" sz="2600" smtClean="0"/>
          </a:p>
          <a:p>
            <a:pPr lvl="2" eaLnBrk="1" hangingPunct="1"/>
            <a:r>
              <a:rPr lang="en-US" sz="2600" smtClean="0"/>
              <a:t>Consider the required effort and expense</a:t>
            </a:r>
          </a:p>
          <a:p>
            <a:pPr lvl="2" eaLnBrk="1" hangingPunct="1">
              <a:buFont typeface="Wingdings" pitchFamily="2" charset="2"/>
              <a:buNone/>
            </a:pPr>
            <a:endParaRPr lang="en-US" sz="2600" smtClean="0"/>
          </a:p>
          <a:p>
            <a:pPr lvl="2" eaLnBrk="1" hangingPunct="1"/>
            <a:r>
              <a:rPr lang="en-US" sz="2600" smtClean="0"/>
              <a:t>Does this strategy support 21</a:t>
            </a:r>
            <a:r>
              <a:rPr lang="en-US" sz="2600" baseline="30000" smtClean="0"/>
              <a:t>st</a:t>
            </a:r>
            <a:r>
              <a:rPr lang="en-US" sz="2600" smtClean="0"/>
              <a:t> century learning and UDL initiatives?</a:t>
            </a:r>
          </a:p>
          <a:p>
            <a:pPr lvl="2" eaLnBrk="1" hangingPunct="1"/>
            <a:endParaRPr lang="en-US" sz="2600" smtClean="0"/>
          </a:p>
        </p:txBody>
      </p:sp>
      <p:pic>
        <p:nvPicPr>
          <p:cNvPr id="10244" name="Picture 5" descr="j0432646"/>
          <p:cNvPicPr>
            <a:picLocks noChangeAspect="1" noChangeArrowheads="1"/>
          </p:cNvPicPr>
          <p:nvPr/>
        </p:nvPicPr>
        <p:blipFill>
          <a:blip r:embed="rId3" cstate="print"/>
          <a:srcRect/>
          <a:stretch>
            <a:fillRect/>
          </a:stretch>
        </p:blipFill>
        <p:spPr bwMode="auto">
          <a:xfrm>
            <a:off x="762000" y="1905000"/>
            <a:ext cx="3429000" cy="3429000"/>
          </a:xfrm>
          <a:prstGeom prst="rect">
            <a:avLst/>
          </a:prstGeom>
          <a:noFill/>
          <a:ln w="9525">
            <a:noFill/>
            <a:miter lim="800000"/>
            <a:headEnd/>
            <a:tailEnd/>
          </a:ln>
        </p:spPr>
      </p:pic>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670</TotalTime>
  <Words>3166</Words>
  <Application>Microsoft Office PowerPoint</Application>
  <PresentationFormat>On-screen Show (4:3)</PresentationFormat>
  <Paragraphs>427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The Technology Integration Planning Model</vt:lpstr>
      <vt:lpstr>Hierarchy of Considerations</vt:lpstr>
      <vt:lpstr>Operational Skills</vt:lpstr>
      <vt:lpstr>Functional Skills</vt:lpstr>
      <vt:lpstr>Strategic Skills</vt:lpstr>
      <vt:lpstr>Social Skills</vt:lpstr>
      <vt:lpstr>Hierarchy of Considerations</vt:lpstr>
      <vt:lpstr>Step 1: Determine Relative Advantage</vt:lpstr>
      <vt:lpstr>Step 1: Determine Relative Advantage</vt:lpstr>
      <vt:lpstr>Step 2: Decide on Objectives and Assessments</vt:lpstr>
      <vt:lpstr>Step 2: Decide on Objectives and Assessments</vt:lpstr>
      <vt:lpstr>Step 3: Design Integration Strategies</vt:lpstr>
      <vt:lpstr>Step 3: Design Integration Strategies</vt:lpstr>
      <vt:lpstr>Step 4: Prepare the Instructional Environment</vt:lpstr>
      <vt:lpstr>Step 4: Prepare the Instructional Environment</vt:lpstr>
      <vt:lpstr>Step 5: Evaluate and Revise Integration Strategies</vt:lpstr>
      <vt:lpstr>Step 5: Evaluate and Revise Integration Strategies</vt:lpstr>
      <vt:lpstr>Instructional Strategies</vt:lpstr>
      <vt:lpstr>Differentiation</vt:lpstr>
      <vt:lpstr>Differentiation  Based on Student’s</vt:lpstr>
      <vt:lpstr>Student Readiness</vt:lpstr>
      <vt:lpstr>Student Interest</vt:lpstr>
      <vt:lpstr>Learning Profile</vt:lpstr>
      <vt:lpstr>Differentiation</vt:lpstr>
      <vt:lpstr>Classroom Management</vt:lpstr>
      <vt:lpstr>Estimated use of school time</vt:lpstr>
      <vt:lpstr>Classroom Management</vt:lpstr>
      <vt:lpstr>Classroom Organization</vt:lpstr>
      <vt:lpstr>Classroom Organization for   Accessible Instructional Materials</vt:lpstr>
      <vt:lpstr>Revisit</vt:lpstr>
      <vt:lpstr>Resources</vt:lpstr>
    </vt:vector>
  </TitlesOfParts>
  <Company>FCBOE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Technology Integration Planning Model</dc:title>
  <dc:creator>Owner</dc:creator>
  <cp:lastModifiedBy>Marsye W. Kaplan</cp:lastModifiedBy>
  <cp:revision>71</cp:revision>
  <dcterms:created xsi:type="dcterms:W3CDTF">2007-08-28T01:43:39Z</dcterms:created>
  <dcterms:modified xsi:type="dcterms:W3CDTF">2013-01-13T20:47:48Z</dcterms:modified>
</cp:coreProperties>
</file>